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7" r:id="rId3"/>
    <p:sldId id="268" r:id="rId4"/>
    <p:sldId id="269" r:id="rId5"/>
    <p:sldId id="271" r:id="rId6"/>
    <p:sldId id="258" r:id="rId7"/>
    <p:sldId id="272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howGuides="1">
      <p:cViewPr varScale="1">
        <p:scale>
          <a:sx n="44" d="100"/>
          <a:sy n="44" d="100"/>
        </p:scale>
        <p:origin x="864" y="6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12-Oct-2020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12-Oct-2020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3" name="Straight Connecto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15" name="Straight Connecto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12-Oct-2020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1" name="Straight Connecto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4" name="Rectangle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22" name="Straight Connecto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8" name="Pi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23" name="Straight Connecto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7" name="Rectangle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8" name="Rectangle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9" name="Rectangle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30" name="Rectangle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1" name="Straight Connecto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cxnSp>
        <p:nvCxnSpPr>
          <p:cNvPr id="33" name="Straight Connecto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12-Oct-2020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6" name="Rectangle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7" name="Straight Connecto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F8EA-316C-41DE-B9A4-EDCC3A85ED9A}" type="datetimeFigureOut">
              <a:rPr lang="en-US"/>
              <a:t>12-Oct-2020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12-Oct-2020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8" name="Rectangle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cxnSp>
        <p:nvCxnSpPr>
          <p:cNvPr id="14" name="Straight Connecto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cxnSp>
        <p:nvCxnSpPr>
          <p:cNvPr id="16" name="Straight Connecto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C2C6F8EA-316C-41DE-B9A4-EDCC3A85ED9A}" type="datetimeFigureOut">
              <a:rPr lang="en-US" smtClean="0"/>
              <a:pPr/>
              <a:t>12-Oct-2020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/>
              <a:t>Eksponencijalna funkcija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 - grafik funkcije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6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3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r-Latn-ME" dirty="0"/>
                  <a:t>Eksponencijalna funkcija je funkcija oblika :</a:t>
                </a:r>
              </a:p>
              <a:p>
                <a:endParaRPr lang="sr-Latn-ME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4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sz="4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sr-Latn-ME" sz="48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&gt;0, 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sr-Latn-ME" sz="48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sr-Latn-ME" sz="48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sr-Latn-ME" sz="4800" dirty="0">
                  <a:solidFill>
                    <a:srgbClr val="C00000"/>
                  </a:solidFill>
                </a:endParaRPr>
              </a:p>
              <a:p>
                <a:r>
                  <a:rPr lang="sr-Latn-ME" dirty="0"/>
                  <a:t>Eksponencijalna funkcija je dobila naziv po tome što se promjenljiva (argument) </a:t>
                </a:r>
                <a14:m>
                  <m:oMath xmlns:m="http://schemas.openxmlformats.org/officeDocument/2006/math"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r-Latn-ME" dirty="0"/>
                  <a:t>nalazi u izložiocu (eksponentu).</a:t>
                </a:r>
                <a:endParaRPr lang="en-US" dirty="0"/>
              </a:p>
            </p:txBody>
          </p:sp>
        </mc:Choice>
        <mc:Fallback xmlns="">
          <p:sp>
            <p:nvSpPr>
              <p:cNvPr id="14" name="Content Placeholder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33" t="-3200" r="-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042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/>
                  <a:t>Razmotrimo slučaj kada je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sr-Latn-ME" dirty="0"/>
                  <a:t> tj.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sr-Latn-ME" dirty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9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908F001-1A7C-41B3-AF77-459A5265B8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>
                          <m:fPr>
                            <m:ctrlP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sr-Latn-ME" sz="2400" dirty="0"/>
              </a:p>
              <a:p>
                <a:r>
                  <a:rPr lang="sr-Latn-ME" sz="2400" dirty="0"/>
                  <a:t>Za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sr-Latn-ME" sz="2400" dirty="0"/>
                  <a:t> imamo 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=8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8908F001-1A7C-41B3-AF77-459A5265B8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21" t="-1600" b="-21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9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sr-Latn-ME" dirty="0"/>
                  <a:t>Primjer 1. Nacrtati grafik funkcije: </a:t>
                </a:r>
                <a14:m>
                  <m:oMath xmlns:m="http://schemas.openxmlformats.org/officeDocument/2006/math">
                    <m:r>
                      <a:rPr lang="sr-Latn-ME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4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sr-Latn-ME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Content Placeholder 8" descr="Chart, scatter chart&#10;&#10;Description automatically generated">
            <a:extLst>
              <a:ext uri="{FF2B5EF4-FFF2-40B4-BE49-F238E27FC236}">
                <a16:creationId xmlns:a16="http://schemas.microsoft.com/office/drawing/2014/main" id="{8B4CAEE4-B813-4115-BFA3-D977DF97BA7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56538" y="2535634"/>
            <a:ext cx="6298436" cy="4320000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Content Placeholder 7">
                <a:extLst>
                  <a:ext uri="{FF2B5EF4-FFF2-40B4-BE49-F238E27FC236}">
                    <a16:creationId xmlns:a16="http://schemas.microsoft.com/office/drawing/2014/main" id="{98EF3F5B-0968-4EC4-9D3E-B0E59E4BF98D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631489769"/>
                  </p:ext>
                </p:extLst>
              </p:nvPr>
            </p:nvGraphicFramePr>
            <p:xfrm>
              <a:off x="1581638" y="1417637"/>
              <a:ext cx="6096000" cy="123342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400" b="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400" b="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400" b="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400" b="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1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2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4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Content Placeholder 7">
                <a:extLst>
                  <a:ext uri="{FF2B5EF4-FFF2-40B4-BE49-F238E27FC236}">
                    <a16:creationId xmlns:a16="http://schemas.microsoft.com/office/drawing/2014/main" id="{98EF3F5B-0968-4EC4-9D3E-B0E59E4BF98D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1631489769"/>
                  </p:ext>
                </p:extLst>
              </p:nvPr>
            </p:nvGraphicFramePr>
            <p:xfrm>
              <a:off x="1581638" y="1417637"/>
              <a:ext cx="6096000" cy="1233424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99" t="-1333" r="-501796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00599" t="-1333" r="-401796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00599" t="-1333" r="-301796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02410" t="-1333" r="-203614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00000" t="-1333" r="-102395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00000" t="-1333" r="-2395" b="-17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762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99" t="-59375" r="-501796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00599" t="-59375" r="-401796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00599" t="-59375" r="-301796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1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2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4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2" name="Picture 11" descr="Chart, scatter chart&#10;&#10;Description automatically generated">
            <a:extLst>
              <a:ext uri="{FF2B5EF4-FFF2-40B4-BE49-F238E27FC236}">
                <a16:creationId xmlns:a16="http://schemas.microsoft.com/office/drawing/2014/main" id="{3D5F815B-8546-4599-AECC-4061448E37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5613" y="2535634"/>
            <a:ext cx="6187118" cy="4320000"/>
          </a:xfrm>
          <a:prstGeom prst="rect">
            <a:avLst/>
          </a:prstGeom>
        </p:spPr>
      </p:pic>
      <p:pic>
        <p:nvPicPr>
          <p:cNvPr id="14" name="Picture 13" descr="Chart, scatter chart&#10;&#10;Description automatically generated">
            <a:extLst>
              <a:ext uri="{FF2B5EF4-FFF2-40B4-BE49-F238E27FC236}">
                <a16:creationId xmlns:a16="http://schemas.microsoft.com/office/drawing/2014/main" id="{4E54AEB8-C053-4152-B42F-13551CC1F61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3370" y="2535634"/>
            <a:ext cx="6185454" cy="4320000"/>
          </a:xfrm>
          <a:prstGeom prst="rect">
            <a:avLst/>
          </a:prstGeom>
        </p:spPr>
      </p:pic>
      <p:pic>
        <p:nvPicPr>
          <p:cNvPr id="16" name="Picture 15" descr="Chart, scatter chart&#10;&#10;Description automatically generated">
            <a:extLst>
              <a:ext uri="{FF2B5EF4-FFF2-40B4-BE49-F238E27FC236}">
                <a16:creationId xmlns:a16="http://schemas.microsoft.com/office/drawing/2014/main" id="{36FDA6C2-5EAC-4B12-A226-54D63746CAD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71446" y="2535634"/>
            <a:ext cx="6183528" cy="4320000"/>
          </a:xfrm>
          <a:prstGeom prst="rect">
            <a:avLst/>
          </a:prstGeom>
        </p:spPr>
      </p:pic>
      <p:pic>
        <p:nvPicPr>
          <p:cNvPr id="18" name="Picture 17" descr="Chart, scatter chart&#10;&#10;Description automatically generated">
            <a:extLst>
              <a:ext uri="{FF2B5EF4-FFF2-40B4-BE49-F238E27FC236}">
                <a16:creationId xmlns:a16="http://schemas.microsoft.com/office/drawing/2014/main" id="{DF5DE24F-169B-4345-8F96-346F6B35F9D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4149" y="2529148"/>
            <a:ext cx="6098122" cy="4320000"/>
          </a:xfrm>
          <a:prstGeom prst="rect">
            <a:avLst/>
          </a:prstGeom>
        </p:spPr>
      </p:pic>
      <p:pic>
        <p:nvPicPr>
          <p:cNvPr id="20" name="Picture 19" descr="Chart, line chart&#10;&#10;Description automatically generated">
            <a:extLst>
              <a:ext uri="{FF2B5EF4-FFF2-40B4-BE49-F238E27FC236}">
                <a16:creationId xmlns:a16="http://schemas.microsoft.com/office/drawing/2014/main" id="{A5A11F17-1E4D-4E28-9CD2-475FC1DCF6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21456" y="2542120"/>
            <a:ext cx="6083507" cy="43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339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r-Latn-ME" dirty="0"/>
                  <a:t>Primjer 2. Nacrtati grafik funkcije </a:t>
                </a:r>
                <a14:m>
                  <m:oMath xmlns:m="http://schemas.openxmlformats.org/officeDocument/2006/math">
                    <m:r>
                      <a:rPr lang="sr-Latn-ME" sz="4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4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4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4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4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4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4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4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sr-Latn-ME" sz="4400" dirty="0"/>
                  <a:t> </a:t>
                </a:r>
                <a:endParaRPr lang="en-US" sz="44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1869" b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Content Placeholder 10" descr="Chart, scatter chart&#10;&#10;Description automatically generated">
            <a:extLst>
              <a:ext uri="{FF2B5EF4-FFF2-40B4-BE49-F238E27FC236}">
                <a16:creationId xmlns:a16="http://schemas.microsoft.com/office/drawing/2014/main" id="{47344B3F-A794-43F7-9F4E-217CE3DA184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366220" y="2158392"/>
            <a:ext cx="7471817" cy="4680000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1343BD2B-725E-444B-82BC-92B1C29CB6C3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2641253812"/>
                  </p:ext>
                </p:extLst>
              </p:nvPr>
            </p:nvGraphicFramePr>
            <p:xfrm>
              <a:off x="1593850" y="1600200"/>
              <a:ext cx="4814886" cy="12334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2481">
                      <a:extLst>
                        <a:ext uri="{9D8B030D-6E8A-4147-A177-3AD203B41FA5}">
                          <a16:colId xmlns:a16="http://schemas.microsoft.com/office/drawing/2014/main" val="4197058579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643710468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4022796409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3489992498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1379963567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11563542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solidFill>
                                      <a:schemeClr val="accent6">
                                        <a:lumMod val="50000"/>
                                      </a:schemeClr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064063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just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sr-Latn-ME" sz="2400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4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/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1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400" b="0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400" b="0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sz="2400" i="1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sr-Latn-ME" sz="2400" b="0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sr-Latn-ME" sz="2400" b="0" smtClean="0">
                                        <a:solidFill>
                                          <a:schemeClr val="accent6">
                                            <a:lumMod val="50000"/>
                                          </a:schemeClr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14796856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9">
                <a:extLst>
                  <a:ext uri="{FF2B5EF4-FFF2-40B4-BE49-F238E27FC236}">
                    <a16:creationId xmlns:a16="http://schemas.microsoft.com/office/drawing/2014/main" id="{1343BD2B-725E-444B-82BC-92B1C29CB6C3}"/>
                  </a:ext>
                </a:extLst>
              </p:cNvPr>
              <p:cNvGraphicFramePr>
                <a:graphicFrameLocks noGrp="1"/>
              </p:cNvGraphicFramePr>
              <p:nvPr>
                <p:ph sz="half" idx="1"/>
                <p:extLst>
                  <p:ext uri="{D42A27DB-BD31-4B8C-83A1-F6EECF244321}">
                    <p14:modId xmlns:p14="http://schemas.microsoft.com/office/powerpoint/2010/main" val="2641253812"/>
                  </p:ext>
                </p:extLst>
              </p:nvPr>
            </p:nvGraphicFramePr>
            <p:xfrm>
              <a:off x="1593850" y="1600200"/>
              <a:ext cx="4814886" cy="123342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02481">
                      <a:extLst>
                        <a:ext uri="{9D8B030D-6E8A-4147-A177-3AD203B41FA5}">
                          <a16:colId xmlns:a16="http://schemas.microsoft.com/office/drawing/2014/main" val="4197058579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643710468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4022796409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3489992498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1379963567"/>
                        </a:ext>
                      </a:extLst>
                    </a:gridCol>
                    <a:gridCol w="802481">
                      <a:extLst>
                        <a:ext uri="{9D8B030D-6E8A-4147-A177-3AD203B41FA5}">
                          <a16:colId xmlns:a16="http://schemas.microsoft.com/office/drawing/2014/main" val="115635427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758" t="-1333" r="-502273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100758" t="-1333" r="-402273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200758" t="-1333" r="-302273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303053" t="-1333" r="-204580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00000" t="-1333" r="-103030" b="-1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00000" t="-1333" r="-3030" b="-17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6406325"/>
                      </a:ext>
                    </a:extLst>
                  </a:tr>
                  <a:tr h="7762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758" t="-59375" r="-502273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4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/>
                            <a:t>2</a:t>
                          </a:r>
                          <a:endParaRPr lang="en-US" sz="2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sr-Latn-ME" sz="2400" dirty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</a:rPr>
                            <a:t>1</a:t>
                          </a:r>
                          <a:endParaRPr lang="en-US" sz="2400" dirty="0">
                            <a:solidFill>
                              <a:schemeClr val="accent6">
                                <a:lumMod val="50000"/>
                              </a:schemeClr>
                            </a:solidFill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400000" t="-59375" r="-103030" b="-15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4"/>
                          <a:stretch>
                            <a:fillRect l="-500000" t="-59375" r="-3030" b="-15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7968566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3" name="Picture 12" descr="Chart, line chart&#10;&#10;Description automatically generated">
            <a:extLst>
              <a:ext uri="{FF2B5EF4-FFF2-40B4-BE49-F238E27FC236}">
                <a16:creationId xmlns:a16="http://schemas.microsoft.com/office/drawing/2014/main" id="{F7725061-7AE1-4363-8397-847E34F5BED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2037" y="2157310"/>
            <a:ext cx="9576000" cy="46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72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 Placeholder 4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693813" y="4259996"/>
                <a:ext cx="11017224" cy="1150203"/>
              </a:xfrm>
            </p:spPr>
            <p:txBody>
              <a:bodyPr>
                <a:noAutofit/>
              </a:bodyPr>
              <a:lstStyle/>
              <a:p>
                <a:r>
                  <a:rPr lang="sr-Latn-ME" sz="3600" dirty="0"/>
                  <a:t>Primjer 3. Nacrtati grafike funkcija </a:t>
                </a:r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sr-Latn-ME" sz="3600" dirty="0"/>
                  <a:t> i </a:t>
                </a:r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93813" y="4259996"/>
                <a:ext cx="11017224" cy="1150203"/>
              </a:xfrm>
              <a:blipFill>
                <a:blip r:embed="rId2"/>
                <a:stretch>
                  <a:fillRect l="-1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09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r-Latn-ME" sz="6000" dirty="0"/>
          </a:p>
          <a:p>
            <a:pPr marL="0" indent="0" algn="ctr">
              <a:buNone/>
            </a:pPr>
            <a:endParaRPr lang="sr-Latn-ME" sz="6000" dirty="0"/>
          </a:p>
          <a:p>
            <a:pPr marL="0" indent="0" algn="ctr">
              <a:buNone/>
            </a:pPr>
            <a:endParaRPr lang="sr-Latn-ME" sz="6000" dirty="0"/>
          </a:p>
          <a:p>
            <a:pPr marL="0" indent="0" algn="ctr">
              <a:buNone/>
            </a:pPr>
            <a:r>
              <a:rPr lang="sr-Latn-ME" sz="6000" dirty="0"/>
              <a:t>Hvala na pažnji.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61415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th 16x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h education presentation with Pi  (widescreen).potx" id="{DF132673-7A8C-4FB7-A35E-0123B6C0D98B}" vid="{CCAAB50D-2EF2-4925-80C2-C83131AE58AC}"/>
    </a:ext>
  </a:extLst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Math education presentation with Pi  (widescreen)</Template>
  <TotalTime>52</TotalTime>
  <Words>211</Words>
  <Application>Microsoft Office PowerPoint</Application>
  <PresentationFormat>Custom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Euphemia</vt:lpstr>
      <vt:lpstr>Math 16x9</vt:lpstr>
      <vt:lpstr>Eksponencijalna funkcija</vt:lpstr>
      <vt:lpstr>PowerPoint Presentation</vt:lpstr>
      <vt:lpstr>Razmotrimo slučaj kada je a=2 tj. y=2^x.</vt:lpstr>
      <vt:lpstr>Primjer 1. Nacrtati grafik funkcije: y=2^x</vt:lpstr>
      <vt:lpstr>Primjer 2. Nacrtati grafik funkcije y=(1/2)^x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Eksponencijalna funkcija</dc:title>
  <dc:creator>Scekic Jelena</dc:creator>
  <cp:lastModifiedBy>Scekic Jelena</cp:lastModifiedBy>
  <cp:revision>9</cp:revision>
  <dcterms:created xsi:type="dcterms:W3CDTF">2020-10-07T10:55:16Z</dcterms:created>
  <dcterms:modified xsi:type="dcterms:W3CDTF">2020-10-12T07:25:20Z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