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9"/>
  </p:notesMasterIdLst>
  <p:sldIdLst>
    <p:sldId id="501" r:id="rId2"/>
    <p:sldId id="502" r:id="rId3"/>
    <p:sldId id="503" r:id="rId4"/>
    <p:sldId id="531" r:id="rId5"/>
    <p:sldId id="505" r:id="rId6"/>
    <p:sldId id="506" r:id="rId7"/>
    <p:sldId id="507" r:id="rId8"/>
    <p:sldId id="532" r:id="rId9"/>
    <p:sldId id="533" r:id="rId10"/>
    <p:sldId id="508" r:id="rId11"/>
    <p:sldId id="534" r:id="rId12"/>
    <p:sldId id="509" r:id="rId13"/>
    <p:sldId id="535" r:id="rId14"/>
    <p:sldId id="510" r:id="rId15"/>
    <p:sldId id="511" r:id="rId16"/>
    <p:sldId id="536" r:id="rId17"/>
    <p:sldId id="512" r:id="rId18"/>
    <p:sldId id="513" r:id="rId19"/>
    <p:sldId id="537" r:id="rId20"/>
    <p:sldId id="514" r:id="rId21"/>
    <p:sldId id="515" r:id="rId22"/>
    <p:sldId id="516" r:id="rId23"/>
    <p:sldId id="517" r:id="rId24"/>
    <p:sldId id="518" r:id="rId25"/>
    <p:sldId id="519" r:id="rId26"/>
    <p:sldId id="520" r:id="rId27"/>
    <p:sldId id="521" r:id="rId28"/>
    <p:sldId id="522" r:id="rId29"/>
    <p:sldId id="523" r:id="rId30"/>
    <p:sldId id="538" r:id="rId31"/>
    <p:sldId id="524" r:id="rId32"/>
    <p:sldId id="525" r:id="rId33"/>
    <p:sldId id="539" r:id="rId34"/>
    <p:sldId id="526" r:id="rId35"/>
    <p:sldId id="540" r:id="rId36"/>
    <p:sldId id="527" r:id="rId37"/>
    <p:sldId id="528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12" autoAdjust="0"/>
  </p:normalViewPr>
  <p:slideViewPr>
    <p:cSldViewPr>
      <p:cViewPr>
        <p:scale>
          <a:sx n="75" d="100"/>
          <a:sy n="75" d="100"/>
        </p:scale>
        <p:origin x="-36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4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8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7.wmf"/><Relationship Id="rId4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6.wmf"/><Relationship Id="rId7" Type="http://schemas.openxmlformats.org/officeDocument/2006/relationships/image" Target="../media/image9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2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emf"/><Relationship Id="rId3" Type="http://schemas.openxmlformats.org/officeDocument/2006/relationships/image" Target="../media/image58.wmf"/><Relationship Id="rId7" Type="http://schemas.openxmlformats.org/officeDocument/2006/relationships/image" Target="../media/image62.e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e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emf"/><Relationship Id="rId1" Type="http://schemas.openxmlformats.org/officeDocument/2006/relationships/image" Target="../media/image74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emf"/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e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93.wmf"/><Relationship Id="rId5" Type="http://schemas.openxmlformats.org/officeDocument/2006/relationships/image" Target="../media/image92.wmf"/><Relationship Id="rId4" Type="http://schemas.openxmlformats.org/officeDocument/2006/relationships/image" Target="../media/image91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4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2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EF9FE30-7C70-44AA-AA3B-31B162319D6C}" type="datetimeFigureOut">
              <a:rPr lang="en-US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DE87C7C-209A-4BC9-B81B-C4FF0E31F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58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879CF96-F9BE-4CF9-9AA3-25E53EAFA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0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D1FE4-DADD-4138-B459-395265F50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D7F14-122C-4873-B694-CCE5516A1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13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D994A-A5BD-4E61-B6FB-990032490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9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861D2-D0EC-4C57-A249-187B853DD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7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912B7F-55FD-4CA1-98F7-66DC34309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93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BC2464-AF1E-4E70-B9B7-ED8BB1F2F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06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F9FE39-21C5-4FB3-8DB7-A1B384C37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8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3813AD-DECB-45E9-97B4-C1967D9B3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75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6BA25-6A68-4241-ADCC-F4ACAA475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3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39644D-8D3A-4B59-94E6-DD3D5CADA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13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C79CFEB-8F16-4831-AC12-290F9BC18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38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3FB2AD7-D93F-4447-890E-C30A9B9B9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2" r:id="rId2"/>
    <p:sldLayoutId id="2147483708" r:id="rId3"/>
    <p:sldLayoutId id="2147483709" r:id="rId4"/>
    <p:sldLayoutId id="2147483710" r:id="rId5"/>
    <p:sldLayoutId id="2147483711" r:id="rId6"/>
    <p:sldLayoutId id="2147483703" r:id="rId7"/>
    <p:sldLayoutId id="2147483712" r:id="rId8"/>
    <p:sldLayoutId id="2147483713" r:id="rId9"/>
    <p:sldLayoutId id="2147483704" r:id="rId10"/>
    <p:sldLayoutId id="2147483705" r:id="rId11"/>
    <p:sldLayoutId id="214748370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2.wmf"/><Relationship Id="rId9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29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4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5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47.wmf"/><Relationship Id="rId9" Type="http://schemas.openxmlformats.org/officeDocument/2006/relationships/image" Target="../media/image4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5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73.bin"/><Relationship Id="rId18" Type="http://schemas.openxmlformats.org/officeDocument/2006/relationships/image" Target="../media/image63.e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2.e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6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79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71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8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72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75.emf"/><Relationship Id="rId5" Type="http://schemas.openxmlformats.org/officeDocument/2006/relationships/oleObject" Target="../embeddings/oleObject87.bin"/><Relationship Id="rId4" Type="http://schemas.openxmlformats.org/officeDocument/2006/relationships/image" Target="../media/image74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emf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90.bin"/><Relationship Id="rId4" Type="http://schemas.openxmlformats.org/officeDocument/2006/relationships/image" Target="../media/image76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93.bin"/><Relationship Id="rId4" Type="http://schemas.openxmlformats.org/officeDocument/2006/relationships/image" Target="../media/image79.wmf"/><Relationship Id="rId9" Type="http://schemas.openxmlformats.org/officeDocument/2006/relationships/image" Target="../media/image8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oleObject" Target="../embeddings/oleObject101.bin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8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0" Type="http://schemas.openxmlformats.org/officeDocument/2006/relationships/image" Target="../media/image85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99.bin"/><Relationship Id="rId14" Type="http://schemas.openxmlformats.org/officeDocument/2006/relationships/image" Target="../media/image87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103.bin"/><Relationship Id="rId4" Type="http://schemas.openxmlformats.org/officeDocument/2006/relationships/image" Target="../media/image82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13" Type="http://schemas.openxmlformats.org/officeDocument/2006/relationships/oleObject" Target="../embeddings/oleObject110.bin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9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89.w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0" Type="http://schemas.openxmlformats.org/officeDocument/2006/relationships/image" Target="../media/image91.wmf"/><Relationship Id="rId4" Type="http://schemas.openxmlformats.org/officeDocument/2006/relationships/image" Target="../media/image88.wmf"/><Relationship Id="rId9" Type="http://schemas.openxmlformats.org/officeDocument/2006/relationships/oleObject" Target="../embeddings/oleObject108.bin"/><Relationship Id="rId14" Type="http://schemas.openxmlformats.org/officeDocument/2006/relationships/image" Target="../media/image9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94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oleObject" Target="../embeddings/oleObject117.bin"/><Relationship Id="rId18" Type="http://schemas.openxmlformats.org/officeDocument/2006/relationships/image" Target="../media/image101.wmf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4.bin"/><Relationship Id="rId12" Type="http://schemas.openxmlformats.org/officeDocument/2006/relationships/image" Target="../media/image98.wmf"/><Relationship Id="rId17" Type="http://schemas.openxmlformats.org/officeDocument/2006/relationships/oleObject" Target="../embeddings/oleObject1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0.wmf"/><Relationship Id="rId1" Type="http://schemas.openxmlformats.org/officeDocument/2006/relationships/vmlDrawing" Target="../drawings/vmlDrawing32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116.bin"/><Relationship Id="rId5" Type="http://schemas.openxmlformats.org/officeDocument/2006/relationships/oleObject" Target="../embeddings/oleObject113.bin"/><Relationship Id="rId15" Type="http://schemas.openxmlformats.org/officeDocument/2006/relationships/oleObject" Target="../embeddings/oleObject118.bin"/><Relationship Id="rId10" Type="http://schemas.openxmlformats.org/officeDocument/2006/relationships/image" Target="../media/image97.wmf"/><Relationship Id="rId4" Type="http://schemas.openxmlformats.org/officeDocument/2006/relationships/image" Target="../media/image94.wmf"/><Relationship Id="rId9" Type="http://schemas.openxmlformats.org/officeDocument/2006/relationships/oleObject" Target="../embeddings/oleObject115.bin"/><Relationship Id="rId14" Type="http://schemas.openxmlformats.org/officeDocument/2006/relationships/image" Target="../media/image99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102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3.bin"/><Relationship Id="rId12" Type="http://schemas.openxmlformats.org/officeDocument/2006/relationships/image" Target="../media/image10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03.wmf"/><Relationship Id="rId11" Type="http://schemas.openxmlformats.org/officeDocument/2006/relationships/oleObject" Target="../embeddings/oleObject125.bin"/><Relationship Id="rId5" Type="http://schemas.openxmlformats.org/officeDocument/2006/relationships/oleObject" Target="../embeddings/oleObject122.bin"/><Relationship Id="rId10" Type="http://schemas.openxmlformats.org/officeDocument/2006/relationships/image" Target="../media/image105.wmf"/><Relationship Id="rId4" Type="http://schemas.openxmlformats.org/officeDocument/2006/relationships/image" Target="../media/image102.wmf"/><Relationship Id="rId9" Type="http://schemas.openxmlformats.org/officeDocument/2006/relationships/oleObject" Target="../embeddings/oleObject124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31.bin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28.bin"/><Relationship Id="rId12" Type="http://schemas.openxmlformats.org/officeDocument/2006/relationships/image" Target="../media/image1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130.bin"/><Relationship Id="rId5" Type="http://schemas.openxmlformats.org/officeDocument/2006/relationships/oleObject" Target="../embeddings/oleObject127.bin"/><Relationship Id="rId10" Type="http://schemas.openxmlformats.org/officeDocument/2006/relationships/image" Target="../media/image110.wmf"/><Relationship Id="rId4" Type="http://schemas.openxmlformats.org/officeDocument/2006/relationships/image" Target="../media/image107.wmf"/><Relationship Id="rId9" Type="http://schemas.openxmlformats.org/officeDocument/2006/relationships/oleObject" Target="../embeddings/oleObject129.bin"/><Relationship Id="rId14" Type="http://schemas.openxmlformats.org/officeDocument/2006/relationships/image" Target="../media/image1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0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7772400" cy="1470025"/>
          </a:xfrm>
        </p:spPr>
        <p:txBody>
          <a:bodyPr>
            <a:normAutofit fontScale="90000"/>
          </a:bodyPr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hr-HR" sz="4000" i="1" smtClean="0"/>
              <a:t>FUNKCIJE</a:t>
            </a:r>
            <a:br>
              <a:rPr lang="hr-HR" sz="4000" i="1" smtClean="0"/>
            </a:br>
            <a:endParaRPr lang="sr-Latn-CS" sz="4000" i="1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b="1" dirty="0" smtClean="0"/>
              <a:t>Prim</a:t>
            </a:r>
            <a:r>
              <a:rPr lang="en-US" sz="1800" b="1" dirty="0" smtClean="0"/>
              <a:t>j</a:t>
            </a:r>
            <a:r>
              <a:rPr lang="sr-Latn-CS" sz="1800" b="1" dirty="0" smtClean="0"/>
              <a:t>er </a:t>
            </a:r>
            <a:r>
              <a:rPr lang="sr-Latn-CS" sz="1800" b="1" dirty="0" smtClean="0"/>
              <a:t>2</a:t>
            </a:r>
          </a:p>
          <a:p>
            <a:pPr eaLnBrk="1" hangingPunct="1">
              <a:buFontTx/>
              <a:buNone/>
            </a:pPr>
            <a:r>
              <a:rPr lang="sr-Cyrl-CS" sz="1600" dirty="0" smtClean="0"/>
              <a:t>Odrediti domen funkcij</a:t>
            </a:r>
            <a:r>
              <a:rPr lang="sr-Latn-CS" sz="1600" dirty="0" smtClean="0"/>
              <a:t>e</a:t>
            </a:r>
          </a:p>
          <a:p>
            <a:pPr eaLnBrk="1" hangingPunct="1">
              <a:buFontTx/>
              <a:buNone/>
            </a:pPr>
            <a:endParaRPr lang="sr-Latn-CS" sz="1600" dirty="0" smtClean="0"/>
          </a:p>
          <a:p>
            <a:pPr eaLnBrk="1" hangingPunct="1">
              <a:buFontTx/>
              <a:buNone/>
            </a:pPr>
            <a:r>
              <a:rPr lang="sr-Latn-CS" sz="1800" b="1" dirty="0" smtClean="0"/>
              <a:t>R</a:t>
            </a:r>
            <a:r>
              <a:rPr lang="en-US" sz="1800" b="1" dirty="0" smtClean="0"/>
              <a:t>j</a:t>
            </a:r>
            <a:r>
              <a:rPr lang="sr-Latn-CS" sz="1800" b="1" dirty="0" smtClean="0"/>
              <a:t>ešenje:</a:t>
            </a:r>
            <a:endParaRPr lang="en-US" sz="1800" b="1" dirty="0" smtClean="0"/>
          </a:p>
          <a:p>
            <a:pPr eaLnBrk="1" hangingPunct="1">
              <a:buFontTx/>
              <a:buNone/>
            </a:pPr>
            <a:endParaRPr lang="sr-Latn-CS" sz="1800" b="1" dirty="0" smtClean="0"/>
          </a:p>
          <a:p>
            <a:pPr eaLnBrk="1" hangingPunct="1">
              <a:buFontTx/>
              <a:buNone/>
            </a:pPr>
            <a:r>
              <a:rPr lang="sr-Cyrl-CS" sz="1600" dirty="0" smtClean="0"/>
              <a:t>Znajući da </a:t>
            </a:r>
            <a:r>
              <a:rPr lang="en-US" sz="1600" dirty="0" err="1" smtClean="0"/>
              <a:t>podkorjena</a:t>
            </a:r>
            <a:r>
              <a:rPr lang="en-US" sz="1600" dirty="0" smtClean="0"/>
              <a:t> </a:t>
            </a:r>
            <a:r>
              <a:rPr lang="en-US" sz="1600" dirty="0" err="1" smtClean="0"/>
              <a:t>veli</a:t>
            </a:r>
            <a:r>
              <a:rPr lang="sr-Latn-CS" sz="1600" dirty="0" smtClean="0"/>
              <a:t>č</a:t>
            </a:r>
            <a:r>
              <a:rPr lang="en-US" sz="1600" dirty="0" err="1" smtClean="0"/>
              <a:t>ina</a:t>
            </a:r>
            <a:r>
              <a:rPr lang="en-US" sz="1600" dirty="0" smtClean="0"/>
              <a:t> </a:t>
            </a:r>
            <a:r>
              <a:rPr lang="en-US" sz="1600" dirty="0" err="1" smtClean="0"/>
              <a:t>mora</a:t>
            </a:r>
            <a:r>
              <a:rPr lang="en-US" sz="1600" dirty="0" smtClean="0"/>
              <a:t> da </a:t>
            </a:r>
            <a:r>
              <a:rPr lang="en-US" sz="1600" dirty="0" err="1" smtClean="0"/>
              <a:t>bude</a:t>
            </a:r>
            <a:r>
              <a:rPr lang="en-US" sz="1600" dirty="0" smtClean="0"/>
              <a:t> </a:t>
            </a:r>
            <a:r>
              <a:rPr lang="en-US" sz="1600" dirty="0" err="1" smtClean="0"/>
              <a:t>ve</a:t>
            </a:r>
            <a:r>
              <a:rPr lang="sr-Latn-CS" sz="1600" dirty="0" smtClean="0"/>
              <a:t>ć</a:t>
            </a:r>
            <a:r>
              <a:rPr lang="en-US" sz="1600" dirty="0" smtClean="0"/>
              <a:t>a</a:t>
            </a:r>
            <a:r>
              <a:rPr lang="sr-Latn-CS" sz="1600" dirty="0" smtClean="0"/>
              <a:t> ili jednaka od nule</a:t>
            </a:r>
          </a:p>
          <a:p>
            <a:pPr eaLnBrk="1" hangingPunct="1">
              <a:buFontTx/>
              <a:buNone/>
            </a:pPr>
            <a:r>
              <a:rPr lang="sr-Latn-CS" sz="1600" dirty="0" smtClean="0"/>
              <a:t>određujemo domen funkcije</a:t>
            </a:r>
          </a:p>
          <a:p>
            <a:pPr eaLnBrk="1" hangingPunct="1">
              <a:buFontTx/>
              <a:buNone/>
            </a:pPr>
            <a:endParaRPr lang="sr-Latn-CS" sz="1600" dirty="0" smtClean="0"/>
          </a:p>
          <a:p>
            <a:pPr eaLnBrk="1" hangingPunct="1">
              <a:buFontTx/>
              <a:buNone/>
            </a:pPr>
            <a:endParaRPr lang="sr-Latn-CS" sz="1600" dirty="0" smtClean="0"/>
          </a:p>
          <a:p>
            <a:pPr eaLnBrk="1" hangingPunct="1">
              <a:buFontTx/>
              <a:buNone/>
            </a:pPr>
            <a:endParaRPr lang="sr-Latn-CS" sz="1800" dirty="0" smtClean="0"/>
          </a:p>
          <a:p>
            <a:pPr eaLnBrk="1" hangingPunct="1">
              <a:buFontTx/>
              <a:buNone/>
            </a:pPr>
            <a:r>
              <a:rPr lang="sr-Latn-CS" sz="1800" dirty="0" smtClean="0"/>
              <a:t>  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Rectangle 1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Rectangle 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0" name="Rectangle 14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41" name="Object 2"/>
          <p:cNvGraphicFramePr>
            <a:graphicFrameLocks noChangeAspect="1"/>
          </p:cNvGraphicFramePr>
          <p:nvPr/>
        </p:nvGraphicFramePr>
        <p:xfrm>
          <a:off x="1524000" y="4495800"/>
          <a:ext cx="472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tion" r:id="rId3" imgW="3009900" imgH="254000" progId="Equation.DSMT4">
                  <p:embed/>
                </p:oleObj>
              </mc:Choice>
              <mc:Fallback>
                <p:oleObj name="Equation" r:id="rId3" imgW="30099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95800"/>
                        <a:ext cx="4724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Rectangle 1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3" name="Rectangle 21"/>
          <p:cNvSpPr>
            <a:spLocks noChangeArrowheads="1"/>
          </p:cNvSpPr>
          <p:nvPr/>
        </p:nvSpPr>
        <p:spPr bwMode="auto">
          <a:xfrm>
            <a:off x="1752600" y="5029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45" name="Object 3"/>
          <p:cNvGraphicFramePr>
            <a:graphicFrameLocks noChangeAspect="1"/>
          </p:cNvGraphicFramePr>
          <p:nvPr/>
        </p:nvGraphicFramePr>
        <p:xfrm>
          <a:off x="2971800" y="1981200"/>
          <a:ext cx="12795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Equation" r:id="rId5" imgW="761669" imgH="266584" progId="Equation.DSMT4">
                  <p:embed/>
                </p:oleObj>
              </mc:Choice>
              <mc:Fallback>
                <p:oleObj name="Equation" r:id="rId5" imgW="761669" imgH="26658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981200"/>
                        <a:ext cx="12795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Cyrl-CS" sz="1600" smtClean="0"/>
              <a:t>Odrediti domen funkcij</a:t>
            </a:r>
            <a:r>
              <a:rPr lang="sr-Latn-CS" sz="1600" smtClean="0"/>
              <a:t>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Cyrl-CS" sz="1600" smtClean="0"/>
              <a:t>Odrediti domen funkcij</a:t>
            </a:r>
            <a:r>
              <a:rPr lang="sr-Latn-CS" sz="1600" smtClean="0"/>
              <a:t>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2400" smtClean="0"/>
              <a:t>  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5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6" name="Rectangle 12"/>
          <p:cNvSpPr>
            <a:spLocks noChangeArrowheads="1"/>
          </p:cNvSpPr>
          <p:nvPr/>
        </p:nvSpPr>
        <p:spPr bwMode="auto">
          <a:xfrm>
            <a:off x="1752600" y="5029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8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9" name="Object 2"/>
          <p:cNvGraphicFramePr>
            <a:graphicFrameLocks noChangeAspect="1"/>
          </p:cNvGraphicFramePr>
          <p:nvPr/>
        </p:nvGraphicFramePr>
        <p:xfrm>
          <a:off x="3048000" y="1981200"/>
          <a:ext cx="144462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Equation" r:id="rId3" imgW="723586" imgH="228501" progId="Equation.DSMT4">
                  <p:embed/>
                </p:oleObj>
              </mc:Choice>
              <mc:Fallback>
                <p:oleObj name="Equation" r:id="rId3" imgW="723586" imgH="228501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981200"/>
                        <a:ext cx="1444625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1" name="Rectangle 2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2" name="Rectangle 2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3" name="Rectangle 2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4" name="Rectangle 26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75" name="Object 5"/>
          <p:cNvGraphicFramePr>
            <a:graphicFrameLocks noChangeAspect="1"/>
          </p:cNvGraphicFramePr>
          <p:nvPr/>
        </p:nvGraphicFramePr>
        <p:xfrm>
          <a:off x="3214688" y="3429000"/>
          <a:ext cx="95091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Equation" r:id="rId5" imgW="520474" imgH="355446" progId="Equation.DSMT4">
                  <p:embed/>
                </p:oleObj>
              </mc:Choice>
              <mc:Fallback>
                <p:oleObj name="Equation" r:id="rId5" imgW="520474" imgH="3554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3429000"/>
                        <a:ext cx="950912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Cyrl-CS" sz="1600" smtClean="0"/>
              <a:t>Odrediti domen funkcij</a:t>
            </a:r>
            <a:r>
              <a:rPr lang="sr-Latn-CS" sz="1600" smtClean="0"/>
              <a:t>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Cyrl-CS" sz="1600" smtClean="0"/>
              <a:t>Odrediti domen funkcij</a:t>
            </a:r>
            <a:r>
              <a:rPr lang="sr-Latn-CS" sz="1600" smtClean="0"/>
              <a:t>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1800" smtClean="0"/>
              <a:t>Rešenje: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2400" smtClean="0"/>
              <a:t>  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Rectangle 12"/>
          <p:cNvSpPr>
            <a:spLocks noChangeArrowheads="1"/>
          </p:cNvSpPr>
          <p:nvPr/>
        </p:nvSpPr>
        <p:spPr bwMode="auto">
          <a:xfrm>
            <a:off x="1752600" y="5029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2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93" name="Object 2"/>
          <p:cNvGraphicFramePr>
            <a:graphicFrameLocks noChangeAspect="1"/>
          </p:cNvGraphicFramePr>
          <p:nvPr/>
        </p:nvGraphicFramePr>
        <p:xfrm>
          <a:off x="3048000" y="1981200"/>
          <a:ext cx="144462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Equation" r:id="rId3" imgW="723586" imgH="228501" progId="Equation.DSMT4">
                  <p:embed/>
                </p:oleObj>
              </mc:Choice>
              <mc:Fallback>
                <p:oleObj name="Equation" r:id="rId3" imgW="723586" imgH="228501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981200"/>
                        <a:ext cx="1444625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5" name="Rectangle 2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6" name="Rectangle 2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97" name="Object 3"/>
          <p:cNvGraphicFramePr>
            <a:graphicFrameLocks noChangeAspect="1"/>
          </p:cNvGraphicFramePr>
          <p:nvPr/>
        </p:nvGraphicFramePr>
        <p:xfrm>
          <a:off x="838200" y="4724400"/>
          <a:ext cx="8953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Equation" r:id="rId5" imgW="469900" imgH="228600" progId="Equation.DSMT4">
                  <p:embed/>
                </p:oleObj>
              </mc:Choice>
              <mc:Fallback>
                <p:oleObj name="Equation" r:id="rId5" imgW="4699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724400"/>
                        <a:ext cx="89535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8" name="Rectangle 2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99" name="Object 4"/>
          <p:cNvGraphicFramePr>
            <a:graphicFrameLocks noChangeAspect="1"/>
          </p:cNvGraphicFramePr>
          <p:nvPr/>
        </p:nvGraphicFramePr>
        <p:xfrm>
          <a:off x="762000" y="2971800"/>
          <a:ext cx="8953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Equation" r:id="rId7" imgW="469900" imgH="228600" progId="Equation.DSMT4">
                  <p:embed/>
                </p:oleObj>
              </mc:Choice>
              <mc:Fallback>
                <p:oleObj name="Equation" r:id="rId7" imgW="4699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971800"/>
                        <a:ext cx="89535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0" name="Rectangle 26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1" name="Object 5"/>
          <p:cNvGraphicFramePr>
            <a:graphicFrameLocks noChangeAspect="1"/>
          </p:cNvGraphicFramePr>
          <p:nvPr/>
        </p:nvGraphicFramePr>
        <p:xfrm>
          <a:off x="2971800" y="3581400"/>
          <a:ext cx="950913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Equation" r:id="rId8" imgW="520474" imgH="355446" progId="Equation.DSMT4">
                  <p:embed/>
                </p:oleObj>
              </mc:Choice>
              <mc:Fallback>
                <p:oleObj name="Equation" r:id="rId8" imgW="520474" imgH="3554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81400"/>
                        <a:ext cx="950913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5</a:t>
            </a:r>
          </a:p>
          <a:p>
            <a:pPr eaLnBrk="1" hangingPunct="1">
              <a:buFontTx/>
              <a:buNone/>
            </a:pPr>
            <a:r>
              <a:rPr lang="sr-Cyrl-CS" sz="1800" smtClean="0"/>
              <a:t>Odrediti kodomen funkcija:</a:t>
            </a:r>
            <a:endParaRPr lang="sr-Latn-CS" sz="1800" smtClean="0"/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1219200" y="2819400"/>
          <a:ext cx="533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r:id="rId3" imgW="419100" imgH="228600" progId="Equation.3">
                  <p:embed/>
                </p:oleObj>
              </mc:Choice>
              <mc:Fallback>
                <p:oleObj r:id="rId3" imgW="4191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19400"/>
                        <a:ext cx="5334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10" name="Object 4"/>
          <p:cNvGraphicFramePr>
            <a:graphicFrameLocks noChangeAspect="1"/>
          </p:cNvGraphicFramePr>
          <p:nvPr/>
        </p:nvGraphicFramePr>
        <p:xfrm>
          <a:off x="1143000" y="3505200"/>
          <a:ext cx="9144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r:id="rId5" imgW="571252" imgH="203112" progId="Equation.DSMT4">
                  <p:embed/>
                </p:oleObj>
              </mc:Choice>
              <mc:Fallback>
                <p:oleObj r:id="rId5" imgW="571252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05200"/>
                        <a:ext cx="914400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6"/>
          <p:cNvGraphicFramePr>
            <a:graphicFrameLocks noChangeAspect="1"/>
          </p:cNvGraphicFramePr>
          <p:nvPr/>
        </p:nvGraphicFramePr>
        <p:xfrm>
          <a:off x="1219200" y="4267200"/>
          <a:ext cx="83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r:id="rId7" imgW="609600" imgH="228600" progId="Equation.DSMT4">
                  <p:embed/>
                </p:oleObj>
              </mc:Choice>
              <mc:Fallback>
                <p:oleObj r:id="rId7" imgW="6096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838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5</a:t>
            </a:r>
          </a:p>
          <a:p>
            <a:pPr eaLnBrk="1" hangingPunct="1">
              <a:buFontTx/>
              <a:buNone/>
            </a:pPr>
            <a:r>
              <a:rPr lang="sr-Cyrl-CS" sz="1800" smtClean="0"/>
              <a:t>Odrediti kodomen funkcija:</a:t>
            </a:r>
            <a:endParaRPr lang="sr-Latn-CS" sz="1800" smtClean="0"/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1219200" y="2819400"/>
          <a:ext cx="533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r:id="rId3" imgW="419100" imgH="228600" progId="Equation.3">
                  <p:embed/>
                </p:oleObj>
              </mc:Choice>
              <mc:Fallback>
                <p:oleObj r:id="rId3" imgW="4191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19400"/>
                        <a:ext cx="5334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4" name="Object 3"/>
          <p:cNvGraphicFramePr>
            <a:graphicFrameLocks noChangeAspect="1"/>
          </p:cNvGraphicFramePr>
          <p:nvPr/>
        </p:nvGraphicFramePr>
        <p:xfrm>
          <a:off x="2590800" y="4191000"/>
          <a:ext cx="13620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r:id="rId5" imgW="888614" imgH="253890" progId="Equation.DSMT4">
                  <p:embed/>
                </p:oleObj>
              </mc:Choice>
              <mc:Fallback>
                <p:oleObj r:id="rId5" imgW="888614" imgH="25389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191000"/>
                        <a:ext cx="13620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4"/>
          <p:cNvGraphicFramePr>
            <a:graphicFrameLocks noChangeAspect="1"/>
          </p:cNvGraphicFramePr>
          <p:nvPr/>
        </p:nvGraphicFramePr>
        <p:xfrm>
          <a:off x="1143000" y="3505200"/>
          <a:ext cx="9144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r:id="rId7" imgW="571252" imgH="203112" progId="Equation.DSMT4">
                  <p:embed/>
                </p:oleObj>
              </mc:Choice>
              <mc:Fallback>
                <p:oleObj r:id="rId7" imgW="571252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05200"/>
                        <a:ext cx="914400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5"/>
          <p:cNvGraphicFramePr>
            <a:graphicFrameLocks noChangeAspect="1"/>
          </p:cNvGraphicFramePr>
          <p:nvPr/>
        </p:nvGraphicFramePr>
        <p:xfrm>
          <a:off x="2667000" y="3429000"/>
          <a:ext cx="6762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r:id="rId9" imgW="482391" imgH="241195" progId="Equation.DSMT4">
                  <p:embed/>
                </p:oleObj>
              </mc:Choice>
              <mc:Fallback>
                <p:oleObj r:id="rId9" imgW="482391" imgH="24119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429000"/>
                        <a:ext cx="67627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6"/>
          <p:cNvGraphicFramePr>
            <a:graphicFrameLocks noChangeAspect="1"/>
          </p:cNvGraphicFramePr>
          <p:nvPr/>
        </p:nvGraphicFramePr>
        <p:xfrm>
          <a:off x="1219200" y="4267200"/>
          <a:ext cx="83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r:id="rId11" imgW="609600" imgH="228600" progId="Equation.DSMT4">
                  <p:embed/>
                </p:oleObj>
              </mc:Choice>
              <mc:Fallback>
                <p:oleObj r:id="rId11" imgW="6096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838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Object 7"/>
          <p:cNvGraphicFramePr>
            <a:graphicFrameLocks noChangeAspect="1"/>
          </p:cNvGraphicFramePr>
          <p:nvPr/>
        </p:nvGraphicFramePr>
        <p:xfrm>
          <a:off x="2590800" y="2819400"/>
          <a:ext cx="15240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r:id="rId13" imgW="952087" imgH="253890" progId="Equation.DSMT4">
                  <p:embed/>
                </p:oleObj>
              </mc:Choice>
              <mc:Fallback>
                <p:oleObj r:id="rId13" imgW="952087" imgH="25389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819400"/>
                        <a:ext cx="15240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eaLnBrk="1" hangingPunct="1"/>
            <a:r>
              <a:rPr lang="sr-Cyrl-CS" sz="1800" smtClean="0"/>
              <a:t>Funkcija </a:t>
            </a:r>
            <a:r>
              <a:rPr lang="sr-Latn-CS" sz="1800" smtClean="0"/>
              <a:t>        </a:t>
            </a:r>
            <a:r>
              <a:rPr lang="en-US" sz="1800" smtClean="0"/>
              <a:t>    </a:t>
            </a:r>
            <a:r>
              <a:rPr lang="sr-Latn-CS" sz="1800" smtClean="0"/>
              <a:t> </a:t>
            </a:r>
            <a:r>
              <a:rPr lang="sr-Cyrl-CS" sz="1800" smtClean="0"/>
              <a:t>je </a:t>
            </a:r>
            <a:r>
              <a:rPr lang="sr-Cyrl-CS" sz="1800" b="1" smtClean="0"/>
              <a:t>ograničena</a:t>
            </a:r>
            <a:r>
              <a:rPr lang="sr-Cyrl-CS" sz="1800" smtClean="0"/>
              <a:t> ako važi:</a:t>
            </a:r>
            <a:endParaRPr lang="sr-Latn-CS" sz="1800" smtClean="0"/>
          </a:p>
          <a:p>
            <a:pPr eaLnBrk="1" hangingPunct="1"/>
            <a:endParaRPr lang="sr-Latn-CS" sz="1800" smtClean="0"/>
          </a:p>
          <a:p>
            <a:pPr eaLnBrk="1" hangingPunct="1"/>
            <a:endParaRPr lang="sr-Latn-CS" sz="1800" smtClean="0"/>
          </a:p>
          <a:p>
            <a:pPr eaLnBrk="1" hangingPunct="1">
              <a:buFontTx/>
              <a:buNone/>
            </a:pPr>
            <a:r>
              <a:rPr lang="en-US" sz="1800" smtClean="0"/>
              <a:t>	</a:t>
            </a:r>
            <a:r>
              <a:rPr lang="sr-Latn-CS" sz="1800" smtClean="0"/>
              <a:t>Grafik</a:t>
            </a:r>
            <a:r>
              <a:rPr lang="en-US" sz="1800" smtClean="0"/>
              <a:t> ograni</a:t>
            </a:r>
            <a:r>
              <a:rPr lang="sr-Latn-CS" sz="1800" smtClean="0"/>
              <a:t>čene  funkcije nalazi između dv</a:t>
            </a:r>
            <a:r>
              <a:rPr lang="en-US" sz="1800" smtClean="0"/>
              <a:t>ij</a:t>
            </a:r>
            <a:r>
              <a:rPr lang="sr-Latn-CS" sz="1800" smtClean="0"/>
              <a:t>e prave</a:t>
            </a:r>
            <a:r>
              <a:rPr lang="en-US" sz="1800" smtClean="0"/>
              <a:t>  </a:t>
            </a:r>
            <a:endParaRPr lang="sr-Latn-CS" sz="1800" smtClean="0"/>
          </a:p>
          <a:p>
            <a:pPr eaLnBrk="1" hangingPunct="1">
              <a:buFontTx/>
              <a:buNone/>
            </a:pPr>
            <a:r>
              <a:rPr lang="en-US" sz="1800" smtClean="0"/>
              <a:t>                 </a:t>
            </a: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                                               </a:t>
            </a:r>
            <a:r>
              <a:rPr lang="en-US" sz="1800" smtClean="0"/>
              <a:t>  </a:t>
            </a:r>
            <a:r>
              <a:rPr lang="sr-Latn-CS" sz="1800" smtClean="0"/>
              <a:t> i</a:t>
            </a:r>
            <a:endParaRPr lang="en-US" sz="1800" smtClean="0"/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en-U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	Ako brojevi   </a:t>
            </a:r>
            <a:r>
              <a:rPr lang="en-US" sz="1800" i="1" smtClean="0"/>
              <a:t>M</a:t>
            </a:r>
            <a:r>
              <a:rPr lang="sr-Latn-CS" sz="1800" i="1" smtClean="0"/>
              <a:t> </a:t>
            </a:r>
            <a:r>
              <a:rPr lang="sr-Latn-CS" sz="1800" smtClean="0"/>
              <a:t>   i    </a:t>
            </a:r>
            <a:r>
              <a:rPr lang="en-US" sz="1800" i="1" smtClean="0"/>
              <a:t>m</a:t>
            </a:r>
            <a:r>
              <a:rPr lang="sr-Latn-CS" sz="1800" i="1" smtClean="0"/>
              <a:t> </a:t>
            </a:r>
            <a:r>
              <a:rPr lang="sr-Latn-CS" sz="1800" smtClean="0"/>
              <a:t> ne postoje, za funkciju</a:t>
            </a:r>
            <a:r>
              <a:rPr lang="sr-Cyrl-CS" sz="1800" smtClean="0"/>
              <a:t> </a:t>
            </a:r>
            <a:r>
              <a:rPr lang="sr-Latn-CS" sz="1800" smtClean="0"/>
              <a:t>            </a:t>
            </a:r>
            <a:r>
              <a:rPr lang="en-US" sz="1800" smtClean="0"/>
              <a:t>   </a:t>
            </a:r>
            <a:r>
              <a:rPr lang="sr-Cyrl-CS" sz="1800" smtClean="0"/>
              <a:t>kažemo da je neograničena.</a:t>
            </a:r>
            <a:endParaRPr lang="sr-Latn-CS" sz="1800" smtClean="0"/>
          </a:p>
          <a:p>
            <a:pPr eaLnBrk="1" hangingPunct="1"/>
            <a:endParaRPr lang="sr-Latn-CS" sz="1800" smtClean="0"/>
          </a:p>
          <a:p>
            <a:pPr eaLnBrk="1" hangingPunct="1"/>
            <a:endParaRPr lang="sr-Latn-CS" sz="1800" smtClean="0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304800"/>
            <a:ext cx="6172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OSOBINE FUNKCIJA</a:t>
            </a:r>
            <a:endParaRPr lang="sr-Latn-CS" sz="2800" i="1" smtClean="0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8" name="Object 2"/>
          <p:cNvGraphicFramePr>
            <a:graphicFrameLocks noChangeAspect="1"/>
          </p:cNvGraphicFramePr>
          <p:nvPr/>
        </p:nvGraphicFramePr>
        <p:xfrm>
          <a:off x="1676400" y="2514600"/>
          <a:ext cx="35099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r:id="rId3" imgW="2501900" imgH="254000" progId="Equation.DSMT4">
                  <p:embed/>
                </p:oleObj>
              </mc:Choice>
              <mc:Fallback>
                <p:oleObj r:id="rId3" imgW="25019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14600"/>
                        <a:ext cx="350996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Rectangle 9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60" name="Object 3"/>
          <p:cNvGraphicFramePr>
            <a:graphicFrameLocks noChangeAspect="1"/>
          </p:cNvGraphicFramePr>
          <p:nvPr/>
        </p:nvGraphicFramePr>
        <p:xfrm>
          <a:off x="2667000" y="3810000"/>
          <a:ext cx="7620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r:id="rId5" imgW="393359" imgH="164957" progId="Equation.DSMT4">
                  <p:embed/>
                </p:oleObj>
              </mc:Choice>
              <mc:Fallback>
                <p:oleObj r:id="rId5" imgW="393359" imgH="164957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810000"/>
                        <a:ext cx="762000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Rectangle 1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62" name="Object 4"/>
          <p:cNvGraphicFramePr>
            <a:graphicFrameLocks noChangeAspect="1"/>
          </p:cNvGraphicFramePr>
          <p:nvPr/>
        </p:nvGraphicFramePr>
        <p:xfrm>
          <a:off x="5076825" y="3644900"/>
          <a:ext cx="9239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r:id="rId7" imgW="444307" imgH="203112" progId="Equation.DSMT4">
                  <p:embed/>
                </p:oleObj>
              </mc:Choice>
              <mc:Fallback>
                <p:oleObj r:id="rId7" imgW="444307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644900"/>
                        <a:ext cx="92392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3" name="Rectangle 13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4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65" name="Object 5"/>
          <p:cNvGraphicFramePr>
            <a:graphicFrameLocks noChangeAspect="1"/>
          </p:cNvGraphicFramePr>
          <p:nvPr/>
        </p:nvGraphicFramePr>
        <p:xfrm>
          <a:off x="1979613" y="1989138"/>
          <a:ext cx="63023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r:id="rId9" imgW="368140" imgH="253890" progId="Equation.DSMT4">
                  <p:embed/>
                </p:oleObj>
              </mc:Choice>
              <mc:Fallback>
                <p:oleObj r:id="rId9" imgW="368140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989138"/>
                        <a:ext cx="630237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Rectangle 1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67" name="Object 6"/>
          <p:cNvGraphicFramePr>
            <a:graphicFrameLocks noChangeAspect="1"/>
          </p:cNvGraphicFramePr>
          <p:nvPr/>
        </p:nvGraphicFramePr>
        <p:xfrm>
          <a:off x="6443663" y="4581525"/>
          <a:ext cx="630237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7" r:id="rId11" imgW="368140" imgH="253890" progId="Equation.DSMT4">
                  <p:embed/>
                </p:oleObj>
              </mc:Choice>
              <mc:Fallback>
                <p:oleObj r:id="rId11" imgW="368140" imgH="25389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4581525"/>
                        <a:ext cx="630237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6</a:t>
            </a:r>
          </a:p>
          <a:p>
            <a:pPr eaLnBrk="1" hangingPunct="1">
              <a:buFontTx/>
              <a:buNone/>
            </a:pPr>
            <a:r>
              <a:rPr lang="sr-Cyrl-CS" sz="1600" smtClean="0"/>
              <a:t>Ispitati ograničenost funkcije</a:t>
            </a: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</p:txBody>
      </p:sp>
      <p:graphicFrame>
        <p:nvGraphicFramePr>
          <p:cNvPr id="24579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032250" y="2420938"/>
          <a:ext cx="107791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3" imgW="634725" imgH="393529" progId="Equation.DSMT4">
                  <p:embed/>
                </p:oleObj>
              </mc:Choice>
              <mc:Fallback>
                <p:oleObj name="Equation" r:id="rId3" imgW="634725" imgH="393529" progId="Equation.DSMT4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0" y="2420938"/>
                        <a:ext cx="1077913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2" name="Rectangle 11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6</a:t>
            </a:r>
          </a:p>
          <a:p>
            <a:pPr eaLnBrk="1" hangingPunct="1">
              <a:buFontTx/>
              <a:buNone/>
            </a:pPr>
            <a:r>
              <a:rPr lang="sr-Cyrl-CS" sz="1600" smtClean="0"/>
              <a:t>Ispitati ograničenost funkcije</a:t>
            </a: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/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Cyrl-CS" sz="1600" smtClean="0"/>
              <a:t>Kako je za </a:t>
            </a:r>
            <a:r>
              <a:rPr lang="sr-Latn-CS" sz="1600" smtClean="0"/>
              <a:t> sve realne brojeve ispunjeno da je                                       zaključujemo da je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Cyrl-CS" sz="1600" smtClean="0"/>
              <a:t>funkcija je ograničena na intervalu </a:t>
            </a:r>
            <a:endParaRPr lang="sr-Latn-CS" sz="1600" smtClean="0"/>
          </a:p>
        </p:txBody>
      </p:sp>
      <p:graphicFrame>
        <p:nvGraphicFramePr>
          <p:cNvPr id="25603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140200" y="2349500"/>
          <a:ext cx="1077913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Equation" r:id="rId3" imgW="634725" imgH="393529" progId="Equation.DSMT4">
                  <p:embed/>
                </p:oleObj>
              </mc:Choice>
              <mc:Fallback>
                <p:oleObj name="Equation" r:id="rId3" imgW="634725" imgH="393529" progId="Equation.DSMT4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2349500"/>
                        <a:ext cx="1077913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5" name="Object 2"/>
          <p:cNvGraphicFramePr>
            <a:graphicFrameLocks noChangeAspect="1"/>
          </p:cNvGraphicFramePr>
          <p:nvPr/>
        </p:nvGraphicFramePr>
        <p:xfrm>
          <a:off x="5724525" y="3860800"/>
          <a:ext cx="12700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3860800"/>
                        <a:ext cx="12700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7" name="Object 3"/>
          <p:cNvGraphicFramePr>
            <a:graphicFrameLocks noChangeAspect="1"/>
          </p:cNvGraphicFramePr>
          <p:nvPr/>
        </p:nvGraphicFramePr>
        <p:xfrm>
          <a:off x="4500563" y="4797425"/>
          <a:ext cx="533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r:id="rId7" imgW="330057" imgH="253890" progId="Equation.3">
                  <p:embed/>
                </p:oleObj>
              </mc:Choice>
              <mc:Fallback>
                <p:oleObj r:id="rId7" imgW="330057" imgH="25389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4797425"/>
                        <a:ext cx="5334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Rectangle 11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sr-Cyrl-CS" sz="1800" b="1" dirty="0" smtClean="0"/>
              <a:t>Nula</a:t>
            </a:r>
            <a:r>
              <a:rPr lang="sr-Cyrl-CS" sz="1800" dirty="0" smtClean="0"/>
              <a:t> funkcije je onaj broj</a:t>
            </a:r>
            <a:r>
              <a:rPr lang="sr-Latn-CS" sz="1800" dirty="0" smtClean="0"/>
              <a:t> </a:t>
            </a:r>
            <a:r>
              <a:rPr lang="sr-Cyrl-CS" sz="1800" dirty="0" smtClean="0"/>
              <a:t> </a:t>
            </a:r>
            <a:r>
              <a:rPr lang="sr-Latn-CS" sz="1800" dirty="0" smtClean="0"/>
              <a:t>                </a:t>
            </a:r>
            <a:r>
              <a:rPr lang="sr-Cyrl-CS" sz="1800" dirty="0" smtClean="0"/>
              <a:t>za koji je</a:t>
            </a:r>
            <a:r>
              <a:rPr lang="sr-Latn-CS" sz="1800" dirty="0" smtClean="0"/>
              <a:t>  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sr-Latn-CS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sr-Cyrl-CS" sz="1800" dirty="0" smtClean="0"/>
              <a:t>Nule funkcije su tačke pres</a:t>
            </a:r>
            <a:r>
              <a:rPr lang="en-US" sz="1800" dirty="0" smtClean="0"/>
              <a:t>j</a:t>
            </a:r>
            <a:r>
              <a:rPr lang="sr-Cyrl-CS" sz="1800" dirty="0" smtClean="0"/>
              <a:t>eka funkcije sa  </a:t>
            </a:r>
            <a:r>
              <a:rPr lang="sr-Latn-CS" sz="1800" dirty="0" smtClean="0"/>
              <a:t>      </a:t>
            </a:r>
            <a:r>
              <a:rPr lang="sr-Cyrl-CS" sz="1800" dirty="0" smtClean="0"/>
              <a:t>osom</a:t>
            </a:r>
            <a:r>
              <a:rPr lang="sr-Latn-CS" sz="180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Latn-CS" sz="1800" dirty="0" smtClean="0"/>
              <a:t>     </a:t>
            </a:r>
            <a:r>
              <a:rPr lang="sr-Cyrl-CS" sz="1800" dirty="0" smtClean="0"/>
              <a:t> </a:t>
            </a:r>
            <a:endParaRPr lang="sr-Latn-CS" sz="18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1800" b="1" dirty="0" smtClean="0"/>
              <a:t>Prim</a:t>
            </a:r>
            <a:r>
              <a:rPr lang="en-US" sz="1800" b="1" dirty="0" smtClean="0"/>
              <a:t>j</a:t>
            </a:r>
            <a:r>
              <a:rPr lang="sr-Cyrl-CS" sz="1800" b="1" dirty="0" smtClean="0"/>
              <a:t>er</a:t>
            </a:r>
            <a:r>
              <a:rPr lang="sr-Latn-CS" sz="1800" b="1" dirty="0" smtClean="0"/>
              <a:t> 7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Latn-CS" sz="1800" b="1" dirty="0" smtClean="0"/>
              <a:t> </a:t>
            </a:r>
            <a:r>
              <a:rPr lang="sr-Cyrl-CS" sz="1600" dirty="0" smtClean="0"/>
              <a:t>Odrediti nul</a:t>
            </a:r>
            <a:r>
              <a:rPr lang="sr-Latn-CS" sz="1600" dirty="0" smtClean="0"/>
              <a:t>u</a:t>
            </a:r>
            <a:r>
              <a:rPr lang="sr-Cyrl-CS" sz="1600" dirty="0" smtClean="0"/>
              <a:t> funkcij</a:t>
            </a:r>
            <a:r>
              <a:rPr lang="sr-Latn-CS" sz="1600" dirty="0" smtClean="0"/>
              <a:t>e</a:t>
            </a:r>
            <a:endParaRPr lang="en-U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800" b="1" dirty="0" err="1" smtClean="0"/>
              <a:t>Rje</a:t>
            </a:r>
            <a:r>
              <a:rPr lang="sr-Latn-CS" sz="1800" b="1" dirty="0" smtClean="0"/>
              <a:t>šenje: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800" b="1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800" b="1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800" b="1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800" b="1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800" b="1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Latn-CS" sz="1800" b="1" dirty="0" smtClean="0"/>
              <a:t>                                          </a:t>
            </a:r>
            <a:endParaRPr lang="sr-Latn-CS" sz="1800" dirty="0" smtClean="0"/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304800"/>
            <a:ext cx="6324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OSOBINE FUNKCIJA</a:t>
            </a:r>
            <a:endParaRPr lang="sr-Latn-CS" sz="2800" i="1" smtClean="0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629" name="Object 2"/>
          <p:cNvGraphicFramePr>
            <a:graphicFrameLocks noChangeAspect="1"/>
          </p:cNvGraphicFramePr>
          <p:nvPr/>
        </p:nvGraphicFramePr>
        <p:xfrm>
          <a:off x="3851275" y="1773238"/>
          <a:ext cx="87788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r:id="rId3" imgW="457200" imgH="228600" progId="Equation.DSMT4">
                  <p:embed/>
                </p:oleObj>
              </mc:Choice>
              <mc:Fallback>
                <p:oleObj r:id="rId3" imgW="4572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1773238"/>
                        <a:ext cx="877888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3"/>
          <p:cNvGraphicFramePr>
            <a:graphicFrameLocks noChangeAspect="1"/>
          </p:cNvGraphicFramePr>
          <p:nvPr/>
        </p:nvGraphicFramePr>
        <p:xfrm>
          <a:off x="6248400" y="1773238"/>
          <a:ext cx="106045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9" r:id="rId5" imgW="622030" imgH="253890" progId="Equation.DSMT4">
                  <p:embed/>
                </p:oleObj>
              </mc:Choice>
              <mc:Fallback>
                <p:oleObj r:id="rId5" imgW="622030" imgH="25389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73238"/>
                        <a:ext cx="106045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4"/>
          <p:cNvGraphicFramePr>
            <a:graphicFrameLocks noChangeAspect="1"/>
          </p:cNvGraphicFramePr>
          <p:nvPr/>
        </p:nvGraphicFramePr>
        <p:xfrm>
          <a:off x="5724525" y="2420938"/>
          <a:ext cx="3810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0" r:id="rId7" imgW="228402" imgH="177646" progId="Equation.DSMT4">
                  <p:embed/>
                </p:oleObj>
              </mc:Choice>
              <mc:Fallback>
                <p:oleObj r:id="rId7" imgW="228402" imgH="17764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2420938"/>
                        <a:ext cx="38100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5" name="Rectangle 1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636" name="Object 5"/>
          <p:cNvGraphicFramePr>
            <a:graphicFrameLocks noChangeAspect="1"/>
          </p:cNvGraphicFramePr>
          <p:nvPr/>
        </p:nvGraphicFramePr>
        <p:xfrm>
          <a:off x="2971800" y="3429000"/>
          <a:ext cx="17732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1" r:id="rId9" imgW="927100" imgH="228600" progId="Equation.3">
                  <p:embed/>
                </p:oleObj>
              </mc:Choice>
              <mc:Fallback>
                <p:oleObj r:id="rId9" imgW="9271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29000"/>
                        <a:ext cx="1773238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7" name="Rectangle 2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638" name="Object 6"/>
          <p:cNvGraphicFramePr>
            <a:graphicFrameLocks noChangeAspect="1"/>
          </p:cNvGraphicFramePr>
          <p:nvPr/>
        </p:nvGraphicFramePr>
        <p:xfrm>
          <a:off x="685800" y="5105400"/>
          <a:ext cx="50911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2" r:id="rId11" imgW="2654300" imgH="228600" progId="Equation.DSMT4">
                  <p:embed/>
                </p:oleObj>
              </mc:Choice>
              <mc:Fallback>
                <p:oleObj r:id="rId11" imgW="26543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105400"/>
                        <a:ext cx="509111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9" name="Rectangle 2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40" name="Rectangle 2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41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42" name="Rectangle 37"/>
          <p:cNvSpPr>
            <a:spLocks noChangeArrowheads="1"/>
          </p:cNvSpPr>
          <p:nvPr/>
        </p:nvSpPr>
        <p:spPr bwMode="auto">
          <a:xfrm>
            <a:off x="1676400" y="3810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smtClean="0"/>
              <a:t> </a:t>
            </a:r>
            <a:r>
              <a:rPr lang="sr-Cyrl-CS" sz="1800" b="1" smtClean="0"/>
              <a:t>Prim</a:t>
            </a:r>
            <a:r>
              <a:rPr lang="en-US" sz="1800" b="1" smtClean="0"/>
              <a:t>j</a:t>
            </a:r>
            <a:r>
              <a:rPr lang="sr-Cyrl-CS" sz="1800" b="1" smtClean="0"/>
              <a:t>er</a:t>
            </a:r>
            <a:r>
              <a:rPr lang="sr-Latn-CS" sz="1800" b="1" smtClean="0"/>
              <a:t> 8</a:t>
            </a:r>
          </a:p>
          <a:p>
            <a:pPr eaLnBrk="1" hangingPunct="1">
              <a:buFontTx/>
              <a:buNone/>
            </a:pPr>
            <a:r>
              <a:rPr lang="sr-Latn-CS" sz="1800" b="1" smtClean="0"/>
              <a:t> </a:t>
            </a:r>
            <a:r>
              <a:rPr lang="sr-Cyrl-CS" sz="1600" smtClean="0"/>
              <a:t>Odrediti nul</a:t>
            </a:r>
            <a:r>
              <a:rPr lang="sr-Latn-CS" sz="1600" smtClean="0"/>
              <a:t>u</a:t>
            </a:r>
            <a:r>
              <a:rPr lang="sr-Cyrl-CS" sz="1600" smtClean="0"/>
              <a:t> funkcij</a:t>
            </a:r>
            <a:r>
              <a:rPr lang="sr-Latn-CS" sz="1600" smtClean="0"/>
              <a:t>e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304800"/>
            <a:ext cx="6324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OSOBINE FUNKCIJA</a:t>
            </a:r>
            <a:endParaRPr lang="sr-Latn-CS" sz="2800" i="1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6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7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658" name="Object 2"/>
          <p:cNvGraphicFramePr>
            <a:graphicFrameLocks noChangeAspect="1"/>
          </p:cNvGraphicFramePr>
          <p:nvPr/>
        </p:nvGraphicFramePr>
        <p:xfrm>
          <a:off x="3048000" y="1905000"/>
          <a:ext cx="12065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r:id="rId3" imgW="660400" imgH="419100" progId="Equation.3">
                  <p:embed/>
                </p:oleObj>
              </mc:Choice>
              <mc:Fallback>
                <p:oleObj r:id="rId3" imgW="6604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905000"/>
                        <a:ext cx="12065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9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0" name="Rectangle 1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1" name="Rectangle 1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2" name="Rectangle 23"/>
          <p:cNvSpPr>
            <a:spLocks noChangeArrowheads="1"/>
          </p:cNvSpPr>
          <p:nvPr/>
        </p:nvSpPr>
        <p:spPr bwMode="auto">
          <a:xfrm>
            <a:off x="1676400" y="3810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sr-Latn-CS" sz="2400" b="1" i="1" smtClean="0"/>
          </a:p>
          <a:p>
            <a:pPr eaLnBrk="1" hangingPunct="1">
              <a:lnSpc>
                <a:spcPct val="90000"/>
              </a:lnSpc>
            </a:pPr>
            <a:endParaRPr lang="en-US" sz="2400" b="1" i="1" smtClean="0"/>
          </a:p>
          <a:p>
            <a:pPr eaLnBrk="1" hangingPunct="1">
              <a:lnSpc>
                <a:spcPct val="90000"/>
              </a:lnSpc>
            </a:pPr>
            <a:r>
              <a:rPr lang="sr-Cyrl-CS" sz="2400" b="1" i="1" smtClean="0"/>
              <a:t>POJAM FUNKCIJE</a:t>
            </a:r>
            <a:endParaRPr lang="sr-Latn-CS" sz="2400" b="1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2400" b="1" i="1" smtClean="0"/>
              <a:t>      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2400" b="1" i="1" smtClean="0"/>
              <a:t>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1800" i="1" smtClean="0"/>
              <a:t>     </a:t>
            </a:r>
            <a:r>
              <a:rPr lang="sr-Cyrl-CS" sz="1800" i="1" smtClean="0"/>
              <a:t>Put od fiksnih veličina </a:t>
            </a:r>
            <a:r>
              <a:rPr lang="sr-Latn-CS" sz="1800" i="1" smtClean="0"/>
              <a:t>do</a:t>
            </a:r>
            <a:r>
              <a:rPr lang="sr-Cyrl-CS" sz="1800" i="1" smtClean="0"/>
              <a:t> prom</a:t>
            </a:r>
            <a:r>
              <a:rPr lang="en-US" sz="1800" i="1" smtClean="0"/>
              <a:t>j</a:t>
            </a:r>
            <a:r>
              <a:rPr lang="sr-Cyrl-CS" sz="1800" i="1" smtClean="0"/>
              <a:t>enljiv</a:t>
            </a:r>
            <a:r>
              <a:rPr lang="sr-Latn-CS" sz="1800" i="1" smtClean="0"/>
              <a:t>ih</a:t>
            </a:r>
            <a:r>
              <a:rPr lang="sr-Cyrl-CS" sz="1800" i="1" smtClean="0"/>
              <a:t>, kao apstrakciji višeg stepena, vezan je za period od 13 do 16 veka. Dekartova metoda koordinata omogućila je definisanje funkcionalne zavisnosti i dalji razvoj matematike. Tek u 19 v</a:t>
            </a:r>
            <a:r>
              <a:rPr lang="en-US" sz="1800" i="1" smtClean="0"/>
              <a:t>ij</a:t>
            </a:r>
            <a:r>
              <a:rPr lang="sr-Cyrl-CS" sz="1800" i="1" smtClean="0"/>
              <a:t>eku n</a:t>
            </a:r>
            <a:r>
              <a:rPr lang="en-US" sz="1800" i="1" smtClean="0"/>
              <a:t>j</a:t>
            </a:r>
            <a:r>
              <a:rPr lang="sr-Cyrl-CS" sz="1800" i="1" smtClean="0"/>
              <a:t>emački matematičar </a:t>
            </a:r>
            <a:r>
              <a:rPr lang="sr-Latn-CS" sz="1800" i="1" smtClean="0"/>
              <a:t>L. Dirichlet ( 1805</a:t>
            </a:r>
            <a:r>
              <a:rPr lang="en-US" sz="1800" i="1" smtClean="0"/>
              <a:t>.</a:t>
            </a:r>
            <a:r>
              <a:rPr lang="sr-Latn-CS" sz="1800" i="1" smtClean="0"/>
              <a:t>-1859</a:t>
            </a:r>
            <a:r>
              <a:rPr lang="en-US" sz="1800" i="1" smtClean="0"/>
              <a:t>.</a:t>
            </a:r>
            <a:r>
              <a:rPr lang="sr-Latn-CS" sz="1800" i="1" smtClean="0"/>
              <a:t> ) na</a:t>
            </a:r>
            <a:r>
              <a:rPr lang="sr-Cyrl-CS" sz="1800" i="1" smtClean="0"/>
              <a:t>p</a:t>
            </a:r>
            <a:r>
              <a:rPr lang="sr-Latn-CS" sz="1800" i="1" smtClean="0"/>
              <a:t>ravio je odlučijući korak u </a:t>
            </a:r>
            <a:r>
              <a:rPr lang="sr-Cyrl-CS" sz="1800" i="1" smtClean="0"/>
              <a:t>uopštavanju pojma funkcije, prekinuvši tradicionalna shvatanja kojim se pojam funkcije izjednačavao sa pojmom analitičkog izraza i daje definiciju koju mi danas modifikovano koristimo. Moderna teorija skupova otišla je još dalje i oslobodila pojam funkcije ograničenja vezanih za domen i kodomen.</a:t>
            </a:r>
            <a:endParaRPr lang="sr-Latn-CS" sz="1800" i="1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685800"/>
            <a:ext cx="6172200" cy="1265238"/>
          </a:xfrm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en-US" sz="2800" i="1" smtClean="0"/>
              <a:t>Istorijat</a:t>
            </a:r>
            <a:br>
              <a:rPr lang="en-US" sz="2800" i="1" smtClean="0"/>
            </a:br>
            <a:endParaRPr lang="sr-Latn-CS" sz="2800" i="1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smtClean="0"/>
              <a:t> </a:t>
            </a:r>
            <a:r>
              <a:rPr lang="sr-Cyrl-CS" sz="1800" b="1" smtClean="0"/>
              <a:t>Prim</a:t>
            </a:r>
            <a:r>
              <a:rPr lang="en-US" sz="1800" b="1" smtClean="0"/>
              <a:t>j</a:t>
            </a:r>
            <a:r>
              <a:rPr lang="sr-Cyrl-CS" sz="1800" b="1" smtClean="0"/>
              <a:t>er</a:t>
            </a:r>
            <a:r>
              <a:rPr lang="sr-Latn-CS" sz="1800" b="1" smtClean="0"/>
              <a:t> 8</a:t>
            </a:r>
          </a:p>
          <a:p>
            <a:pPr eaLnBrk="1" hangingPunct="1">
              <a:buFontTx/>
              <a:buNone/>
            </a:pPr>
            <a:r>
              <a:rPr lang="sr-Latn-CS" sz="1800" b="1" smtClean="0"/>
              <a:t> </a:t>
            </a:r>
            <a:r>
              <a:rPr lang="sr-Cyrl-CS" sz="1600" smtClean="0"/>
              <a:t>Odrediti nul</a:t>
            </a:r>
            <a:r>
              <a:rPr lang="sr-Latn-CS" sz="1600" smtClean="0"/>
              <a:t>u</a:t>
            </a:r>
            <a:r>
              <a:rPr lang="sr-Cyrl-CS" sz="1600" smtClean="0"/>
              <a:t> funkcij</a:t>
            </a:r>
            <a:r>
              <a:rPr lang="sr-Latn-CS" sz="1600" smtClean="0"/>
              <a:t>e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Cyrl-CS" sz="1600" smtClean="0"/>
              <a:t>Kako funkcija nije definisana za </a:t>
            </a:r>
            <a:r>
              <a:rPr lang="sr-Latn-CS" sz="1600" smtClean="0"/>
              <a:t>                </a:t>
            </a:r>
            <a:r>
              <a:rPr lang="sr-Cyrl-CS" sz="1600" smtClean="0"/>
              <a:t>nula funkcije je samo </a:t>
            </a:r>
            <a:endParaRPr lang="sr-Latn-CS" sz="1600" smtClean="0"/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304800"/>
            <a:ext cx="6324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OSOBINE FUNKCIJA</a:t>
            </a:r>
            <a:endParaRPr lang="sr-Latn-CS" sz="2800" i="1" smtClean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0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1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82" name="Object 2"/>
          <p:cNvGraphicFramePr>
            <a:graphicFrameLocks noChangeAspect="1"/>
          </p:cNvGraphicFramePr>
          <p:nvPr/>
        </p:nvGraphicFramePr>
        <p:xfrm>
          <a:off x="3048000" y="1905000"/>
          <a:ext cx="12065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4" r:id="rId3" imgW="660400" imgH="419100" progId="Equation.3">
                  <p:embed/>
                </p:oleObj>
              </mc:Choice>
              <mc:Fallback>
                <p:oleObj r:id="rId3" imgW="6604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905000"/>
                        <a:ext cx="12065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3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84" name="Object 3"/>
          <p:cNvGraphicFramePr>
            <a:graphicFrameLocks noChangeAspect="1"/>
          </p:cNvGraphicFramePr>
          <p:nvPr/>
        </p:nvGraphicFramePr>
        <p:xfrm>
          <a:off x="914400" y="3733800"/>
          <a:ext cx="36020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r:id="rId5" imgW="1879600" imgH="228600" progId="Equation.DSMT4">
                  <p:embed/>
                </p:oleObj>
              </mc:Choice>
              <mc:Fallback>
                <p:oleObj r:id="rId5" imgW="18796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33800"/>
                        <a:ext cx="3602038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5" name="Rectangle 1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6" name="Rectangle 1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87" name="Object 4"/>
          <p:cNvGraphicFramePr>
            <a:graphicFrameLocks noChangeAspect="1"/>
          </p:cNvGraphicFramePr>
          <p:nvPr/>
        </p:nvGraphicFramePr>
        <p:xfrm>
          <a:off x="7235825" y="4292600"/>
          <a:ext cx="868363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r:id="rId7" imgW="482391" imgH="203112" progId="Equation.DSMT4">
                  <p:embed/>
                </p:oleObj>
              </mc:Choice>
              <mc:Fallback>
                <p:oleObj r:id="rId7" imgW="482391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4292600"/>
                        <a:ext cx="868363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8" name="Object 5"/>
          <p:cNvGraphicFramePr>
            <a:graphicFrameLocks noChangeAspect="1"/>
          </p:cNvGraphicFramePr>
          <p:nvPr/>
        </p:nvGraphicFramePr>
        <p:xfrm>
          <a:off x="3941763" y="4292600"/>
          <a:ext cx="6588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r:id="rId9" imgW="355138" imgH="177569" progId="Equation.DSMT4">
                  <p:embed/>
                </p:oleObj>
              </mc:Choice>
              <mc:Fallback>
                <p:oleObj r:id="rId9" imgW="355138" imgH="17756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1763" y="4292600"/>
                        <a:ext cx="6588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9" name="Rectangle 23"/>
          <p:cNvSpPr>
            <a:spLocks noChangeArrowheads="1"/>
          </p:cNvSpPr>
          <p:nvPr/>
        </p:nvSpPr>
        <p:spPr bwMode="auto">
          <a:xfrm>
            <a:off x="1676400" y="3810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Cyrl-CS" sz="1600" smtClean="0"/>
              <a:t>Funkcija je</a:t>
            </a:r>
            <a:r>
              <a:rPr lang="sr-Latn-CS" sz="1600" smtClean="0"/>
              <a:t>                    </a:t>
            </a:r>
            <a:r>
              <a:rPr lang="sr-Cyrl-CS" sz="1600" b="1" smtClean="0"/>
              <a:t>parna</a:t>
            </a:r>
            <a:r>
              <a:rPr lang="sr-Cyrl-CS" sz="1600" i="1" smtClean="0"/>
              <a:t> </a:t>
            </a:r>
            <a:r>
              <a:rPr lang="sr-Cyrl-CS" sz="1600" smtClean="0"/>
              <a:t>ako je</a:t>
            </a:r>
            <a:r>
              <a:rPr lang="sr-Cyrl-CS" sz="2800" smtClean="0"/>
              <a:t> </a:t>
            </a:r>
            <a:endParaRPr lang="sr-Latn-CS" sz="2800" smtClean="0"/>
          </a:p>
          <a:p>
            <a:pPr eaLnBrk="1" hangingPunct="1">
              <a:lnSpc>
                <a:spcPct val="80000"/>
              </a:lnSpc>
            </a:pPr>
            <a:endParaRPr lang="sr-Latn-CS" sz="1600" smtClean="0"/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Grafik parne funkcije je simetričan u odnosu na osu </a:t>
            </a:r>
            <a:r>
              <a:rPr lang="sr-Latn-CS" sz="1600" i="1" smtClean="0"/>
              <a:t>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r-Latn-CS" sz="1600" i="1" smtClean="0"/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Funkcija</a:t>
            </a:r>
            <a:r>
              <a:rPr lang="sr-Latn-CS" sz="1600" smtClean="0"/>
              <a:t>                 </a:t>
            </a:r>
            <a:r>
              <a:rPr lang="sr-Cyrl-CS" sz="1600" smtClean="0"/>
              <a:t>je </a:t>
            </a:r>
            <a:r>
              <a:rPr lang="sr-Cyrl-CS" sz="1600" b="1" smtClean="0"/>
              <a:t>neparna</a:t>
            </a:r>
            <a:r>
              <a:rPr lang="sr-Cyrl-CS" sz="1600" smtClean="0"/>
              <a:t> ako je</a:t>
            </a:r>
            <a:r>
              <a:rPr lang="sr-Cyrl-CS" sz="2800" smtClean="0"/>
              <a:t> </a:t>
            </a:r>
            <a:r>
              <a:rPr lang="sr-Latn-CS" sz="2800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r-Latn-CS" sz="2800" smtClean="0"/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Grafik </a:t>
            </a:r>
            <a:r>
              <a:rPr lang="sr-Latn-CS" sz="1600" smtClean="0"/>
              <a:t>ne</a:t>
            </a:r>
            <a:r>
              <a:rPr lang="sr-Cyrl-CS" sz="1600" smtClean="0"/>
              <a:t>parne funkcije je simetričan u odnosu na </a:t>
            </a:r>
            <a:r>
              <a:rPr lang="sr-Latn-CS" sz="1600" smtClean="0"/>
              <a:t>koordinatni početak</a:t>
            </a:r>
            <a:endParaRPr lang="sr-Latn-CS" sz="1600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r-Latn-CS" sz="2800" smtClean="0"/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r-Latn-CS" sz="1600" b="1" smtClean="0"/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r-Latn-CS" sz="16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r-Latn-CS" sz="16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r-Latn-CS" sz="1600" b="1" smtClean="0"/>
              <a:t> 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304800"/>
            <a:ext cx="5715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OSOBINE FUNKCIJA</a:t>
            </a:r>
            <a:endParaRPr lang="sr-Latn-CS" sz="2800" i="1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701" name="Object 2"/>
          <p:cNvGraphicFramePr>
            <a:graphicFrameLocks noChangeAspect="1"/>
          </p:cNvGraphicFramePr>
          <p:nvPr/>
        </p:nvGraphicFramePr>
        <p:xfrm>
          <a:off x="1979613" y="2636838"/>
          <a:ext cx="63023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1" r:id="rId3" imgW="368140" imgH="253890" progId="Equation.3">
                  <p:embed/>
                </p:oleObj>
              </mc:Choice>
              <mc:Fallback>
                <p:oleObj r:id="rId3" imgW="368140" imgH="25389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636838"/>
                        <a:ext cx="630237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703" name="Object 3"/>
          <p:cNvGraphicFramePr>
            <a:graphicFrameLocks noChangeAspect="1"/>
          </p:cNvGraphicFramePr>
          <p:nvPr/>
        </p:nvGraphicFramePr>
        <p:xfrm>
          <a:off x="5148263" y="1484313"/>
          <a:ext cx="16732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2" r:id="rId5" imgW="977476" imgH="253890" progId="Equation.3">
                  <p:embed/>
                </p:oleObj>
              </mc:Choice>
              <mc:Fallback>
                <p:oleObj r:id="rId5" imgW="977476" imgH="25389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1484313"/>
                        <a:ext cx="16732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5" name="Rectangle 1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706" name="Object 4"/>
          <p:cNvGraphicFramePr>
            <a:graphicFrameLocks noChangeAspect="1"/>
          </p:cNvGraphicFramePr>
          <p:nvPr/>
        </p:nvGraphicFramePr>
        <p:xfrm>
          <a:off x="2124075" y="1484313"/>
          <a:ext cx="6302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3" r:id="rId7" imgW="368140" imgH="253890" progId="Equation.3">
                  <p:embed/>
                </p:oleObj>
              </mc:Choice>
              <mc:Fallback>
                <p:oleObj r:id="rId7" imgW="368140" imgH="25389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484313"/>
                        <a:ext cx="630238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708" name="Object 5"/>
          <p:cNvGraphicFramePr>
            <a:graphicFrameLocks noChangeAspect="1"/>
          </p:cNvGraphicFramePr>
          <p:nvPr/>
        </p:nvGraphicFramePr>
        <p:xfrm>
          <a:off x="5292725" y="2636838"/>
          <a:ext cx="14478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4" r:id="rId8" imgW="1054100" imgH="254000" progId="Equation.3">
                  <p:embed/>
                </p:oleObj>
              </mc:Choice>
              <mc:Fallback>
                <p:oleObj r:id="rId8" imgW="1054100" imgH="254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636838"/>
                        <a:ext cx="1447800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9" name="Rectangle 1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10" name="Rectangle 1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11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12" name="Rectangle 1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1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14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15" name="Rectangle 24"/>
          <p:cNvSpPr>
            <a:spLocks noChangeArrowheads="1"/>
          </p:cNvSpPr>
          <p:nvPr/>
        </p:nvSpPr>
        <p:spPr bwMode="auto">
          <a:xfrm>
            <a:off x="4448175" y="3108325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sr-Latn-CS"/>
              <a:t> </a:t>
            </a:r>
          </a:p>
        </p:txBody>
      </p:sp>
      <p:sp>
        <p:nvSpPr>
          <p:cNvPr id="2971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184775"/>
          </a:xfrm>
        </p:spPr>
        <p:txBody>
          <a:bodyPr>
            <a:normAutofit fontScale="92500"/>
          </a:bodyPr>
          <a:lstStyle/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1600" b="1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Cyrl-CS" sz="1800" b="1" dirty="0" smtClean="0"/>
              <a:t>Prim</a:t>
            </a:r>
            <a:r>
              <a:rPr lang="en-US" sz="1800" b="1" dirty="0" smtClean="0"/>
              <a:t>j</a:t>
            </a:r>
            <a:r>
              <a:rPr lang="sr-Cyrl-CS" sz="1800" b="1" dirty="0" smtClean="0"/>
              <a:t>er</a:t>
            </a:r>
            <a:r>
              <a:rPr lang="sr-Latn-CS" sz="1800" b="1" dirty="0" smtClean="0"/>
              <a:t> 9</a:t>
            </a:r>
            <a:r>
              <a:rPr lang="en-US" sz="1800" b="1" dirty="0" smtClean="0"/>
              <a:t>    </a:t>
            </a:r>
            <a:r>
              <a:rPr lang="sr-Latn-CS" sz="1600" dirty="0" smtClean="0"/>
              <a:t> Ispitati parnost i neparnost funkcija: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1600" dirty="0" smtClean="0"/>
              <a:t>     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1800" b="1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1800" b="1" dirty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1800" b="1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1800" b="1" dirty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1800" b="1" dirty="0" smtClean="0"/>
              <a:t>Rešenje: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1800" b="1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1600" dirty="0" smtClean="0"/>
              <a:t>                                                                                                     </a:t>
            </a:r>
            <a:r>
              <a:rPr lang="sr-Cyrl-CS" sz="1600" dirty="0" smtClean="0"/>
              <a:t>f</a:t>
            </a:r>
            <a:r>
              <a:rPr lang="sr-Latn-CS" sz="1600" dirty="0" smtClean="0"/>
              <a:t>unkcija je ne</a:t>
            </a:r>
            <a:r>
              <a:rPr lang="sr-Cyrl-CS" sz="1600" dirty="0" smtClean="0"/>
              <a:t>parna</a:t>
            </a:r>
            <a:r>
              <a:rPr lang="sr-Latn-CS" sz="1600" dirty="0" smtClean="0"/>
              <a:t>. 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1600" dirty="0" smtClean="0"/>
              <a:t>                                                                                                      funkcija je parna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1600" dirty="0" smtClean="0"/>
              <a:t>                                                                              </a:t>
            </a:r>
            <a:r>
              <a:rPr lang="sr-Cyrl-CS" sz="1600" dirty="0" smtClean="0"/>
              <a:t>f</a:t>
            </a:r>
            <a:r>
              <a:rPr lang="sr-Latn-CS" sz="1600" dirty="0" smtClean="0"/>
              <a:t>unkcija nije ni parna   ni neparna.</a:t>
            </a:r>
          </a:p>
        </p:txBody>
      </p:sp>
      <p:sp>
        <p:nvSpPr>
          <p:cNvPr id="20488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304800"/>
            <a:ext cx="5715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OSOBINE FUNKCIJA</a:t>
            </a:r>
            <a:endParaRPr lang="sr-Latn-CS" sz="2800" i="1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6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7" name="Rectangle 1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9" name="Rectangle 1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30" name="Object 2"/>
          <p:cNvGraphicFramePr>
            <a:graphicFrameLocks noChangeAspect="1"/>
          </p:cNvGraphicFramePr>
          <p:nvPr/>
        </p:nvGraphicFramePr>
        <p:xfrm>
          <a:off x="708025" y="2819400"/>
          <a:ext cx="168275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9" name="Equation" r:id="rId3" imgW="1028254" imgH="253890" progId="Equation.DSMT4">
                  <p:embed/>
                </p:oleObj>
              </mc:Choice>
              <mc:Fallback>
                <p:oleObj name="Equation" r:id="rId3" imgW="1028254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2819400"/>
                        <a:ext cx="168275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1" name="Rectangle 1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2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33" name="Object 3"/>
          <p:cNvGraphicFramePr>
            <a:graphicFrameLocks noChangeAspect="1"/>
          </p:cNvGraphicFramePr>
          <p:nvPr/>
        </p:nvGraphicFramePr>
        <p:xfrm>
          <a:off x="827088" y="4652963"/>
          <a:ext cx="5749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0" name="Equation" r:id="rId5" imgW="3657600" imgH="292100" progId="Equation.DSMT4">
                  <p:embed/>
                </p:oleObj>
              </mc:Choice>
              <mc:Fallback>
                <p:oleObj name="Equation" r:id="rId5" imgW="3657600" imgH="292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652963"/>
                        <a:ext cx="57499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4" name="Rectangle 1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35" name="Object 4"/>
          <p:cNvGraphicFramePr>
            <a:graphicFrameLocks noChangeAspect="1"/>
          </p:cNvGraphicFramePr>
          <p:nvPr/>
        </p:nvGraphicFramePr>
        <p:xfrm>
          <a:off x="684213" y="3265488"/>
          <a:ext cx="220345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1" name="Equation" r:id="rId7" imgW="1345616" imgH="253890" progId="Equation.DSMT4">
                  <p:embed/>
                </p:oleObj>
              </mc:Choice>
              <mc:Fallback>
                <p:oleObj name="Equation" r:id="rId7" imgW="1345616" imgH="25389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265488"/>
                        <a:ext cx="2203450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6" name="Object 5"/>
          <p:cNvGraphicFramePr>
            <a:graphicFrameLocks noChangeAspect="1"/>
          </p:cNvGraphicFramePr>
          <p:nvPr/>
        </p:nvGraphicFramePr>
        <p:xfrm>
          <a:off x="611188" y="6092825"/>
          <a:ext cx="4470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2" name="Equation" r:id="rId9" imgW="2692400" imgH="279400" progId="Equation.DSMT4">
                  <p:embed/>
                </p:oleObj>
              </mc:Choice>
              <mc:Fallback>
                <p:oleObj name="Equation" r:id="rId9" imgW="2692400" imgH="279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6092825"/>
                        <a:ext cx="4470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8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9" name="Rectangle 24"/>
          <p:cNvSpPr>
            <a:spLocks noChangeArrowheads="1"/>
          </p:cNvSpPr>
          <p:nvPr/>
        </p:nvSpPr>
        <p:spPr bwMode="auto">
          <a:xfrm>
            <a:off x="4448175" y="3108325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sr-Latn-CS"/>
              <a:t> </a:t>
            </a:r>
          </a:p>
        </p:txBody>
      </p:sp>
      <p:graphicFrame>
        <p:nvGraphicFramePr>
          <p:cNvPr id="30740" name="Object 6"/>
          <p:cNvGraphicFramePr>
            <a:graphicFrameLocks noChangeAspect="1"/>
          </p:cNvGraphicFramePr>
          <p:nvPr/>
        </p:nvGraphicFramePr>
        <p:xfrm>
          <a:off x="1403350" y="5300663"/>
          <a:ext cx="37941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3" name="Equation" r:id="rId11" imgW="2298700" imgH="279400" progId="Equation.DSMT4">
                  <p:embed/>
                </p:oleObj>
              </mc:Choice>
              <mc:Fallback>
                <p:oleObj name="Equation" r:id="rId11" imgW="2298700" imgH="279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300663"/>
                        <a:ext cx="37941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1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2" name="Object 7"/>
          <p:cNvGraphicFramePr>
            <a:graphicFrameLocks noChangeAspect="1"/>
          </p:cNvGraphicFramePr>
          <p:nvPr/>
        </p:nvGraphicFramePr>
        <p:xfrm>
          <a:off x="727075" y="2438400"/>
          <a:ext cx="183673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4" name="Equation" r:id="rId13" imgW="1117115" imgH="253890" progId="Equation.DSMT4">
                  <p:embed/>
                </p:oleObj>
              </mc:Choice>
              <mc:Fallback>
                <p:oleObj name="Equation" r:id="rId13" imgW="1117115" imgH="25389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2438400"/>
                        <a:ext cx="1836738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Cyrl-CS" sz="1800" smtClean="0"/>
              <a:t>Funkcija </a:t>
            </a:r>
            <a:r>
              <a:rPr lang="sr-Latn-CS" sz="1800" smtClean="0"/>
              <a:t>             </a:t>
            </a:r>
            <a:r>
              <a:rPr lang="sr-Cyrl-CS" sz="1800" smtClean="0"/>
              <a:t>je </a:t>
            </a:r>
            <a:r>
              <a:rPr lang="sr-Cyrl-CS" sz="1800" b="1" smtClean="0"/>
              <a:t>rastuća</a:t>
            </a:r>
            <a:r>
              <a:rPr lang="sr-Cyrl-CS" smtClean="0"/>
              <a:t> </a:t>
            </a:r>
            <a:r>
              <a:rPr lang="sr-Cyrl-CS" sz="1800" smtClean="0"/>
              <a:t>ako</a:t>
            </a:r>
            <a:r>
              <a:rPr lang="sr-Latn-CS" sz="1800" smtClean="0"/>
              <a:t>                                   </a:t>
            </a:r>
          </a:p>
          <a:p>
            <a:pPr eaLnBrk="1" hangingPunct="1">
              <a:buFontTx/>
              <a:buNone/>
            </a:pPr>
            <a:r>
              <a:rPr lang="sr-Latn-CS" sz="1800" smtClean="0"/>
              <a:t>     </a:t>
            </a:r>
            <a:r>
              <a:rPr lang="sr-Cyrl-CS" sz="1800" smtClean="0"/>
              <a:t>a </a:t>
            </a:r>
            <a:r>
              <a:rPr lang="sr-Cyrl-CS" sz="1800" b="1" smtClean="0"/>
              <a:t>strogo rastuća</a:t>
            </a:r>
            <a:r>
              <a:rPr lang="sr-Cyrl-CS" sz="1800" smtClean="0"/>
              <a:t> ako</a:t>
            </a:r>
            <a:r>
              <a:rPr lang="sr-Cyrl-CS" smtClean="0"/>
              <a:t> </a:t>
            </a:r>
            <a:endParaRPr lang="sr-Latn-CS" smtClean="0"/>
          </a:p>
          <a:p>
            <a:pPr eaLnBrk="1" hangingPunct="1"/>
            <a:r>
              <a:rPr lang="sr-Cyrl-CS" sz="1800" smtClean="0"/>
              <a:t>Funkcija</a:t>
            </a:r>
            <a:r>
              <a:rPr lang="sr-Latn-CS" sz="1800" smtClean="0"/>
              <a:t>            </a:t>
            </a:r>
            <a:r>
              <a:rPr lang="sr-Cyrl-CS" sz="1800" smtClean="0"/>
              <a:t>je </a:t>
            </a:r>
            <a:r>
              <a:rPr lang="sr-Cyrl-CS" sz="1800" b="1" smtClean="0"/>
              <a:t>opadajuća</a:t>
            </a:r>
            <a:r>
              <a:rPr lang="sr-Cyrl-CS" sz="1800" smtClean="0"/>
              <a:t> </a:t>
            </a:r>
            <a:r>
              <a:rPr lang="sr-Cyrl-CS" smtClean="0"/>
              <a:t> </a:t>
            </a:r>
            <a:r>
              <a:rPr lang="sr-Cyrl-CS" sz="1800" smtClean="0"/>
              <a:t>ako </a:t>
            </a: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           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sr-Latn-CS" sz="1800" smtClean="0"/>
              <a:t>	</a:t>
            </a:r>
            <a:r>
              <a:rPr lang="sr-Cyrl-CS" sz="1800" smtClean="0"/>
              <a:t>a </a:t>
            </a:r>
            <a:r>
              <a:rPr lang="sr-Cyrl-CS" sz="1800" b="1" smtClean="0"/>
              <a:t>strogo opadajuća</a:t>
            </a:r>
            <a:r>
              <a:rPr lang="sr-Cyrl-CS" sz="1800" smtClean="0"/>
              <a:t> ako</a:t>
            </a:r>
            <a:r>
              <a:rPr lang="sr-Latn-CS" sz="1800" smtClean="0"/>
              <a:t>                   </a:t>
            </a:r>
          </a:p>
          <a:p>
            <a:pPr eaLnBrk="1" hangingPunct="1"/>
            <a:endParaRPr lang="sr-Latn-CS" sz="1800" smtClean="0"/>
          </a:p>
          <a:p>
            <a:pPr eaLnBrk="1" hangingPunct="1"/>
            <a:r>
              <a:rPr lang="sr-Cyrl-CS" sz="1800" smtClean="0"/>
              <a:t>Rastuće i opadajuće funkcije jednim imenom zovemo </a:t>
            </a:r>
            <a:r>
              <a:rPr lang="sr-Cyrl-CS" sz="1800" b="1" smtClean="0"/>
              <a:t>monotone funkcije</a:t>
            </a:r>
            <a:r>
              <a:rPr lang="sr-Cyrl-CS" sz="1800" smtClean="0"/>
              <a:t>.</a:t>
            </a:r>
            <a:r>
              <a:rPr lang="sr-Latn-CS" sz="1800" smtClean="0"/>
              <a:t> </a:t>
            </a:r>
          </a:p>
        </p:txBody>
      </p:sp>
      <p:sp>
        <p:nvSpPr>
          <p:cNvPr id="21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304800"/>
            <a:ext cx="6172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OSOBINE FUNKCIJA</a:t>
            </a:r>
            <a:endParaRPr lang="sr-Latn-CS" sz="2800" i="1" smtClean="0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49" name="Object 2"/>
          <p:cNvGraphicFramePr>
            <a:graphicFrameLocks noChangeAspect="1"/>
          </p:cNvGraphicFramePr>
          <p:nvPr/>
        </p:nvGraphicFramePr>
        <p:xfrm>
          <a:off x="1908175" y="2506663"/>
          <a:ext cx="63023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2" r:id="rId3" imgW="368140" imgH="253890" progId="Equation.DSMT4">
                  <p:embed/>
                </p:oleObj>
              </mc:Choice>
              <mc:Fallback>
                <p:oleObj r:id="rId3" imgW="368140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506663"/>
                        <a:ext cx="630238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51" name="Object 3"/>
          <p:cNvGraphicFramePr>
            <a:graphicFrameLocks noChangeAspect="1"/>
          </p:cNvGraphicFramePr>
          <p:nvPr/>
        </p:nvGraphicFramePr>
        <p:xfrm>
          <a:off x="4454525" y="1752600"/>
          <a:ext cx="26717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3" name="Equation" r:id="rId5" imgW="1600200" imgH="254000" progId="Equation.DSMT4">
                  <p:embed/>
                </p:oleObj>
              </mc:Choice>
              <mc:Fallback>
                <p:oleObj name="Equation" r:id="rId5" imgW="16002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525" y="1752600"/>
                        <a:ext cx="267176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53" name="Object 4"/>
          <p:cNvGraphicFramePr>
            <a:graphicFrameLocks noChangeAspect="1"/>
          </p:cNvGraphicFramePr>
          <p:nvPr/>
        </p:nvGraphicFramePr>
        <p:xfrm>
          <a:off x="4859338" y="2376488"/>
          <a:ext cx="2587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4" r:id="rId7" imgW="1548728" imgH="253890" progId="Equation.3">
                  <p:embed/>
                </p:oleObj>
              </mc:Choice>
              <mc:Fallback>
                <p:oleObj r:id="rId7" imgW="1548728" imgH="25389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2376488"/>
                        <a:ext cx="25876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Rectangle 11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55" name="Object 5"/>
          <p:cNvGraphicFramePr>
            <a:graphicFrameLocks noChangeAspect="1"/>
          </p:cNvGraphicFramePr>
          <p:nvPr/>
        </p:nvGraphicFramePr>
        <p:xfrm>
          <a:off x="1979613" y="1557338"/>
          <a:ext cx="63976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5" r:id="rId9" imgW="368140" imgH="253890" progId="Equation.DSMT4">
                  <p:embed/>
                </p:oleObj>
              </mc:Choice>
              <mc:Fallback>
                <p:oleObj r:id="rId9" imgW="368140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557338"/>
                        <a:ext cx="639762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6" name="Rectangle 1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57" name="Object 6"/>
          <p:cNvGraphicFramePr>
            <a:graphicFrameLocks noChangeAspect="1"/>
          </p:cNvGraphicFramePr>
          <p:nvPr/>
        </p:nvGraphicFramePr>
        <p:xfrm>
          <a:off x="3924300" y="2997200"/>
          <a:ext cx="273367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6" name="Equation" r:id="rId11" imgW="1600200" imgH="254000" progId="Equation.DSMT4">
                  <p:embed/>
                </p:oleObj>
              </mc:Choice>
              <mc:Fallback>
                <p:oleObj name="Equation" r:id="rId11" imgW="1600200" imgH="254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997200"/>
                        <a:ext cx="2733675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8" name="Rectangle 1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59" name="Object 7"/>
          <p:cNvGraphicFramePr>
            <a:graphicFrameLocks noChangeAspect="1"/>
          </p:cNvGraphicFramePr>
          <p:nvPr/>
        </p:nvGraphicFramePr>
        <p:xfrm>
          <a:off x="3860800" y="3500438"/>
          <a:ext cx="26416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r:id="rId13" imgW="1548728" imgH="253890" progId="Equation.3">
                  <p:embed/>
                </p:oleObj>
              </mc:Choice>
              <mc:Fallback>
                <p:oleObj r:id="rId13" imgW="1548728" imgH="25389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0800" y="3500438"/>
                        <a:ext cx="26416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0" name="Rectangle 26"/>
          <p:cNvSpPr>
            <a:spLocks noChangeArrowheads="1"/>
          </p:cNvSpPr>
          <p:nvPr/>
        </p:nvSpPr>
        <p:spPr bwMode="auto">
          <a:xfrm>
            <a:off x="1676400" y="2514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61" name="Object 8"/>
          <p:cNvGraphicFramePr>
            <a:graphicFrameLocks noChangeAspect="1"/>
          </p:cNvGraphicFramePr>
          <p:nvPr/>
        </p:nvGraphicFramePr>
        <p:xfrm>
          <a:off x="1447800" y="4800600"/>
          <a:ext cx="2028825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r:id="rId15" imgW="1703268" imgH="1482860" progId="Visio.Drawing.6">
                  <p:embed/>
                </p:oleObj>
              </mc:Choice>
              <mc:Fallback>
                <p:oleObj r:id="rId15" imgW="1703268" imgH="1482860" progId="Visio.Drawing.6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800600"/>
                        <a:ext cx="2028825" cy="17716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2" name="Rectangle 28"/>
          <p:cNvSpPr>
            <a:spLocks noChangeArrowheads="1"/>
          </p:cNvSpPr>
          <p:nvPr/>
        </p:nvSpPr>
        <p:spPr bwMode="auto">
          <a:xfrm>
            <a:off x="609600" y="2590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63" name="Object 9"/>
          <p:cNvGraphicFramePr>
            <a:graphicFrameLocks noChangeAspect="1"/>
          </p:cNvGraphicFramePr>
          <p:nvPr/>
        </p:nvGraphicFramePr>
        <p:xfrm>
          <a:off x="4495800" y="4800600"/>
          <a:ext cx="2028825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9" r:id="rId17" imgW="1703268" imgH="1482860" progId="Visio.Drawing.6">
                  <p:embed/>
                </p:oleObj>
              </mc:Choice>
              <mc:Fallback>
                <p:oleObj r:id="rId17" imgW="1703268" imgH="1482860" progId="Visio.Drawing.6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800600"/>
                        <a:ext cx="2028825" cy="17716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Cyrl-CS" sz="3600" smtClean="0"/>
              <a:t> </a:t>
            </a:r>
            <a:r>
              <a:rPr lang="sr-Cyrl-CS" sz="1600" smtClean="0"/>
              <a:t>Ispitati monotonost sledećih funkcija</a:t>
            </a:r>
            <a:endParaRPr lang="sr-Latn-CS" sz="1600" smtClean="0"/>
          </a:p>
          <a:p>
            <a:pPr eaLnBrk="1" hangingPunct="1">
              <a:lnSpc>
                <a:spcPct val="90000"/>
              </a:lnSpc>
            </a:pPr>
            <a:endParaRPr lang="sr-Latn-CS" sz="1400" smtClean="0"/>
          </a:p>
          <a:p>
            <a:pPr eaLnBrk="1" hangingPunct="1">
              <a:lnSpc>
                <a:spcPct val="90000"/>
              </a:lnSpc>
            </a:pPr>
            <a:endParaRPr lang="sr-Latn-CS" sz="2000" smtClean="0"/>
          </a:p>
          <a:p>
            <a:pPr eaLnBrk="1" hangingPunct="1">
              <a:lnSpc>
                <a:spcPct val="90000"/>
              </a:lnSpc>
            </a:pPr>
            <a:endParaRPr lang="sr-Latn-C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</a:t>
            </a:r>
          </a:p>
          <a:p>
            <a:pPr eaLnBrk="1" hangingPunct="1">
              <a:lnSpc>
                <a:spcPct val="90000"/>
              </a:lnSpc>
            </a:pPr>
            <a:endParaRPr lang="sr-Latn-CS" sz="1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1600" smtClean="0"/>
              <a:t>a)</a:t>
            </a:r>
            <a:r>
              <a:rPr lang="sr-Latn-CS" sz="2000" smtClean="0"/>
              <a:t> </a:t>
            </a:r>
            <a:r>
              <a:rPr lang="sr-Cyrl-CS" sz="1600" smtClean="0"/>
              <a:t>Funkcija je </a:t>
            </a:r>
            <a:r>
              <a:rPr lang="fr-FR" sz="1600" smtClean="0"/>
              <a:t>strogo </a:t>
            </a:r>
            <a:r>
              <a:rPr lang="sr-Latn-CS" sz="1600" smtClean="0"/>
              <a:t> </a:t>
            </a:r>
            <a:r>
              <a:rPr lang="sr-Cyrl-CS" sz="1600" smtClean="0"/>
              <a:t>rastuća jer za</a:t>
            </a:r>
            <a:r>
              <a:rPr lang="sr-Latn-CS" sz="1600" smtClean="0"/>
              <a:t> sve realne brojeve ispunjeno da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1600" smtClean="0"/>
              <a:t>b) </a:t>
            </a:r>
            <a:r>
              <a:rPr lang="sr-Cyrl-CS" sz="1600" smtClean="0"/>
              <a:t>Funkcija je </a:t>
            </a:r>
            <a:r>
              <a:rPr lang="es-ES" sz="1600" smtClean="0"/>
              <a:t>strogo</a:t>
            </a:r>
            <a:r>
              <a:rPr lang="sr-Cyrl-CS" sz="1600" smtClean="0"/>
              <a:t> opadajuća jer za</a:t>
            </a:r>
            <a:r>
              <a:rPr lang="sr-Latn-CS" sz="1600" smtClean="0"/>
              <a:t> sve realne brojeve ispunjeno da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600" smtClean="0"/>
          </a:p>
        </p:txBody>
      </p:sp>
      <p:graphicFrame>
        <p:nvGraphicFramePr>
          <p:cNvPr id="32771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2287588" y="5181600"/>
          <a:ext cx="239871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Equation" r:id="rId3" imgW="1320227" imgH="241195" progId="Equation.DSMT4">
                  <p:embed/>
                </p:oleObj>
              </mc:Choice>
              <mc:Fallback>
                <p:oleObj name="Equation" r:id="rId3" imgW="1320227" imgH="241195" progId="Equation.DSMT4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5181600"/>
                        <a:ext cx="2398712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4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775" name="Object 2"/>
          <p:cNvGraphicFramePr>
            <a:graphicFrameLocks noChangeAspect="1"/>
          </p:cNvGraphicFramePr>
          <p:nvPr/>
        </p:nvGraphicFramePr>
        <p:xfrm>
          <a:off x="838200" y="3048000"/>
          <a:ext cx="11795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Equation" r:id="rId5" imgW="571252" imgH="228501" progId="Equation.DSMT4">
                  <p:embed/>
                </p:oleObj>
              </mc:Choice>
              <mc:Fallback>
                <p:oleObj name="Equation" r:id="rId5" imgW="571252" imgH="228501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48000"/>
                        <a:ext cx="117951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Rectangle 13"/>
          <p:cNvSpPr>
            <a:spLocks noChangeArrowheads="1"/>
          </p:cNvSpPr>
          <p:nvPr/>
        </p:nvSpPr>
        <p:spPr bwMode="auto">
          <a:xfrm>
            <a:off x="2286000" y="2819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777" name="Object 3"/>
          <p:cNvGraphicFramePr>
            <a:graphicFrameLocks noChangeAspect="1"/>
          </p:cNvGraphicFramePr>
          <p:nvPr/>
        </p:nvGraphicFramePr>
        <p:xfrm>
          <a:off x="2286000" y="6096000"/>
          <a:ext cx="208438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6" r:id="rId7" imgW="1129810" imgH="241195" progId="Equation.3">
                  <p:embed/>
                </p:oleObj>
              </mc:Choice>
              <mc:Fallback>
                <p:oleObj r:id="rId7" imgW="1129810" imgH="24119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6096000"/>
                        <a:ext cx="2084388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8" name="Object 4"/>
          <p:cNvGraphicFramePr>
            <a:graphicFrameLocks noChangeAspect="1"/>
          </p:cNvGraphicFramePr>
          <p:nvPr/>
        </p:nvGraphicFramePr>
        <p:xfrm>
          <a:off x="762000" y="2514600"/>
          <a:ext cx="12192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Equation" r:id="rId9" imgW="660400" imgH="228600" progId="Equation.DSMT4">
                  <p:embed/>
                </p:oleObj>
              </mc:Choice>
              <mc:Fallback>
                <p:oleObj name="Equation" r:id="rId9" imgW="6604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14600"/>
                        <a:ext cx="12192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9" name="Rectangle 17"/>
          <p:cNvSpPr>
            <a:spLocks noChangeArrowheads="1"/>
          </p:cNvSpPr>
          <p:nvPr/>
        </p:nvSpPr>
        <p:spPr bwMode="auto">
          <a:xfrm>
            <a:off x="0" y="2743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smtClean="0"/>
              <a:t>  </a:t>
            </a:r>
            <a:r>
              <a:rPr lang="en-US" sz="1800" smtClean="0"/>
              <a:t> </a:t>
            </a:r>
            <a:r>
              <a:rPr lang="sr-Cyrl-CS" sz="1800" b="1" smtClean="0"/>
              <a:t>Stepena funkcija</a:t>
            </a:r>
            <a:r>
              <a:rPr lang="sr-Cyrl-CS" sz="1800" smtClean="0"/>
              <a:t> </a:t>
            </a: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 </a:t>
            </a:r>
          </a:p>
          <a:p>
            <a:pPr eaLnBrk="1" hangingPunct="1">
              <a:buFontTx/>
              <a:buNone/>
            </a:pPr>
            <a:r>
              <a:rPr lang="sr-Latn-CS" sz="1800" b="1" smtClean="0"/>
              <a:t>   Eksponencijalna funkcija</a:t>
            </a:r>
            <a:r>
              <a:rPr lang="sr-Latn-CS" sz="1800" smtClean="0"/>
              <a:t> </a:t>
            </a:r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   Logaritamska funkcija</a:t>
            </a:r>
            <a:r>
              <a:rPr lang="sr-Latn-CS" sz="1800" smtClean="0"/>
              <a:t> </a:t>
            </a:r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   </a:t>
            </a:r>
            <a:r>
              <a:rPr lang="sr-Cyrl-CS" sz="1800" b="1" smtClean="0"/>
              <a:t>Trigonometrijske funkcije:</a:t>
            </a:r>
            <a:r>
              <a:rPr lang="sr-Latn-CS" sz="1800" smtClean="0"/>
              <a:t> </a:t>
            </a:r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    </a:t>
            </a:r>
            <a:r>
              <a:rPr lang="sr-Cyrl-CS" sz="1800" b="1" smtClean="0"/>
              <a:t>Elementarnim funkcijama </a:t>
            </a:r>
            <a:r>
              <a:rPr lang="sr-Cyrl-CS" sz="1800" smtClean="0"/>
              <a:t>nazivaju se funkcije koje se mogu zadati pomoću osnovnih elementarnih funkcija i konstanti pomoću konačno mnogo operacija sabiranja, oduzimanja, množenja, d</a:t>
            </a:r>
            <a:r>
              <a:rPr lang="en-US" sz="1800" smtClean="0"/>
              <a:t>ij</a:t>
            </a:r>
            <a:r>
              <a:rPr lang="sr-Cyrl-CS" sz="1800" smtClean="0"/>
              <a:t>eljenja i kompozicije funkcija.</a:t>
            </a: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mtClean="0"/>
              <a:t>      </a:t>
            </a:r>
          </a:p>
          <a:p>
            <a:pPr algn="just" eaLnBrk="1" hangingPunct="1">
              <a:buFont typeface="Symbol" pitchFamily="18" charset="2"/>
              <a:buChar char=""/>
            </a:pPr>
            <a:endParaRPr lang="sr-Latn-CS" smtClean="0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2400" y="228600"/>
            <a:ext cx="5029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PREGLED ELEMENTARNIH FUNKCIJA</a:t>
            </a:r>
            <a:endParaRPr lang="sr-Latn-CS" sz="2800" i="1" smtClean="0"/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797" name="Object 2"/>
          <p:cNvGraphicFramePr>
            <a:graphicFrameLocks noChangeAspect="1"/>
          </p:cNvGraphicFramePr>
          <p:nvPr/>
        </p:nvGraphicFramePr>
        <p:xfrm>
          <a:off x="2971800" y="1752600"/>
          <a:ext cx="8953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r:id="rId3" imgW="469900" imgH="228600" progId="Equation.3">
                  <p:embed/>
                </p:oleObj>
              </mc:Choice>
              <mc:Fallback>
                <p:oleObj r:id="rId3" imgW="4699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752600"/>
                        <a:ext cx="895350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799" name="Object 3"/>
          <p:cNvGraphicFramePr>
            <a:graphicFrameLocks noChangeAspect="1"/>
          </p:cNvGraphicFramePr>
          <p:nvPr/>
        </p:nvGraphicFramePr>
        <p:xfrm>
          <a:off x="3733800" y="2438400"/>
          <a:ext cx="31623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r:id="rId5" imgW="1651000" imgH="228600" progId="Equation.3">
                  <p:embed/>
                </p:oleObj>
              </mc:Choice>
              <mc:Fallback>
                <p:oleObj r:id="rId5" imgW="16510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438400"/>
                        <a:ext cx="3162300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801" name="Object 4"/>
          <p:cNvGraphicFramePr>
            <a:graphicFrameLocks noChangeAspect="1"/>
          </p:cNvGraphicFramePr>
          <p:nvPr/>
        </p:nvGraphicFramePr>
        <p:xfrm>
          <a:off x="3429000" y="3200400"/>
          <a:ext cx="3757613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r:id="rId7" imgW="2197100" imgH="254000" progId="Equation.3">
                  <p:embed/>
                </p:oleObj>
              </mc:Choice>
              <mc:Fallback>
                <p:oleObj r:id="rId7" imgW="2197100" imgH="2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200400"/>
                        <a:ext cx="3757613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2" name="Object 5"/>
          <p:cNvGraphicFramePr>
            <a:graphicFrameLocks noChangeAspect="1"/>
          </p:cNvGraphicFramePr>
          <p:nvPr/>
        </p:nvGraphicFramePr>
        <p:xfrm>
          <a:off x="3810000" y="3810000"/>
          <a:ext cx="26606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3" r:id="rId9" imgW="1206500" imgH="203200" progId="Equation.3">
                  <p:embed/>
                </p:oleObj>
              </mc:Choice>
              <mc:Fallback>
                <p:oleObj r:id="rId9" imgW="1206500" imgH="203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810000"/>
                        <a:ext cx="266065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PREGLED ELEMENTARNIH FUNKCIJA</a:t>
            </a:r>
            <a:endParaRPr lang="sr-Latn-CS" sz="2800" i="1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600" b="1" smtClean="0"/>
              <a:t> </a:t>
            </a:r>
          </a:p>
          <a:p>
            <a:pPr eaLnBrk="1" hangingPunct="1">
              <a:buFontTx/>
              <a:buNone/>
            </a:pPr>
            <a:r>
              <a:rPr lang="sr-Cyrl-CS" sz="1600" b="1" smtClean="0"/>
              <a:t>Apsolutna vr</a:t>
            </a:r>
            <a:r>
              <a:rPr lang="en-US" sz="1600" b="1" smtClean="0"/>
              <a:t>ij</a:t>
            </a:r>
            <a:r>
              <a:rPr lang="sr-Cyrl-CS" sz="1600" b="1" smtClean="0"/>
              <a:t>ednost</a:t>
            </a:r>
            <a:endParaRPr lang="sr-Latn-CS" sz="1600" b="1" smtClean="0"/>
          </a:p>
          <a:p>
            <a:pPr eaLnBrk="1" hangingPunct="1">
              <a:buFontTx/>
              <a:buNone/>
            </a:pPr>
            <a:r>
              <a:rPr lang="sr-Latn-CS" sz="2800" b="1" smtClean="0"/>
              <a:t>     </a:t>
            </a:r>
          </a:p>
          <a:p>
            <a:pPr algn="just" eaLnBrk="1" hangingPunct="1">
              <a:buFont typeface="Symbol" pitchFamily="18" charset="2"/>
              <a:buChar char=""/>
            </a:pPr>
            <a:endParaRPr lang="sr-Latn-CS" sz="2800" smtClean="0"/>
          </a:p>
        </p:txBody>
      </p:sp>
      <p:graphicFrame>
        <p:nvGraphicFramePr>
          <p:cNvPr id="34820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2535238" y="3962400"/>
          <a:ext cx="262572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r:id="rId3" imgW="1703268" imgH="1482860" progId="Visio.Drawing.6">
                  <p:embed/>
                </p:oleObj>
              </mc:Choice>
              <mc:Fallback>
                <p:oleObj r:id="rId3" imgW="1703268" imgH="1482860" progId="Visio.Drawing.6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3962400"/>
                        <a:ext cx="2625725" cy="2286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3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4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826" name="Object 2"/>
          <p:cNvGraphicFramePr>
            <a:graphicFrameLocks noChangeAspect="1"/>
          </p:cNvGraphicFramePr>
          <p:nvPr/>
        </p:nvGraphicFramePr>
        <p:xfrm>
          <a:off x="990600" y="2514600"/>
          <a:ext cx="24860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2" r:id="rId5" imgW="1409700" imgH="457200" progId="Equation.3">
                  <p:embed/>
                </p:oleObj>
              </mc:Choice>
              <mc:Fallback>
                <p:oleObj r:id="rId5" imgW="14097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14600"/>
                        <a:ext cx="24860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Cyrl-CS" sz="1800" b="1" smtClean="0"/>
              <a:t>Stepena funkcija</a:t>
            </a: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mtClean="0"/>
              <a:t>  </a:t>
            </a:r>
            <a:r>
              <a:rPr lang="sr-Cyrl-CS" smtClean="0"/>
              <a:t> </a:t>
            </a:r>
            <a:endParaRPr lang="sr-Latn-CS" sz="1800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4038600" y="304800"/>
            <a:ext cx="4876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PREGLED ELEMENTARNIH FUNKCIJA</a:t>
            </a:r>
            <a:endParaRPr lang="sr-Latn-CS" sz="2800" i="1" smtClean="0"/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5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5846" name="Object 2"/>
          <p:cNvGraphicFramePr>
            <a:graphicFrameLocks noChangeAspect="1"/>
          </p:cNvGraphicFramePr>
          <p:nvPr/>
        </p:nvGraphicFramePr>
        <p:xfrm>
          <a:off x="1125538" y="2667000"/>
          <a:ext cx="170973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8" name="Equation" r:id="rId3" imgW="889000" imgH="228600" progId="Equation.DSMT4">
                  <p:embed/>
                </p:oleObj>
              </mc:Choice>
              <mc:Fallback>
                <p:oleObj name="Equation" r:id="rId3" imgW="8890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2667000"/>
                        <a:ext cx="1709737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7" name="Rectangle 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8" name="Rectangle 1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9" name="Rectangle 14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0" name="Rectangle 16"/>
          <p:cNvSpPr>
            <a:spLocks noChangeArrowheads="1"/>
          </p:cNvSpPr>
          <p:nvPr/>
        </p:nvSpPr>
        <p:spPr bwMode="auto">
          <a:xfrm>
            <a:off x="-533400" y="3810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1" name="Rectangle 18"/>
          <p:cNvSpPr>
            <a:spLocks noChangeArrowheads="1"/>
          </p:cNvSpPr>
          <p:nvPr/>
        </p:nvSpPr>
        <p:spPr bwMode="auto">
          <a:xfrm>
            <a:off x="-609600" y="2743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5852" name="Object 3"/>
          <p:cNvGraphicFramePr>
            <a:graphicFrameLocks noChangeAspect="1"/>
          </p:cNvGraphicFramePr>
          <p:nvPr/>
        </p:nvGraphicFramePr>
        <p:xfrm>
          <a:off x="914400" y="3657600"/>
          <a:ext cx="2751138" cy="20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9" r:id="rId5" imgW="2167105" imgH="1616911" progId="Visio.Drawing.6">
                  <p:embed/>
                </p:oleObj>
              </mc:Choice>
              <mc:Fallback>
                <p:oleObj r:id="rId5" imgW="2167105" imgH="1616911" progId="Visio.Drawing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657600"/>
                        <a:ext cx="2751138" cy="20383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3" name="Rectangle 20"/>
          <p:cNvSpPr>
            <a:spLocks noChangeArrowheads="1"/>
          </p:cNvSpPr>
          <p:nvPr/>
        </p:nvSpPr>
        <p:spPr bwMode="auto">
          <a:xfrm>
            <a:off x="-762000" y="2971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5854" name="Object 4"/>
          <p:cNvGraphicFramePr>
            <a:graphicFrameLocks noChangeAspect="1"/>
          </p:cNvGraphicFramePr>
          <p:nvPr/>
        </p:nvGraphicFramePr>
        <p:xfrm>
          <a:off x="4038600" y="3581400"/>
          <a:ext cx="2751138" cy="20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r:id="rId7" imgW="2167105" imgH="1616911" progId="Visio.Drawing.6">
                  <p:embed/>
                </p:oleObj>
              </mc:Choice>
              <mc:Fallback>
                <p:oleObj r:id="rId7" imgW="2167105" imgH="1616911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581400"/>
                        <a:ext cx="2751138" cy="20383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r-Latn-CS" sz="1800" b="1" smtClean="0"/>
              <a:t>	</a:t>
            </a:r>
            <a:r>
              <a:rPr lang="sr-Cyrl-CS" sz="1800" b="1" smtClean="0"/>
              <a:t>Eksponencijalna funkcija</a:t>
            </a:r>
            <a:r>
              <a:rPr lang="sr-Cyrl-CS" sz="1800" smtClean="0"/>
              <a:t> </a:t>
            </a:r>
            <a:endParaRPr lang="sr-Latn-CS" sz="1800" smtClean="0"/>
          </a:p>
          <a:p>
            <a:pPr eaLnBrk="1" hangingPunct="1"/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	</a:t>
            </a:r>
            <a:r>
              <a:rPr lang="sr-Cyrl-CS" sz="1800" smtClean="0"/>
              <a:t>Domen funkcije je skup svih realnih brojeva</a:t>
            </a:r>
            <a:r>
              <a:rPr lang="sr-Latn-CS" sz="1800" smtClean="0"/>
              <a:t> , </a:t>
            </a:r>
            <a:r>
              <a:rPr lang="sr-Cyrl-CS" sz="1800" smtClean="0"/>
              <a:t>a kodomen</a:t>
            </a:r>
            <a:r>
              <a:rPr lang="sr-Latn-CS" sz="1800" smtClean="0"/>
              <a:t> skup pozitivnih reanih </a:t>
            </a:r>
          </a:p>
          <a:p>
            <a:pPr eaLnBrk="1" hangingPunct="1">
              <a:buFontTx/>
              <a:buNone/>
            </a:pPr>
            <a:r>
              <a:rPr lang="sr-Latn-CS" sz="1800" smtClean="0"/>
              <a:t>	</a:t>
            </a:r>
            <a:r>
              <a:rPr lang="sr-Cyrl-CS" sz="1800" smtClean="0"/>
              <a:t>Funkcija nema nula jer je</a:t>
            </a:r>
            <a:r>
              <a:rPr lang="sr-Latn-CS" sz="1800" smtClean="0"/>
              <a:t>                      </a:t>
            </a:r>
            <a:r>
              <a:rPr lang="sr-Cyrl-CS" sz="1800" smtClean="0"/>
              <a:t> i na c</a:t>
            </a:r>
            <a:r>
              <a:rPr lang="en-US" sz="1800" smtClean="0"/>
              <a:t>ij</a:t>
            </a:r>
            <a:r>
              <a:rPr lang="sr-Cyrl-CS" sz="1800" smtClean="0"/>
              <a:t>elom domenu je </a:t>
            </a:r>
            <a:r>
              <a:rPr lang="sr-Latn-CS" sz="1800" smtClean="0"/>
              <a:t>  </a:t>
            </a:r>
            <a:r>
              <a:rPr lang="sr-Cyrl-CS" sz="1800" smtClean="0"/>
              <a:t>pozitivna</a:t>
            </a:r>
            <a:r>
              <a:rPr lang="sr-Latn-CS" sz="1800" smtClean="0"/>
              <a:t>.  </a:t>
            </a:r>
          </a:p>
          <a:p>
            <a:pPr eaLnBrk="1" hangingPunct="1"/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	</a:t>
            </a:r>
            <a:r>
              <a:rPr lang="sr-Cyrl-CS" sz="1800" smtClean="0"/>
              <a:t>Ukoliko je </a:t>
            </a:r>
            <a:r>
              <a:rPr lang="sr-Latn-CS" sz="1800" i="1" smtClean="0"/>
              <a:t>0&lt;a&lt;1</a:t>
            </a:r>
            <a:r>
              <a:rPr lang="sr-Latn-CS" sz="1800" smtClean="0"/>
              <a:t>   </a:t>
            </a:r>
            <a:r>
              <a:rPr lang="sr-Cyrl-CS" sz="1800" smtClean="0"/>
              <a:t>funkcija stalno opada, a kada je</a:t>
            </a:r>
            <a:r>
              <a:rPr lang="sr-Latn-CS" sz="1800" smtClean="0"/>
              <a:t> </a:t>
            </a:r>
            <a:r>
              <a:rPr lang="sr-Latn-CS" sz="1800" i="1" smtClean="0"/>
              <a:t>a&gt;1 </a:t>
            </a:r>
            <a:r>
              <a:rPr lang="sr-Latn-CS" sz="1800" smtClean="0"/>
              <a:t> </a:t>
            </a:r>
            <a:r>
              <a:rPr lang="sr-Cyrl-CS" sz="1800" smtClean="0"/>
              <a:t>funkcija stalno raste i nema ekstrema.</a:t>
            </a:r>
            <a:endParaRPr lang="sr-Latn-CS" sz="1800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4114800" y="381000"/>
            <a:ext cx="457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400" i="1" smtClean="0"/>
              <a:t>PREGLED ELEMENTARNIH FUNKCIJA</a:t>
            </a:r>
            <a:endParaRPr lang="sr-Latn-CS" sz="2400" i="1" smtClean="0"/>
          </a:p>
        </p:txBody>
      </p:sp>
      <p:sp>
        <p:nvSpPr>
          <p:cNvPr id="36868" name="Rectangle 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69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0" name="Rectangle 11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1" name="Rectangle 1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2" name="Rectangle 1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6873" name="Object 2"/>
          <p:cNvGraphicFramePr>
            <a:graphicFrameLocks noChangeAspect="1"/>
          </p:cNvGraphicFramePr>
          <p:nvPr/>
        </p:nvGraphicFramePr>
        <p:xfrm>
          <a:off x="4211638" y="1484313"/>
          <a:ext cx="23399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6" r:id="rId3" imgW="1219200" imgH="228600" progId="Equation.3">
                  <p:embed/>
                </p:oleObj>
              </mc:Choice>
              <mc:Fallback>
                <p:oleObj r:id="rId3" imgW="12192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1484313"/>
                        <a:ext cx="233997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4" name="Rectangle 17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5" name="Rectangle 1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6" name="Rectangle 2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6877" name="Object 3"/>
          <p:cNvGraphicFramePr>
            <a:graphicFrameLocks noChangeAspect="1"/>
          </p:cNvGraphicFramePr>
          <p:nvPr/>
        </p:nvGraphicFramePr>
        <p:xfrm>
          <a:off x="3995738" y="2636838"/>
          <a:ext cx="8318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7" name="Equation" r:id="rId5" imgW="418918" imgH="203112" progId="Equation.DSMT4">
                  <p:embed/>
                </p:oleObj>
              </mc:Choice>
              <mc:Fallback>
                <p:oleObj name="Equation" r:id="rId5" imgW="418918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2636838"/>
                        <a:ext cx="83185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8" name="Rectangle 2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9" name="Rectangle 2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80" name="Rectangle 2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81" name="Rectangle 29"/>
          <p:cNvSpPr>
            <a:spLocks noChangeArrowheads="1"/>
          </p:cNvSpPr>
          <p:nvPr/>
        </p:nvSpPr>
        <p:spPr bwMode="auto">
          <a:xfrm>
            <a:off x="0" y="2347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6882" name="Object 4"/>
          <p:cNvGraphicFramePr>
            <a:graphicFrameLocks noChangeAspect="1"/>
          </p:cNvGraphicFramePr>
          <p:nvPr/>
        </p:nvGraphicFramePr>
        <p:xfrm>
          <a:off x="2971800" y="4191000"/>
          <a:ext cx="3903663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8" r:id="rId7" imgW="2553276" imgH="1482860" progId="Visio.Drawing.6">
                  <p:embed/>
                </p:oleObj>
              </mc:Choice>
              <mc:Fallback>
                <p:oleObj r:id="rId7" imgW="2553276" imgH="1482860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3903663" cy="2260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b="1" smtClean="0"/>
              <a:t>     </a:t>
            </a:r>
            <a:r>
              <a:rPr lang="sr-Cyrl-CS" sz="1800" b="1" smtClean="0"/>
              <a:t>Logaritamska funkcija</a:t>
            </a:r>
            <a:endParaRPr lang="sr-Latn-CS" sz="1800" b="1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800" smtClean="0"/>
              <a:t>     </a:t>
            </a:r>
            <a:r>
              <a:rPr lang="sr-Cyrl-CS" sz="1800" smtClean="0"/>
              <a:t>Domen funkcije je skup svih pozitivnih realnih brojeva</a:t>
            </a:r>
            <a:r>
              <a:rPr lang="sr-Latn-CS" sz="1800" smtClean="0"/>
              <a:t>, </a:t>
            </a:r>
            <a:r>
              <a:rPr lang="sr-Cyrl-CS" sz="1800" smtClean="0"/>
              <a:t>a kodomen je</a:t>
            </a:r>
            <a:r>
              <a:rPr lang="sr-Latn-CS" sz="1800" smtClean="0"/>
              <a:t> </a:t>
            </a:r>
            <a:r>
              <a:rPr lang="sr-Latn-CS" sz="1800" i="1" smtClean="0"/>
              <a:t>R</a:t>
            </a:r>
          </a:p>
          <a:p>
            <a:pPr eaLnBrk="1" hangingPunct="1">
              <a:buFontTx/>
              <a:buNone/>
            </a:pPr>
            <a:r>
              <a:rPr lang="sr-Latn-CS" sz="1800" smtClean="0"/>
              <a:t>     </a:t>
            </a:r>
            <a:r>
              <a:rPr lang="sr-Cyrl-CS" sz="1800" smtClean="0"/>
              <a:t>Funkcija ima nulu za</a:t>
            </a:r>
            <a:r>
              <a:rPr lang="sr-Latn-CS" sz="1800" smtClean="0"/>
              <a:t>  </a:t>
            </a:r>
            <a:r>
              <a:rPr lang="sr-Latn-CS" sz="1800" i="1" smtClean="0"/>
              <a:t>x=1</a:t>
            </a:r>
            <a:r>
              <a:rPr lang="sr-Latn-CS" sz="1800" smtClean="0"/>
              <a:t>.</a:t>
            </a:r>
          </a:p>
          <a:p>
            <a:pPr eaLnBrk="1" hangingPunct="1">
              <a:buFontTx/>
              <a:buNone/>
            </a:pPr>
            <a:r>
              <a:rPr lang="sr-Latn-CS" sz="1800" smtClean="0"/>
              <a:t>     </a:t>
            </a:r>
            <a:r>
              <a:rPr lang="sr-Cyrl-CS" sz="1800" smtClean="0"/>
              <a:t>Ukoliko je </a:t>
            </a:r>
            <a:r>
              <a:rPr lang="sr-Latn-CS" sz="1800" i="1" smtClean="0"/>
              <a:t>0&lt;a&lt;1</a:t>
            </a:r>
            <a:r>
              <a:rPr lang="sr-Latn-CS" sz="1800" smtClean="0"/>
              <a:t> </a:t>
            </a:r>
            <a:r>
              <a:rPr lang="sr-Cyrl-CS" sz="1800" smtClean="0"/>
              <a:t>funkcija stalno opada, a kada je </a:t>
            </a:r>
            <a:r>
              <a:rPr lang="sr-Latn-CS" sz="1800" i="1" smtClean="0"/>
              <a:t>a&gt;1</a:t>
            </a:r>
            <a:r>
              <a:rPr lang="sr-Latn-CS" sz="1800" smtClean="0"/>
              <a:t>  </a:t>
            </a:r>
            <a:r>
              <a:rPr lang="sr-Cyrl-CS" sz="1800" smtClean="0"/>
              <a:t>funkcija stalno raste i nema ekstrema.</a:t>
            </a:r>
            <a:endParaRPr lang="sr-Latn-CS" sz="1800" smtClean="0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38600" y="274638"/>
            <a:ext cx="4648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400" i="1" smtClean="0"/>
              <a:t>PREGLED ELEMENTARNIH FUNKCIJA</a:t>
            </a:r>
            <a:endParaRPr lang="sr-Latn-CS" sz="2400" i="1" smtClean="0"/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graphicFrame>
        <p:nvGraphicFramePr>
          <p:cNvPr id="37893" name="Object 2"/>
          <p:cNvGraphicFramePr>
            <a:graphicFrameLocks noChangeAspect="1"/>
          </p:cNvGraphicFramePr>
          <p:nvPr/>
        </p:nvGraphicFramePr>
        <p:xfrm>
          <a:off x="3779838" y="1844675"/>
          <a:ext cx="277018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0" r:id="rId3" imgW="1435100" imgH="228600" progId="Equation.3">
                  <p:embed/>
                </p:oleObj>
              </mc:Choice>
              <mc:Fallback>
                <p:oleObj r:id="rId3" imgW="14351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1844675"/>
                        <a:ext cx="2770187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89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896" name="Object 3"/>
          <p:cNvGraphicFramePr>
            <a:graphicFrameLocks noChangeAspect="1"/>
          </p:cNvGraphicFramePr>
          <p:nvPr/>
        </p:nvGraphicFramePr>
        <p:xfrm>
          <a:off x="0" y="0"/>
          <a:ext cx="1524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1" r:id="rId5" imgW="152268" imgH="164957" progId="Equation.3">
                  <p:embed/>
                </p:oleObj>
              </mc:Choice>
              <mc:Fallback>
                <p:oleObj r:id="rId5" imgW="152268" imgH="16495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898" name="Object 4"/>
          <p:cNvGraphicFramePr>
            <a:graphicFrameLocks noChangeAspect="1"/>
          </p:cNvGraphicFramePr>
          <p:nvPr/>
        </p:nvGraphicFramePr>
        <p:xfrm>
          <a:off x="0" y="0"/>
          <a:ext cx="1524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2" r:id="rId7" imgW="152268" imgH="164957" progId="Equation.3">
                  <p:embed/>
                </p:oleObj>
              </mc:Choice>
              <mc:Fallback>
                <p:oleObj r:id="rId7" imgW="152268" imgH="16495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9" name="Rectangle 13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900" name="Rectangle 15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901" name="Rectangle 1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902" name="Rectangle 1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903" name="Rectangle 2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904" name="Rectangle 23"/>
          <p:cNvSpPr>
            <a:spLocks noChangeArrowheads="1"/>
          </p:cNvSpPr>
          <p:nvPr/>
        </p:nvSpPr>
        <p:spPr bwMode="auto">
          <a:xfrm>
            <a:off x="0" y="2476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905" name="Object 5"/>
          <p:cNvGraphicFramePr>
            <a:graphicFrameLocks noChangeAspect="1"/>
          </p:cNvGraphicFramePr>
          <p:nvPr/>
        </p:nvGraphicFramePr>
        <p:xfrm>
          <a:off x="2362200" y="4114800"/>
          <a:ext cx="3043238" cy="208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3" r:id="rId8" imgW="1976730" imgH="1356735" progId="Visio.Drawing.6">
                  <p:embed/>
                </p:oleObj>
              </mc:Choice>
              <mc:Fallback>
                <p:oleObj r:id="rId8" imgW="1976730" imgH="1356735" progId="Visio.Drawing.6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114800"/>
                        <a:ext cx="3043238" cy="20843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Tx/>
              <a:buNone/>
            </a:pPr>
            <a:r>
              <a:rPr lang="en-US" sz="1800" b="1" i="1" smtClean="0"/>
              <a:t>						</a:t>
            </a:r>
            <a:r>
              <a:rPr lang="sr-Latn-CS" sz="1800" b="1" i="1" smtClean="0"/>
              <a:t>R</a:t>
            </a:r>
            <a:r>
              <a:rPr lang="en-US" sz="1800" b="1" i="1" smtClean="0"/>
              <a:t>ene</a:t>
            </a:r>
            <a:r>
              <a:rPr lang="sr-Latn-CS" sz="1800" b="1" i="1" smtClean="0"/>
              <a:t> Descartes </a:t>
            </a:r>
            <a:r>
              <a:rPr lang="sr-Cyrl-CS" sz="1800" b="1" i="1" smtClean="0"/>
              <a:t>( </a:t>
            </a:r>
            <a:r>
              <a:rPr lang="sr-Latn-CS" sz="1800" b="1" i="1" smtClean="0"/>
              <a:t>1596-1650</a:t>
            </a:r>
            <a:r>
              <a:rPr lang="sr-Cyrl-CS" sz="1800" b="1" i="1" smtClean="0"/>
              <a:t> )</a:t>
            </a:r>
            <a:endParaRPr lang="sr-Latn-CS" sz="1800" b="1" i="1" smtClean="0"/>
          </a:p>
          <a:p>
            <a:pPr eaLnBrk="1" hangingPunct="1"/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     </a:t>
            </a:r>
            <a:r>
              <a:rPr lang="sr-Cyrl-CS" sz="1800" i="1" smtClean="0"/>
              <a:t>Dekart je veliki francuski matematičar i filozof</a:t>
            </a:r>
            <a:r>
              <a:rPr lang="en-US" sz="1800" i="1" smtClean="0"/>
              <a:t>. Tvorac je koorinatnog sistema kojim</a:t>
            </a:r>
            <a:r>
              <a:rPr lang="sr-Cyrl-CS" sz="1800" i="1" smtClean="0"/>
              <a:t> je uspostavio</a:t>
            </a:r>
            <a:r>
              <a:rPr lang="en-US" sz="1800" i="1" smtClean="0"/>
              <a:t> vezu</a:t>
            </a:r>
            <a:r>
              <a:rPr lang="sr-Cyrl-CS" sz="1800" i="1" smtClean="0"/>
              <a:t> između algebre i geometrije. Na taj način stvorio je novu naučnu disciplinu, analitičku geometriju, koja je omogućila dalji napredak matematike.</a:t>
            </a:r>
          </a:p>
          <a:p>
            <a:pPr eaLnBrk="1" hangingPunct="1">
              <a:buFontTx/>
              <a:buNone/>
            </a:pPr>
            <a:r>
              <a:rPr lang="sr-Latn-CS" sz="1800" i="1" smtClean="0"/>
              <a:t> </a:t>
            </a:r>
            <a:r>
              <a:rPr lang="sr-Cyrl-CS" sz="1800" i="1" smtClean="0"/>
              <a:t>	U filozofiji zastupao je metodu kritičke sumnje i poznata je njegova misao «mislim dakle postojim». </a:t>
            </a:r>
            <a:endParaRPr lang="sr-Latn-CS" sz="1800" i="1" smtClean="0"/>
          </a:p>
          <a:p>
            <a:pPr eaLnBrk="1" hangingPunct="1">
              <a:buFontTx/>
              <a:buNone/>
            </a:pPr>
            <a:r>
              <a:rPr lang="sr-Latn-CS" sz="1800" smtClean="0"/>
              <a:t>     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838200"/>
            <a:ext cx="6934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i="1" smtClean="0"/>
              <a:t/>
            </a:r>
            <a:br>
              <a:rPr lang="en-US" sz="2800" i="1" smtClean="0"/>
            </a:br>
            <a:endParaRPr lang="sr-Latn-CS" sz="2800" i="1" smtClean="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0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1" name="Rectangle 12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2" name="Rectangle 1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3" name="Rectangle 1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4" name="Rectangle 2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5" name="Rectangle 22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277" name="Object 2"/>
          <p:cNvGraphicFramePr>
            <a:graphicFrameLocks noChangeAspect="1"/>
          </p:cNvGraphicFramePr>
          <p:nvPr/>
        </p:nvGraphicFramePr>
        <p:xfrm>
          <a:off x="0" y="0"/>
          <a:ext cx="1524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r:id="rId3" imgW="152268" imgH="164957" progId="Equation">
                  <p:embed/>
                </p:oleObj>
              </mc:Choice>
              <mc:Fallback>
                <p:oleObj r:id="rId3" imgW="152268" imgH="164957" progId="Equation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8" name="Rectangle 26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9" name="Rectangle 28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1280" name="Picture 29" descr="dekart"/>
          <p:cNvPicPr>
            <a:picLocks noChangeAspect="1" noChangeArrowheads="1"/>
          </p:cNvPicPr>
          <p:nvPr/>
        </p:nvPicPr>
        <p:blipFill>
          <a:blip r:embed="rId5">
            <a:lum bright="-30000"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371600"/>
            <a:ext cx="12954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800" b="1" smtClean="0"/>
              <a:t>Primjer 12</a:t>
            </a:r>
          </a:p>
          <a:p>
            <a:pPr eaLnBrk="1" hangingPunct="1">
              <a:buFontTx/>
              <a:buNone/>
            </a:pPr>
            <a:r>
              <a:rPr lang="sr-Cyrl-CS" sz="1600" smtClean="0"/>
              <a:t>Odrediti oblast definisanosti sledećih funkcija:</a:t>
            </a:r>
            <a:endParaRPr lang="en-US" sz="1600" smtClean="0"/>
          </a:p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Rešenje:</a:t>
            </a:r>
          </a:p>
          <a:p>
            <a:pPr eaLnBrk="1" hangingPunct="1">
              <a:buFontTx/>
              <a:buNone/>
            </a:pPr>
            <a:endParaRPr lang="en-US" sz="1800" b="1" smtClean="0"/>
          </a:p>
          <a:p>
            <a:pPr eaLnBrk="1" hangingPunct="1">
              <a:buFontTx/>
              <a:buNone/>
            </a:pPr>
            <a:endParaRPr lang="en-US" sz="1800" b="1" smtClean="0"/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704850" y="2438400"/>
          <a:ext cx="129857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Equation" r:id="rId3" imgW="787058" imgH="393529" progId="Equation.DSMT4">
                  <p:embed/>
                </p:oleObj>
              </mc:Choice>
              <mc:Fallback>
                <p:oleObj name="Equation" r:id="rId3" imgW="787058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2438400"/>
                        <a:ext cx="1298575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7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8918" name="Object 3"/>
          <p:cNvGraphicFramePr>
            <a:graphicFrameLocks noChangeAspect="1"/>
          </p:cNvGraphicFramePr>
          <p:nvPr/>
        </p:nvGraphicFramePr>
        <p:xfrm>
          <a:off x="2127250" y="2438400"/>
          <a:ext cx="1325563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7" name="Equation" r:id="rId5" imgW="914400" imgH="469900" progId="Equation.DSMT4">
                  <p:embed/>
                </p:oleObj>
              </mc:Choice>
              <mc:Fallback>
                <p:oleObj name="Equation" r:id="rId5" imgW="914400" imgH="4699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0" y="2438400"/>
                        <a:ext cx="1325563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9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8920" name="Object 4"/>
          <p:cNvGraphicFramePr>
            <a:graphicFrameLocks noChangeAspect="1"/>
          </p:cNvGraphicFramePr>
          <p:nvPr/>
        </p:nvGraphicFramePr>
        <p:xfrm>
          <a:off x="3810000" y="2438400"/>
          <a:ext cx="12795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Equation" r:id="rId7" imgW="799753" imgH="393529" progId="Equation.DSMT4">
                  <p:embed/>
                </p:oleObj>
              </mc:Choice>
              <mc:Fallback>
                <p:oleObj name="Equation" r:id="rId7" imgW="799753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438400"/>
                        <a:ext cx="12795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8922" name="Object 5"/>
          <p:cNvGraphicFramePr>
            <a:graphicFrameLocks noChangeAspect="1"/>
          </p:cNvGraphicFramePr>
          <p:nvPr/>
        </p:nvGraphicFramePr>
        <p:xfrm>
          <a:off x="609600" y="4038600"/>
          <a:ext cx="593248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9" name="Equation" r:id="rId9" imgW="3556000" imgH="254000" progId="Equation.DSMT4">
                  <p:embed/>
                </p:oleObj>
              </mc:Choice>
              <mc:Fallback>
                <p:oleObj name="Equation" r:id="rId9" imgW="3556000" imgH="254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38600"/>
                        <a:ext cx="5932488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3" name="Object 6"/>
          <p:cNvGraphicFramePr>
            <a:graphicFrameLocks noChangeAspect="1"/>
          </p:cNvGraphicFramePr>
          <p:nvPr/>
        </p:nvGraphicFramePr>
        <p:xfrm>
          <a:off x="685800" y="4648200"/>
          <a:ext cx="3721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" name="Equation" r:id="rId11" imgW="2260600" imgH="279400" progId="Equation.DSMT4">
                  <p:embed/>
                </p:oleObj>
              </mc:Choice>
              <mc:Fallback>
                <p:oleObj name="Equation" r:id="rId11" imgW="2260600" imgH="279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648200"/>
                        <a:ext cx="37211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4" name="Rectangle 14"/>
          <p:cNvSpPr>
            <a:spLocks noChangeArrowheads="1"/>
          </p:cNvSpPr>
          <p:nvPr/>
        </p:nvSpPr>
        <p:spPr bwMode="auto">
          <a:xfrm>
            <a:off x="0" y="3025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25" name="Rectangle 15"/>
          <p:cNvSpPr>
            <a:spLocks noChangeArrowheads="1"/>
          </p:cNvSpPr>
          <p:nvPr/>
        </p:nvSpPr>
        <p:spPr bwMode="auto">
          <a:xfrm>
            <a:off x="457200" y="3302000"/>
            <a:ext cx="2698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cs typeface="Times New Roman" pitchFamily="18" charset="0"/>
              </a:rPr>
              <a:t>, </a:t>
            </a:r>
            <a:endParaRPr lang="en-US"/>
          </a:p>
        </p:txBody>
      </p:sp>
      <p:graphicFrame>
        <p:nvGraphicFramePr>
          <p:cNvPr id="38926" name="Object 7"/>
          <p:cNvGraphicFramePr>
            <a:graphicFrameLocks noChangeAspect="1"/>
          </p:cNvGraphicFramePr>
          <p:nvPr/>
        </p:nvGraphicFramePr>
        <p:xfrm>
          <a:off x="762000" y="5410200"/>
          <a:ext cx="24685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" name="Equation" r:id="rId13" imgW="1358310" imgH="241195" progId="Equation.DSMT4">
                  <p:embed/>
                </p:oleObj>
              </mc:Choice>
              <mc:Fallback>
                <p:oleObj name="Equation" r:id="rId13" imgW="1358310" imgH="24119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410200"/>
                        <a:ext cx="24685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7" name="Rectangle 18"/>
          <p:cNvSpPr>
            <a:spLocks noChangeArrowheads="1"/>
          </p:cNvSpPr>
          <p:nvPr/>
        </p:nvSpPr>
        <p:spPr bwMode="auto">
          <a:xfrm>
            <a:off x="0" y="2940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28" name="Rectangle 19"/>
          <p:cNvSpPr>
            <a:spLocks noChangeArrowheads="1"/>
          </p:cNvSpPr>
          <p:nvPr/>
        </p:nvSpPr>
        <p:spPr bwMode="auto">
          <a:xfrm>
            <a:off x="0" y="3140075"/>
            <a:ext cx="2698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hr-HR" sz="1200">
                <a:cs typeface="Times New Roman" pitchFamily="18" charset="0"/>
              </a:rPr>
              <a:t>, </a:t>
            </a:r>
            <a:endParaRPr lang="hr-HR"/>
          </a:p>
        </p:txBody>
      </p:sp>
      <p:sp>
        <p:nvSpPr>
          <p:cNvPr id="38929" name="Rectangle 20"/>
          <p:cNvSpPr>
            <a:spLocks noChangeArrowheads="1"/>
          </p:cNvSpPr>
          <p:nvPr/>
        </p:nvSpPr>
        <p:spPr bwMode="auto">
          <a:xfrm>
            <a:off x="0" y="3643313"/>
            <a:ext cx="2651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hr-HR" sz="1200">
                <a:cs typeface="Times New Roman" pitchFamily="18" charset="0"/>
              </a:rPr>
              <a:t>.</a:t>
            </a:r>
            <a:r>
              <a:rPr lang="en-US" sz="1100"/>
              <a:t> 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800" b="1" smtClean="0"/>
              <a:t>Primjer 12</a:t>
            </a:r>
          </a:p>
          <a:p>
            <a:pPr eaLnBrk="1" hangingPunct="1">
              <a:buFontTx/>
              <a:buNone/>
            </a:pPr>
            <a:r>
              <a:rPr lang="sr-Cyrl-CS" sz="1600" smtClean="0"/>
              <a:t>Odrediti oblast definisanosti sledećih funkcija:</a:t>
            </a:r>
            <a:endParaRPr lang="en-US" sz="1600" smtClean="0"/>
          </a:p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endParaRPr lang="en-US" sz="1800" b="1" smtClean="0"/>
          </a:p>
          <a:p>
            <a:pPr eaLnBrk="1" hangingPunct="1">
              <a:buFontTx/>
              <a:buNone/>
            </a:pPr>
            <a:endParaRPr lang="en-US" sz="1800" b="1" smtClean="0"/>
          </a:p>
        </p:txBody>
      </p:sp>
      <p:sp>
        <p:nvSpPr>
          <p:cNvPr id="3993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9940" name="Object 2"/>
          <p:cNvGraphicFramePr>
            <a:graphicFrameLocks noChangeAspect="1"/>
          </p:cNvGraphicFramePr>
          <p:nvPr/>
        </p:nvGraphicFramePr>
        <p:xfrm>
          <a:off x="1214438" y="2571750"/>
          <a:ext cx="129857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4" name="Equation" r:id="rId3" imgW="787058" imgH="393529" progId="Equation.DSMT4">
                  <p:embed/>
                </p:oleObj>
              </mc:Choice>
              <mc:Fallback>
                <p:oleObj name="Equation" r:id="rId3" imgW="787058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2571750"/>
                        <a:ext cx="1298575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9942" name="Object 3"/>
          <p:cNvGraphicFramePr>
            <a:graphicFrameLocks noChangeAspect="1"/>
          </p:cNvGraphicFramePr>
          <p:nvPr/>
        </p:nvGraphicFramePr>
        <p:xfrm>
          <a:off x="1285875" y="3929063"/>
          <a:ext cx="1325563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5" name="Equation" r:id="rId5" imgW="914400" imgH="469900" progId="Equation.DSMT4">
                  <p:embed/>
                </p:oleObj>
              </mc:Choice>
              <mc:Fallback>
                <p:oleObj name="Equation" r:id="rId5" imgW="914400" imgH="4699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3929063"/>
                        <a:ext cx="1325563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9944" name="Object 4"/>
          <p:cNvGraphicFramePr>
            <a:graphicFrameLocks noChangeAspect="1"/>
          </p:cNvGraphicFramePr>
          <p:nvPr/>
        </p:nvGraphicFramePr>
        <p:xfrm>
          <a:off x="1428750" y="5214938"/>
          <a:ext cx="12795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6" name="Equation" r:id="rId7" imgW="799753" imgH="393529" progId="Equation.DSMT4">
                  <p:embed/>
                </p:oleObj>
              </mc:Choice>
              <mc:Fallback>
                <p:oleObj name="Equation" r:id="rId7" imgW="799753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5214938"/>
                        <a:ext cx="12795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46" name="Rectangle 14"/>
          <p:cNvSpPr>
            <a:spLocks noChangeArrowheads="1"/>
          </p:cNvSpPr>
          <p:nvPr/>
        </p:nvSpPr>
        <p:spPr bwMode="auto">
          <a:xfrm>
            <a:off x="0" y="3025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47" name="Rectangle 15"/>
          <p:cNvSpPr>
            <a:spLocks noChangeArrowheads="1"/>
          </p:cNvSpPr>
          <p:nvPr/>
        </p:nvSpPr>
        <p:spPr bwMode="auto">
          <a:xfrm>
            <a:off x="457200" y="3302000"/>
            <a:ext cx="2698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cs typeface="Times New Roman" pitchFamily="18" charset="0"/>
              </a:rPr>
              <a:t>, </a:t>
            </a:r>
            <a:endParaRPr lang="en-US"/>
          </a:p>
        </p:txBody>
      </p:sp>
      <p:sp>
        <p:nvSpPr>
          <p:cNvPr id="39948" name="Rectangle 18"/>
          <p:cNvSpPr>
            <a:spLocks noChangeArrowheads="1"/>
          </p:cNvSpPr>
          <p:nvPr/>
        </p:nvSpPr>
        <p:spPr bwMode="auto">
          <a:xfrm>
            <a:off x="0" y="2940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49" name="Rectangle 19"/>
          <p:cNvSpPr>
            <a:spLocks noChangeArrowheads="1"/>
          </p:cNvSpPr>
          <p:nvPr/>
        </p:nvSpPr>
        <p:spPr bwMode="auto">
          <a:xfrm>
            <a:off x="0" y="3140075"/>
            <a:ext cx="2698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hr-HR" sz="1200">
                <a:cs typeface="Times New Roman" pitchFamily="18" charset="0"/>
              </a:rPr>
              <a:t>, </a:t>
            </a:r>
            <a:endParaRPr lang="hr-HR"/>
          </a:p>
        </p:txBody>
      </p:sp>
      <p:sp>
        <p:nvSpPr>
          <p:cNvPr id="39950" name="Rectangle 20"/>
          <p:cNvSpPr>
            <a:spLocks noChangeArrowheads="1"/>
          </p:cNvSpPr>
          <p:nvPr/>
        </p:nvSpPr>
        <p:spPr bwMode="auto">
          <a:xfrm>
            <a:off x="0" y="3643313"/>
            <a:ext cx="2651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hr-HR" sz="1200">
                <a:cs typeface="Times New Roman" pitchFamily="18" charset="0"/>
              </a:rPr>
              <a:t>.</a:t>
            </a:r>
            <a:r>
              <a:rPr lang="en-US" sz="1100"/>
              <a:t> 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800" b="1" smtClean="0"/>
              <a:t>Primjer 1</a:t>
            </a:r>
            <a:r>
              <a:rPr lang="sr-Latn-CS" sz="1800" b="1" smtClean="0"/>
              <a:t>3</a:t>
            </a:r>
            <a:endParaRPr lang="en-US" sz="1800" b="1" smtClean="0"/>
          </a:p>
          <a:p>
            <a:pPr eaLnBrk="1" hangingPunct="1">
              <a:buFontTx/>
              <a:buNone/>
            </a:pPr>
            <a:r>
              <a:rPr lang="sr-Cyrl-CS" sz="1600" smtClean="0"/>
              <a:t>Odrediti oblast definisanosti sledećih funkcija:</a:t>
            </a:r>
            <a:endParaRPr lang="en-US" sz="1600" smtClean="0"/>
          </a:p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Rešenje:</a:t>
            </a:r>
          </a:p>
          <a:p>
            <a:pPr eaLnBrk="1" hangingPunct="1">
              <a:buFontTx/>
              <a:buNone/>
            </a:pPr>
            <a:endParaRPr lang="en-US" sz="1800" b="1" smtClean="0"/>
          </a:p>
          <a:p>
            <a:pPr eaLnBrk="1" hangingPunct="1">
              <a:buFontTx/>
              <a:buNone/>
            </a:pPr>
            <a:endParaRPr lang="en-US" sz="1800" b="1" smtClean="0"/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4" name="Rectangle 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5" name="Rectangle 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7" name="Rectangle 13"/>
          <p:cNvSpPr>
            <a:spLocks noChangeArrowheads="1"/>
          </p:cNvSpPr>
          <p:nvPr/>
        </p:nvSpPr>
        <p:spPr bwMode="auto">
          <a:xfrm>
            <a:off x="0" y="3025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8" name="Rectangle 14"/>
          <p:cNvSpPr>
            <a:spLocks noChangeArrowheads="1"/>
          </p:cNvSpPr>
          <p:nvPr/>
        </p:nvSpPr>
        <p:spPr bwMode="auto">
          <a:xfrm>
            <a:off x="457200" y="3302000"/>
            <a:ext cx="2698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cs typeface="Times New Roman" pitchFamily="18" charset="0"/>
              </a:rPr>
              <a:t>, </a:t>
            </a:r>
            <a:endParaRPr lang="en-US"/>
          </a:p>
        </p:txBody>
      </p:sp>
      <p:sp>
        <p:nvSpPr>
          <p:cNvPr id="40969" name="Rectangle 16"/>
          <p:cNvSpPr>
            <a:spLocks noChangeArrowheads="1"/>
          </p:cNvSpPr>
          <p:nvPr/>
        </p:nvSpPr>
        <p:spPr bwMode="auto">
          <a:xfrm>
            <a:off x="0" y="2940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70" name="Rectangle 17"/>
          <p:cNvSpPr>
            <a:spLocks noChangeArrowheads="1"/>
          </p:cNvSpPr>
          <p:nvPr/>
        </p:nvSpPr>
        <p:spPr bwMode="auto">
          <a:xfrm>
            <a:off x="0" y="3140075"/>
            <a:ext cx="2698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hr-HR" sz="1200">
                <a:cs typeface="Times New Roman" pitchFamily="18" charset="0"/>
              </a:rPr>
              <a:t>, </a:t>
            </a:r>
            <a:endParaRPr lang="hr-HR"/>
          </a:p>
        </p:txBody>
      </p:sp>
      <p:sp>
        <p:nvSpPr>
          <p:cNvPr id="40971" name="Rectangle 18"/>
          <p:cNvSpPr>
            <a:spLocks noChangeArrowheads="1"/>
          </p:cNvSpPr>
          <p:nvPr/>
        </p:nvSpPr>
        <p:spPr bwMode="auto">
          <a:xfrm>
            <a:off x="0" y="3643313"/>
            <a:ext cx="2651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hr-HR" sz="1200">
                <a:cs typeface="Times New Roman" pitchFamily="18" charset="0"/>
              </a:rPr>
              <a:t>.</a:t>
            </a:r>
            <a:r>
              <a:rPr lang="en-US" sz="1100"/>
              <a:t> </a:t>
            </a:r>
            <a:endParaRPr lang="en-US"/>
          </a:p>
        </p:txBody>
      </p:sp>
      <p:sp>
        <p:nvSpPr>
          <p:cNvPr id="4097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73" name="Object 2"/>
          <p:cNvGraphicFramePr>
            <a:graphicFrameLocks noChangeAspect="1"/>
          </p:cNvGraphicFramePr>
          <p:nvPr/>
        </p:nvGraphicFramePr>
        <p:xfrm>
          <a:off x="774700" y="2514600"/>
          <a:ext cx="154463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0" name="Equation" r:id="rId3" imgW="914003" imgH="266584" progId="Equation.DSMT4">
                  <p:embed/>
                </p:oleObj>
              </mc:Choice>
              <mc:Fallback>
                <p:oleObj name="Equation" r:id="rId3" imgW="914003" imgH="266584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2514600"/>
                        <a:ext cx="154463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4" name="Rectangle 22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75" name="Object 3"/>
          <p:cNvGraphicFramePr>
            <a:graphicFrameLocks noChangeAspect="1"/>
          </p:cNvGraphicFramePr>
          <p:nvPr/>
        </p:nvGraphicFramePr>
        <p:xfrm>
          <a:off x="2590800" y="2514600"/>
          <a:ext cx="17272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1" name="Equation" r:id="rId5" imgW="1028254" imgH="266584" progId="Equation.DSMT4">
                  <p:embed/>
                </p:oleObj>
              </mc:Choice>
              <mc:Fallback>
                <p:oleObj name="Equation" r:id="rId5" imgW="1028254" imgH="26658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514600"/>
                        <a:ext cx="17272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6" name="Rectangle 2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77" name="Object 4"/>
          <p:cNvGraphicFramePr>
            <a:graphicFrameLocks noChangeAspect="1"/>
          </p:cNvGraphicFramePr>
          <p:nvPr/>
        </p:nvGraphicFramePr>
        <p:xfrm>
          <a:off x="4572000" y="2438400"/>
          <a:ext cx="1627188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2" name="Equation" r:id="rId7" imgW="1155199" imgH="444307" progId="Equation.DSMT4">
                  <p:embed/>
                </p:oleObj>
              </mc:Choice>
              <mc:Fallback>
                <p:oleObj name="Equation" r:id="rId7" imgW="1155199" imgH="444307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438400"/>
                        <a:ext cx="1627188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8" name="Rectangle 2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79" name="Object 5"/>
          <p:cNvGraphicFramePr>
            <a:graphicFrameLocks noChangeAspect="1"/>
          </p:cNvGraphicFramePr>
          <p:nvPr/>
        </p:nvGraphicFramePr>
        <p:xfrm>
          <a:off x="679450" y="4114800"/>
          <a:ext cx="514667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3" name="Equation" r:id="rId9" imgW="3009900" imgH="254000" progId="Equation.DSMT4">
                  <p:embed/>
                </p:oleObj>
              </mc:Choice>
              <mc:Fallback>
                <p:oleObj name="Equation" r:id="rId9" imgW="3009900" imgH="254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4114800"/>
                        <a:ext cx="5146675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0" name="Rectangle 2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1" name="Object 6"/>
          <p:cNvGraphicFramePr>
            <a:graphicFrameLocks noChangeAspect="1"/>
          </p:cNvGraphicFramePr>
          <p:nvPr/>
        </p:nvGraphicFramePr>
        <p:xfrm>
          <a:off x="685800" y="4724400"/>
          <a:ext cx="48260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4" name="Equation" r:id="rId11" imgW="2832100" imgH="254000" progId="Equation.DSMT4">
                  <p:embed/>
                </p:oleObj>
              </mc:Choice>
              <mc:Fallback>
                <p:oleObj name="Equation" r:id="rId11" imgW="2832100" imgH="254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724400"/>
                        <a:ext cx="48260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2" name="Rectangle 3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3" name="Object 7"/>
          <p:cNvGraphicFramePr>
            <a:graphicFrameLocks noChangeAspect="1"/>
          </p:cNvGraphicFramePr>
          <p:nvPr/>
        </p:nvGraphicFramePr>
        <p:xfrm>
          <a:off x="838200" y="5257800"/>
          <a:ext cx="38846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5" name="Equation" r:id="rId13" imgW="2273300" imgH="254000" progId="Equation.DSMT4">
                  <p:embed/>
                </p:oleObj>
              </mc:Choice>
              <mc:Fallback>
                <p:oleObj name="Equation" r:id="rId13" imgW="2273300" imgH="254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257800"/>
                        <a:ext cx="388461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571625"/>
            <a:ext cx="82296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14</a:t>
            </a:r>
          </a:p>
          <a:p>
            <a:pPr marL="609600" indent="-609600" eaLnBrk="1" hangingPunct="1">
              <a:buFontTx/>
              <a:buNone/>
            </a:pPr>
            <a:r>
              <a:rPr lang="sr-Cyrl-CS" sz="1600" smtClean="0"/>
              <a:t>Odrediti domen</a:t>
            </a:r>
            <a:r>
              <a:rPr lang="en-US" sz="1600" smtClean="0"/>
              <a:t>,</a:t>
            </a:r>
            <a:r>
              <a:rPr lang="sr-Cyrl-CS" sz="1600" smtClean="0"/>
              <a:t> nule i znak funkci</a:t>
            </a:r>
            <a:r>
              <a:rPr lang="sr-Latn-CS" sz="1600" smtClean="0"/>
              <a:t>je</a:t>
            </a:r>
          </a:p>
          <a:p>
            <a:pPr marL="609600" indent="-609600" eaLnBrk="1" hangingPunct="1">
              <a:buFontTx/>
              <a:buNone/>
            </a:pPr>
            <a:endParaRPr lang="sr-Latn-CS" sz="1600" smtClean="0"/>
          </a:p>
          <a:p>
            <a:pPr marL="609600" indent="-609600" eaLnBrk="1" hangingPunct="1">
              <a:buFontTx/>
              <a:buNone/>
            </a:pPr>
            <a:endParaRPr lang="sr-Latn-CS" sz="1600" smtClean="0"/>
          </a:p>
        </p:txBody>
      </p:sp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1988" name="Object 2"/>
          <p:cNvGraphicFramePr>
            <a:graphicFrameLocks noChangeAspect="1"/>
          </p:cNvGraphicFramePr>
          <p:nvPr/>
        </p:nvGraphicFramePr>
        <p:xfrm>
          <a:off x="4787900" y="1700213"/>
          <a:ext cx="1087438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Equation" r:id="rId3" imgW="634725" imgH="393529" progId="Equation.DSMT4">
                  <p:embed/>
                </p:oleObj>
              </mc:Choice>
              <mc:Fallback>
                <p:oleObj name="Equation" r:id="rId3" imgW="634725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1700213"/>
                        <a:ext cx="1087438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1" name="Rectangle 11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2" name="Rectangle 13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3" name="Rectangle 1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4" name="Rectangle 17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5" name="Rectangle 19"/>
          <p:cNvSpPr>
            <a:spLocks noChangeArrowheads="1"/>
          </p:cNvSpPr>
          <p:nvPr/>
        </p:nvSpPr>
        <p:spPr bwMode="auto">
          <a:xfrm>
            <a:off x="114300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r-Latn-CS" sz="1800" b="1" dirty="0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</a:t>
            </a:r>
            <a:r>
              <a:rPr lang="sr-Latn-CS" sz="1800" b="1" dirty="0" smtClean="0"/>
              <a:t>14</a:t>
            </a:r>
          </a:p>
          <a:p>
            <a:pPr marL="609600" indent="-609600" eaLnBrk="1" hangingPunct="1">
              <a:buFontTx/>
              <a:buNone/>
            </a:pPr>
            <a:r>
              <a:rPr lang="sr-Cyrl-CS" sz="1600" dirty="0" smtClean="0"/>
              <a:t>Odrediti domen</a:t>
            </a:r>
            <a:r>
              <a:rPr lang="en-US" sz="1600" dirty="0" smtClean="0"/>
              <a:t>,</a:t>
            </a:r>
            <a:r>
              <a:rPr lang="sr-Cyrl-CS" sz="1600" dirty="0" smtClean="0"/>
              <a:t> nule i znak funkci</a:t>
            </a:r>
            <a:r>
              <a:rPr lang="sr-Latn-CS" sz="1600" dirty="0" smtClean="0"/>
              <a:t>je</a:t>
            </a:r>
          </a:p>
          <a:p>
            <a:pPr marL="609600" indent="-609600" eaLnBrk="1" hangingPunct="1">
              <a:buFontTx/>
              <a:buNone/>
            </a:pPr>
            <a:endParaRPr lang="sr-Latn-CS" sz="1600" dirty="0" smtClean="0"/>
          </a:p>
          <a:p>
            <a:pPr marL="609600" indent="-609600" eaLnBrk="1" hangingPunct="1">
              <a:buFontTx/>
              <a:buNone/>
            </a:pPr>
            <a:endParaRPr lang="sr-Latn-CS" sz="1600" dirty="0" smtClean="0"/>
          </a:p>
          <a:p>
            <a:pPr marL="609600" indent="-609600" eaLnBrk="1" hangingPunct="1">
              <a:buFontTx/>
              <a:buNone/>
            </a:pPr>
            <a:r>
              <a:rPr lang="sr-Latn-CS" sz="1800" b="1" dirty="0" smtClean="0"/>
              <a:t>R</a:t>
            </a:r>
            <a:r>
              <a:rPr lang="en-US" sz="1800" b="1" dirty="0" smtClean="0"/>
              <a:t>j</a:t>
            </a:r>
            <a:r>
              <a:rPr lang="sr-Latn-CS" sz="1800" b="1" dirty="0" smtClean="0"/>
              <a:t>ešenje:</a:t>
            </a:r>
          </a:p>
          <a:p>
            <a:pPr marL="609600" indent="-609600" eaLnBrk="1" hangingPunct="1">
              <a:buFontTx/>
              <a:buNone/>
            </a:pPr>
            <a:r>
              <a:rPr lang="sr-Cyrl-CS" sz="1600" dirty="0" smtClean="0"/>
              <a:t>Domen: </a:t>
            </a:r>
            <a:r>
              <a:rPr lang="en-US" sz="1600" dirty="0" err="1" smtClean="0"/>
              <a:t>Kako</a:t>
            </a:r>
            <a:r>
              <a:rPr lang="en-US" sz="1600" dirty="0" smtClean="0"/>
              <a:t> je </a:t>
            </a:r>
            <a:r>
              <a:rPr lang="sr-Latn-CS" sz="1600" dirty="0" smtClean="0"/>
              <a:t>izraz                                   </a:t>
            </a:r>
            <a:r>
              <a:rPr lang="hr-HR" sz="1600" dirty="0" smtClean="0"/>
              <a:t>za svako x, </a:t>
            </a:r>
          </a:p>
          <a:p>
            <a:pPr marL="609600" indent="-609600" eaLnBrk="1" hangingPunct="1">
              <a:buFontTx/>
              <a:buNone/>
            </a:pPr>
            <a:r>
              <a:rPr lang="hr-HR" sz="1600" dirty="0" smtClean="0"/>
              <a:t>Nule</a:t>
            </a:r>
            <a:r>
              <a:rPr lang="sr-Cyrl-CS" sz="1600" dirty="0" smtClean="0"/>
              <a:t> funkcije</a:t>
            </a:r>
            <a:r>
              <a:rPr lang="hr-HR" sz="1600" dirty="0" smtClean="0"/>
              <a:t>:</a:t>
            </a:r>
            <a:r>
              <a:rPr lang="hr-HR" dirty="0" smtClean="0"/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hr-HR" sz="1600" dirty="0" smtClean="0"/>
              <a:t>Znak funkcije :</a:t>
            </a:r>
            <a:r>
              <a:rPr lang="en-US" dirty="0" smtClean="0"/>
              <a:t> </a:t>
            </a:r>
          </a:p>
        </p:txBody>
      </p:sp>
      <p:sp>
        <p:nvSpPr>
          <p:cNvPr id="43011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3012" name="Object 2"/>
          <p:cNvGraphicFramePr>
            <a:graphicFrameLocks noChangeAspect="1"/>
          </p:cNvGraphicFramePr>
          <p:nvPr/>
        </p:nvGraphicFramePr>
        <p:xfrm>
          <a:off x="4427538" y="1628775"/>
          <a:ext cx="10874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5" name="Equation" r:id="rId3" imgW="634725" imgH="393529" progId="Equation.DSMT4">
                  <p:embed/>
                </p:oleObj>
              </mc:Choice>
              <mc:Fallback>
                <p:oleObj name="Equation" r:id="rId3" imgW="634725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1628775"/>
                        <a:ext cx="10874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3014" name="Object 3"/>
          <p:cNvGraphicFramePr>
            <a:graphicFrameLocks noChangeAspect="1"/>
          </p:cNvGraphicFramePr>
          <p:nvPr/>
        </p:nvGraphicFramePr>
        <p:xfrm>
          <a:off x="3132138" y="2963863"/>
          <a:ext cx="109696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6" name="Equation" r:id="rId5" imgW="596641" imgH="203112" progId="Equation.DSMT4">
                  <p:embed/>
                </p:oleObj>
              </mc:Choice>
              <mc:Fallback>
                <p:oleObj name="Equation" r:id="rId5" imgW="596641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2963863"/>
                        <a:ext cx="1096962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3016" name="Object 4"/>
          <p:cNvGraphicFramePr>
            <a:graphicFrameLocks noChangeAspect="1"/>
          </p:cNvGraphicFramePr>
          <p:nvPr/>
        </p:nvGraphicFramePr>
        <p:xfrm>
          <a:off x="6372225" y="2940050"/>
          <a:ext cx="7858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7" name="Equation" r:id="rId7" imgW="469900" imgH="228600" progId="Equation.DSMT4">
                  <p:embed/>
                </p:oleObj>
              </mc:Choice>
              <mc:Fallback>
                <p:oleObj name="Equation" r:id="rId7" imgW="4699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2940050"/>
                        <a:ext cx="78581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7" name="Rectangle 11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3018" name="Object 5"/>
          <p:cNvGraphicFramePr>
            <a:graphicFrameLocks noChangeAspect="1"/>
          </p:cNvGraphicFramePr>
          <p:nvPr/>
        </p:nvGraphicFramePr>
        <p:xfrm>
          <a:off x="2286000" y="3657600"/>
          <a:ext cx="184626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" name="Equation" r:id="rId9" imgW="964781" imgH="177723" progId="Equation.DSMT4">
                  <p:embed/>
                </p:oleObj>
              </mc:Choice>
              <mc:Fallback>
                <p:oleObj name="Equation" r:id="rId9" imgW="964781" imgH="17772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657600"/>
                        <a:ext cx="1846263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9" name="Rectangle 13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3020" name="Object 6"/>
          <p:cNvGraphicFramePr>
            <a:graphicFrameLocks noChangeAspect="1"/>
          </p:cNvGraphicFramePr>
          <p:nvPr/>
        </p:nvGraphicFramePr>
        <p:xfrm>
          <a:off x="2057400" y="4191000"/>
          <a:ext cx="12160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9" name="Equation" r:id="rId11" imgW="710891" imgH="253890" progId="Equation.DSMT4">
                  <p:embed/>
                </p:oleObj>
              </mc:Choice>
              <mc:Fallback>
                <p:oleObj name="Equation" r:id="rId11" imgW="710891" imgH="25389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191000"/>
                        <a:ext cx="12160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1" name="Rectangle 1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3022" name="Object 7"/>
          <p:cNvGraphicFramePr>
            <a:graphicFrameLocks noChangeAspect="1"/>
          </p:cNvGraphicFramePr>
          <p:nvPr/>
        </p:nvGraphicFramePr>
        <p:xfrm>
          <a:off x="3505200" y="4191000"/>
          <a:ext cx="6762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0" name="Equation" r:id="rId13" imgW="355292" imgH="203024" progId="Equation.DSMT4">
                  <p:embed/>
                </p:oleObj>
              </mc:Choice>
              <mc:Fallback>
                <p:oleObj name="Equation" r:id="rId13" imgW="355292" imgH="203024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191000"/>
                        <a:ext cx="6762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3" name="Rectangle 17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3024" name="Object 8"/>
          <p:cNvGraphicFramePr>
            <a:graphicFrameLocks noChangeAspect="1"/>
          </p:cNvGraphicFramePr>
          <p:nvPr/>
        </p:nvGraphicFramePr>
        <p:xfrm>
          <a:off x="2133600" y="4648200"/>
          <a:ext cx="10604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1" name="Equation" r:id="rId15" imgW="622030" imgH="253890" progId="Equation.DSMT4">
                  <p:embed/>
                </p:oleObj>
              </mc:Choice>
              <mc:Fallback>
                <p:oleObj name="Equation" r:id="rId15" imgW="622030" imgH="25389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648200"/>
                        <a:ext cx="106045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5" name="Rectangle 19"/>
          <p:cNvSpPr>
            <a:spLocks noChangeArrowheads="1"/>
          </p:cNvSpPr>
          <p:nvPr/>
        </p:nvSpPr>
        <p:spPr bwMode="auto">
          <a:xfrm>
            <a:off x="114300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3026" name="Object 9"/>
          <p:cNvGraphicFramePr>
            <a:graphicFrameLocks noChangeAspect="1"/>
          </p:cNvGraphicFramePr>
          <p:nvPr/>
        </p:nvGraphicFramePr>
        <p:xfrm>
          <a:off x="3505200" y="4724400"/>
          <a:ext cx="6762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2" name="Equation" r:id="rId17" imgW="355292" imgH="203024" progId="Equation.DSMT4">
                  <p:embed/>
                </p:oleObj>
              </mc:Choice>
              <mc:Fallback>
                <p:oleObj name="Equation" r:id="rId17" imgW="355292" imgH="20302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724400"/>
                        <a:ext cx="6762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2296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15</a:t>
            </a:r>
          </a:p>
          <a:p>
            <a:pPr marL="609600" indent="-609600" eaLnBrk="1" hangingPunct="1">
              <a:buFontTx/>
              <a:buNone/>
            </a:pPr>
            <a:r>
              <a:rPr lang="sr-Cyrl-CS" sz="1600" smtClean="0"/>
              <a:t>Odrediti domen</a:t>
            </a:r>
            <a:r>
              <a:rPr lang="en-US" sz="1600" smtClean="0"/>
              <a:t>,</a:t>
            </a:r>
            <a:r>
              <a:rPr lang="sr-Cyrl-CS" sz="1600" smtClean="0"/>
              <a:t> nule i znak funkcij</a:t>
            </a:r>
            <a:r>
              <a:rPr lang="sr-Latn-CS" sz="1600" smtClean="0"/>
              <a:t>e</a:t>
            </a:r>
          </a:p>
          <a:p>
            <a:pPr marL="609600" indent="-609600" eaLnBrk="1" hangingPunct="1">
              <a:buFontTx/>
              <a:buNone/>
            </a:pPr>
            <a:endParaRPr lang="sr-Latn-CS" sz="1600" smtClean="0"/>
          </a:p>
        </p:txBody>
      </p:sp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36" name="Object 2"/>
          <p:cNvGraphicFramePr>
            <a:graphicFrameLocks noChangeAspect="1"/>
          </p:cNvGraphicFramePr>
          <p:nvPr/>
        </p:nvGraphicFramePr>
        <p:xfrm>
          <a:off x="4191000" y="1676400"/>
          <a:ext cx="10699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5" name="Equation" r:id="rId3" imgW="571252" imgH="418918" progId="Equation.DSMT4">
                  <p:embed/>
                </p:oleObj>
              </mc:Choice>
              <mc:Fallback>
                <p:oleObj name="Equation" r:id="rId3" imgW="571252" imgH="418918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676400"/>
                        <a:ext cx="10699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Rectangle 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38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39" name="Rectangle 1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0" name="Rectangle 1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1" name="Rectangle 1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2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3" name="Rectangle 2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15</a:t>
            </a:r>
          </a:p>
          <a:p>
            <a:pPr marL="609600" indent="-609600" eaLnBrk="1" hangingPunct="1">
              <a:buFontTx/>
              <a:buNone/>
            </a:pPr>
            <a:r>
              <a:rPr lang="sr-Cyrl-CS" sz="1600" smtClean="0"/>
              <a:t>Odrediti domen</a:t>
            </a:r>
            <a:r>
              <a:rPr lang="en-US" sz="1600" smtClean="0"/>
              <a:t>,</a:t>
            </a:r>
            <a:r>
              <a:rPr lang="sr-Cyrl-CS" sz="1600" smtClean="0"/>
              <a:t> nule i znak funkcij</a:t>
            </a:r>
            <a:r>
              <a:rPr lang="sr-Latn-CS" sz="1600" smtClean="0"/>
              <a:t>e</a:t>
            </a:r>
          </a:p>
          <a:p>
            <a:pPr marL="609600" indent="-609600" eaLnBrk="1" hangingPunct="1">
              <a:buFontTx/>
              <a:buNone/>
            </a:pPr>
            <a:endParaRPr lang="sr-Latn-CS" sz="1600" smtClean="0"/>
          </a:p>
          <a:p>
            <a:pPr marL="609600" indent="-609600"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marL="609600" indent="-609600" eaLnBrk="1" hangingPunct="1">
              <a:buFontTx/>
              <a:buNone/>
            </a:pPr>
            <a:r>
              <a:rPr lang="sr-Cyrl-CS" sz="1600" smtClean="0"/>
              <a:t>Domen</a:t>
            </a:r>
            <a:r>
              <a:rPr lang="en-US" sz="1600" smtClean="0"/>
              <a:t> </a:t>
            </a:r>
            <a:r>
              <a:rPr lang="sr-Latn-CS" sz="1600" smtClean="0"/>
              <a:t>:</a:t>
            </a:r>
          </a:p>
          <a:p>
            <a:pPr marL="609600" indent="-609600" eaLnBrk="1" hangingPunct="1">
              <a:buFontTx/>
              <a:buNone/>
            </a:pPr>
            <a:endParaRPr lang="sr-Latn-CS" sz="1600" smtClean="0"/>
          </a:p>
          <a:p>
            <a:pPr marL="609600" indent="-609600" eaLnBrk="1" hangingPunct="1">
              <a:buFontTx/>
              <a:buNone/>
            </a:pPr>
            <a:endParaRPr lang="en-US" sz="1600" smtClean="0"/>
          </a:p>
          <a:p>
            <a:pPr marL="609600" indent="-609600" eaLnBrk="1" hangingPunct="1">
              <a:buFontTx/>
              <a:buNone/>
            </a:pPr>
            <a:endParaRPr lang="sr-Latn-CS" sz="1600" smtClean="0"/>
          </a:p>
          <a:p>
            <a:pPr marL="609600" indent="-609600" eaLnBrk="1" hangingPunct="1">
              <a:buFontTx/>
              <a:buNone/>
            </a:pPr>
            <a:r>
              <a:rPr lang="hr-HR" sz="1600" smtClean="0"/>
              <a:t>Nule</a:t>
            </a:r>
            <a:r>
              <a:rPr lang="sr-Cyrl-CS" sz="1600" smtClean="0"/>
              <a:t> funkcije</a:t>
            </a:r>
            <a:r>
              <a:rPr lang="hr-HR" sz="1600" smtClean="0"/>
              <a:t>:                   i funkcija nema nula.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 </a:t>
            </a:r>
            <a:endParaRPr lang="sr-Latn-CS" smtClean="0"/>
          </a:p>
          <a:p>
            <a:pPr marL="609600" indent="-609600" eaLnBrk="1" hangingPunct="1">
              <a:buFontTx/>
              <a:buNone/>
            </a:pPr>
            <a:r>
              <a:rPr lang="hr-HR" sz="1600" smtClean="0"/>
              <a:t>Znak funkcije :</a:t>
            </a:r>
            <a:r>
              <a:rPr lang="en-US" sz="1600" smtClean="0"/>
              <a:t> </a:t>
            </a:r>
          </a:p>
        </p:txBody>
      </p:sp>
      <p:sp>
        <p:nvSpPr>
          <p:cNvPr id="45059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5060" name="Object 2"/>
          <p:cNvGraphicFramePr>
            <a:graphicFrameLocks noChangeAspect="1"/>
          </p:cNvGraphicFramePr>
          <p:nvPr/>
        </p:nvGraphicFramePr>
        <p:xfrm>
          <a:off x="4191000" y="1676400"/>
          <a:ext cx="10699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8" name="Equation" r:id="rId3" imgW="571252" imgH="418918" progId="Equation.DSMT4">
                  <p:embed/>
                </p:oleObj>
              </mc:Choice>
              <mc:Fallback>
                <p:oleObj name="Equation" r:id="rId3" imgW="571252" imgH="418918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676400"/>
                        <a:ext cx="10699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Rectangle 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5062" name="Object 3"/>
          <p:cNvGraphicFramePr>
            <a:graphicFrameLocks noChangeAspect="1"/>
          </p:cNvGraphicFramePr>
          <p:nvPr/>
        </p:nvGraphicFramePr>
        <p:xfrm>
          <a:off x="1619250" y="2636838"/>
          <a:ext cx="45339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9" name="Equation" r:id="rId5" imgW="2679700" imgH="254000" progId="Equation.DSMT4">
                  <p:embed/>
                </p:oleObj>
              </mc:Choice>
              <mc:Fallback>
                <p:oleObj name="Equation" r:id="rId5" imgW="26797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636838"/>
                        <a:ext cx="453390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3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64" name="Rectangle 10"/>
          <p:cNvSpPr>
            <a:spLocks noChangeArrowheads="1"/>
          </p:cNvSpPr>
          <p:nvPr/>
        </p:nvSpPr>
        <p:spPr bwMode="auto">
          <a:xfrm>
            <a:off x="468313" y="3246438"/>
            <a:ext cx="47688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hr-HR"/>
              <a:t>Nule</a:t>
            </a:r>
            <a:r>
              <a:rPr lang="sr-Cyrl-CS"/>
              <a:t> funkcije</a:t>
            </a:r>
            <a:r>
              <a:rPr lang="hr-HR"/>
              <a:t>: </a:t>
            </a:r>
          </a:p>
        </p:txBody>
      </p:sp>
      <p:sp>
        <p:nvSpPr>
          <p:cNvPr id="45065" name="Rectangle 1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5066" name="Object 4"/>
          <p:cNvGraphicFramePr>
            <a:graphicFrameLocks noChangeAspect="1"/>
          </p:cNvGraphicFramePr>
          <p:nvPr/>
        </p:nvGraphicFramePr>
        <p:xfrm>
          <a:off x="2051050" y="3789363"/>
          <a:ext cx="74930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0" name="Equation" r:id="rId7" imgW="406048" imgH="203024" progId="Equation.DSMT4">
                  <p:embed/>
                </p:oleObj>
              </mc:Choice>
              <mc:Fallback>
                <p:oleObj name="Equation" r:id="rId7" imgW="406048" imgH="203024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3789363"/>
                        <a:ext cx="749300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7" name="Rectangle 1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5068" name="Object 5"/>
          <p:cNvGraphicFramePr>
            <a:graphicFrameLocks noChangeAspect="1"/>
          </p:cNvGraphicFramePr>
          <p:nvPr/>
        </p:nvGraphicFramePr>
        <p:xfrm>
          <a:off x="2057400" y="4572000"/>
          <a:ext cx="20383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1" name="Equation" r:id="rId9" imgW="1193800" imgH="254000" progId="Equation.DSMT4">
                  <p:embed/>
                </p:oleObj>
              </mc:Choice>
              <mc:Fallback>
                <p:oleObj name="Equation" r:id="rId9" imgW="1193800" imgH="254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572000"/>
                        <a:ext cx="2038350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9" name="Rectangle 1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70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5071" name="Object 6"/>
          <p:cNvGraphicFramePr>
            <a:graphicFrameLocks noChangeAspect="1"/>
          </p:cNvGraphicFramePr>
          <p:nvPr/>
        </p:nvGraphicFramePr>
        <p:xfrm>
          <a:off x="2057400" y="5257800"/>
          <a:ext cx="18923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2" name="Equation" r:id="rId11" imgW="1104900" imgH="254000" progId="Equation.DSMT4">
                  <p:embed/>
                </p:oleObj>
              </mc:Choice>
              <mc:Fallback>
                <p:oleObj name="Equation" r:id="rId11" imgW="1104900" imgH="254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257800"/>
                        <a:ext cx="18923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2" name="Rectangle 2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sr-Latn-CS" sz="2000" smtClean="0"/>
              <a:t>Odrediti domen funkcije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sr-Latn-CS" sz="20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sr-Latn-CS" sz="20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sr-Cyrl-CS" sz="2000" smtClean="0"/>
              <a:t>Odrediti domen</a:t>
            </a:r>
            <a:r>
              <a:rPr lang="en-US" sz="2000" smtClean="0"/>
              <a:t>,</a:t>
            </a:r>
            <a:r>
              <a:rPr lang="sr-Cyrl-CS" sz="2000" smtClean="0"/>
              <a:t> nule </a:t>
            </a:r>
            <a:r>
              <a:rPr lang="en-US" sz="2000" smtClean="0"/>
              <a:t>i znak </a:t>
            </a:r>
            <a:r>
              <a:rPr lang="sr-Cyrl-CS" sz="2000" smtClean="0"/>
              <a:t>datih funkcija:</a:t>
            </a:r>
            <a:r>
              <a:rPr lang="sr-Latn-CS" sz="2000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sr-Latn-CS" sz="20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sr-Latn-CS" sz="20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sr-Latn-CS" sz="20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sr-Latn-CS" sz="2000" smtClean="0"/>
              <a:t>Ispitati da li su funkcije parne ili</a:t>
            </a:r>
            <a:r>
              <a:rPr lang="sr-Cyrl-CS" sz="2000" smtClean="0"/>
              <a:t> neparne</a:t>
            </a:r>
            <a:endParaRPr lang="sr-Latn-CS" sz="20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sr-Latn-CS" sz="2000" smtClean="0"/>
          </a:p>
          <a:p>
            <a:pPr marL="609600" indent="-609600" eaLnBrk="1" hangingPunct="1">
              <a:lnSpc>
                <a:spcPct val="80000"/>
              </a:lnSpc>
            </a:pPr>
            <a:endParaRPr lang="sr-Latn-CS" sz="20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en-US" sz="20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</p:txBody>
      </p:sp>
      <p:sp>
        <p:nvSpPr>
          <p:cNvPr id="358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i="1" dirty="0" smtClean="0"/>
              <a:t>                                  Zadaci za v</a:t>
            </a:r>
            <a:r>
              <a:rPr lang="en-US" sz="2800" i="1" dirty="0" smtClean="0"/>
              <a:t>j</a:t>
            </a:r>
            <a:r>
              <a:rPr lang="sr-Latn-CS" sz="2800" i="1" dirty="0" smtClean="0"/>
              <a:t>ežbu</a:t>
            </a:r>
            <a:endParaRPr lang="en-US" sz="2800" i="1" dirty="0" smtClean="0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6" name="Rectangle 8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7" name="Rectangle 10"/>
          <p:cNvSpPr>
            <a:spLocks noChangeArrowheads="1"/>
          </p:cNvSpPr>
          <p:nvPr/>
        </p:nvSpPr>
        <p:spPr bwMode="auto">
          <a:xfrm>
            <a:off x="0" y="30908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6089" name="Object 2"/>
          <p:cNvGraphicFramePr>
            <a:graphicFrameLocks noChangeAspect="1"/>
          </p:cNvGraphicFramePr>
          <p:nvPr/>
        </p:nvGraphicFramePr>
        <p:xfrm>
          <a:off x="4356100" y="1412875"/>
          <a:ext cx="30067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7" name="Equation" r:id="rId3" imgW="2108200" imgH="431800" progId="Equation.DSMT4">
                  <p:embed/>
                </p:oleObj>
              </mc:Choice>
              <mc:Fallback>
                <p:oleObj name="Equation" r:id="rId3" imgW="2108200" imgH="431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1412875"/>
                        <a:ext cx="300672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6091" name="Object 3"/>
          <p:cNvGraphicFramePr>
            <a:graphicFrameLocks noChangeAspect="1"/>
          </p:cNvGraphicFramePr>
          <p:nvPr/>
        </p:nvGraphicFramePr>
        <p:xfrm>
          <a:off x="1003300" y="2971800"/>
          <a:ext cx="172720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8" name="Equation" r:id="rId5" imgW="1180588" imgH="418918" progId="Equation.DSMT4">
                  <p:embed/>
                </p:oleObj>
              </mc:Choice>
              <mc:Fallback>
                <p:oleObj name="Equation" r:id="rId5" imgW="1180588" imgH="418918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971800"/>
                        <a:ext cx="172720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6093" name="Object 4"/>
          <p:cNvGraphicFramePr>
            <a:graphicFrameLocks noChangeAspect="1"/>
          </p:cNvGraphicFramePr>
          <p:nvPr/>
        </p:nvGraphicFramePr>
        <p:xfrm>
          <a:off x="3276600" y="2971800"/>
          <a:ext cx="1617663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9" name="Equation" r:id="rId7" imgW="964781" imgH="266584" progId="Equation.DSMT4">
                  <p:embed/>
                </p:oleObj>
              </mc:Choice>
              <mc:Fallback>
                <p:oleObj name="Equation" r:id="rId7" imgW="964781" imgH="266584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971800"/>
                        <a:ext cx="1617663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4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95" name="Rectangle 21"/>
          <p:cNvSpPr>
            <a:spLocks noChangeArrowheads="1"/>
          </p:cNvSpPr>
          <p:nvPr/>
        </p:nvSpPr>
        <p:spPr bwMode="auto">
          <a:xfrm>
            <a:off x="990600" y="3276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96" name="Rectangle 23"/>
          <p:cNvSpPr>
            <a:spLocks noChangeArrowheads="1"/>
          </p:cNvSpPr>
          <p:nvPr/>
        </p:nvSpPr>
        <p:spPr bwMode="auto">
          <a:xfrm>
            <a:off x="152400" y="3276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6097" name="Object 5"/>
          <p:cNvGraphicFramePr>
            <a:graphicFrameLocks noChangeAspect="1"/>
          </p:cNvGraphicFramePr>
          <p:nvPr/>
        </p:nvGraphicFramePr>
        <p:xfrm>
          <a:off x="1219200" y="4648200"/>
          <a:ext cx="1481138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0" name="Equation" r:id="rId9" imgW="850531" imgH="393529" progId="Equation.DSMT4">
                  <p:embed/>
                </p:oleObj>
              </mc:Choice>
              <mc:Fallback>
                <p:oleObj name="Equation" r:id="rId9" imgW="850531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648200"/>
                        <a:ext cx="1481138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8" name="Object 6"/>
          <p:cNvGraphicFramePr>
            <a:graphicFrameLocks noChangeAspect="1"/>
          </p:cNvGraphicFramePr>
          <p:nvPr/>
        </p:nvGraphicFramePr>
        <p:xfrm>
          <a:off x="3124200" y="4724400"/>
          <a:ext cx="15446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1" name="Equation" r:id="rId11" imgW="914003" imgH="266584" progId="Equation.DSMT4">
                  <p:embed/>
                </p:oleObj>
              </mc:Choice>
              <mc:Fallback>
                <p:oleObj name="Equation" r:id="rId11" imgW="914003" imgH="26658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724400"/>
                        <a:ext cx="1544638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9" name="Rectangle 27"/>
          <p:cNvSpPr>
            <a:spLocks noChangeArrowheads="1"/>
          </p:cNvSpPr>
          <p:nvPr/>
        </p:nvSpPr>
        <p:spPr bwMode="auto">
          <a:xfrm>
            <a:off x="22860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6100" name="Object 7"/>
          <p:cNvGraphicFramePr>
            <a:graphicFrameLocks noChangeAspect="1"/>
          </p:cNvGraphicFramePr>
          <p:nvPr/>
        </p:nvGraphicFramePr>
        <p:xfrm>
          <a:off x="5181600" y="4724400"/>
          <a:ext cx="158115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2" name="Equation" r:id="rId13" imgW="876300" imgH="228600" progId="Equation.DSMT4">
                  <p:embed/>
                </p:oleObj>
              </mc:Choice>
              <mc:Fallback>
                <p:oleObj name="Equation" r:id="rId13" imgW="8763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724400"/>
                        <a:ext cx="158115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214438"/>
            <a:ext cx="8043863" cy="428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i="1" dirty="0" smtClean="0"/>
              <a:t>                                            </a:t>
            </a:r>
            <a:r>
              <a:rPr lang="en-US" sz="2800" i="1" dirty="0" err="1" smtClean="0"/>
              <a:t>FUNKCIJE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JEDNE</a:t>
            </a:r>
            <a:r>
              <a:rPr lang="en-US" sz="2800" i="1" dirty="0" smtClean="0"/>
              <a:t> </a:t>
            </a:r>
            <a:r>
              <a:rPr lang="sr-Latn-CS" sz="2800" i="1" dirty="0" smtClean="0"/>
              <a:t/>
            </a:r>
            <a:br>
              <a:rPr lang="sr-Latn-CS" sz="2800" i="1" dirty="0" smtClean="0"/>
            </a:br>
            <a:r>
              <a:rPr lang="sr-Latn-CS" sz="2800" i="1" dirty="0" smtClean="0"/>
              <a:t>                                     </a:t>
            </a:r>
            <a:r>
              <a:rPr lang="en-US" sz="2800" i="1" dirty="0" err="1" smtClean="0"/>
              <a:t>PROMENLJIVE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endParaRPr lang="sr-Latn-CS" sz="2800" i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sr-Latn-C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Cyrl-CS" sz="2000" smtClean="0"/>
              <a:t>Neka su</a:t>
            </a:r>
            <a:r>
              <a:rPr lang="sr-Latn-CS" sz="2000" smtClean="0"/>
              <a:t> </a:t>
            </a:r>
            <a:r>
              <a:rPr lang="en-US" sz="2000" i="1" smtClean="0"/>
              <a:t>A</a:t>
            </a:r>
            <a:r>
              <a:rPr lang="sr-Latn-CS" sz="2000" i="1" smtClean="0"/>
              <a:t> </a:t>
            </a:r>
            <a:r>
              <a:rPr lang="sr-Latn-CS" sz="2000" smtClean="0"/>
              <a:t> i </a:t>
            </a:r>
            <a:r>
              <a:rPr lang="en-US" sz="2000" i="1" smtClean="0"/>
              <a:t>B</a:t>
            </a:r>
            <a:r>
              <a:rPr lang="en-US" sz="2000" smtClean="0"/>
              <a:t> </a:t>
            </a:r>
            <a:r>
              <a:rPr lang="sr-Cyrl-CS" sz="2000" smtClean="0"/>
              <a:t>proizvoljni skupovi. </a:t>
            </a: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Cyrl-CS" sz="2000" b="1" i="1" smtClean="0"/>
              <a:t>Preslikavanje </a:t>
            </a:r>
            <a:r>
              <a:rPr lang="sr-Cyrl-CS" sz="2000" smtClean="0"/>
              <a:t>ili</a:t>
            </a:r>
            <a:r>
              <a:rPr lang="sr-Cyrl-CS" sz="2000" i="1" smtClean="0"/>
              <a:t> </a:t>
            </a:r>
            <a:r>
              <a:rPr lang="sr-Cyrl-CS" sz="2000" b="1" i="1" smtClean="0"/>
              <a:t>funkcija</a:t>
            </a:r>
            <a:r>
              <a:rPr lang="sr-Cyrl-CS" sz="2000" i="1" smtClean="0"/>
              <a:t> </a:t>
            </a:r>
            <a:r>
              <a:rPr lang="sr-Latn-CS" sz="2000" i="1" smtClean="0"/>
              <a:t> </a:t>
            </a:r>
            <a:r>
              <a:rPr lang="sr-Cyrl-CS" sz="2000" smtClean="0"/>
              <a:t>predstavlja zakon korespondencije </a:t>
            </a:r>
            <a:endParaRPr lang="sr-Latn-C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Cyrl-CS" sz="2000" smtClean="0"/>
              <a:t>pomoću koga se</a:t>
            </a:r>
            <a:r>
              <a:rPr lang="sr-Latn-CS" sz="2000" smtClean="0"/>
              <a:t> </a:t>
            </a:r>
            <a:r>
              <a:rPr lang="sr-Cyrl-CS" sz="2000" smtClean="0"/>
              <a:t>proizvoljnom elementu</a:t>
            </a:r>
            <a:r>
              <a:rPr lang="sr-Latn-CS" sz="2000" smtClean="0"/>
              <a:t> </a:t>
            </a:r>
            <a:r>
              <a:rPr lang="en-US" sz="2000" smtClean="0"/>
              <a:t>           </a:t>
            </a:r>
            <a:r>
              <a:rPr lang="sr-Latn-CS" sz="2000" smtClean="0"/>
              <a:t> </a:t>
            </a:r>
            <a:r>
              <a:rPr lang="sr-Cyrl-CS" sz="2000" smtClean="0"/>
              <a:t>dod</a:t>
            </a:r>
            <a:r>
              <a:rPr lang="en-US" sz="2000" smtClean="0"/>
              <a:t>j</a:t>
            </a:r>
            <a:r>
              <a:rPr lang="sr-Cyrl-CS" sz="2000" smtClean="0"/>
              <a:t>eljuje</a:t>
            </a:r>
            <a:r>
              <a:rPr lang="en-US" sz="2000" smtClean="0"/>
              <a:t> </a:t>
            </a:r>
            <a:r>
              <a:rPr lang="sr-Cyrl-CS" sz="2000" smtClean="0"/>
              <a:t>neki</a:t>
            </a:r>
            <a:r>
              <a:rPr lang="en-US" sz="2000" smtClean="0"/>
              <a:t> </a:t>
            </a:r>
            <a:r>
              <a:rPr lang="sr-Cyrl-CS" sz="2000" smtClean="0"/>
              <a:t>element </a:t>
            </a:r>
            <a:r>
              <a:rPr lang="sr-Latn-CS" sz="2000" smtClean="0"/>
              <a:t>            </a:t>
            </a:r>
            <a:r>
              <a:rPr lang="sr-Cyrl-CS" sz="1800" smtClean="0"/>
              <a:t>takav d</a:t>
            </a:r>
            <a:r>
              <a:rPr lang="sr-Latn-CS" sz="1800" smtClean="0"/>
              <a:t>a</a:t>
            </a:r>
            <a:r>
              <a:rPr lang="sr-Cyrl-CS" sz="1800" smtClean="0"/>
              <a:t> je </a:t>
            </a:r>
            <a:endParaRPr lang="sr-Latn-CS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sz="2000" smtClean="0"/>
              <a:t> </a:t>
            </a: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sr-Cyrl-CS" sz="2000" smtClean="0"/>
              <a:t>Element </a:t>
            </a:r>
            <a:r>
              <a:rPr lang="en-US" sz="2000" smtClean="0"/>
              <a:t> </a:t>
            </a:r>
            <a:r>
              <a:rPr lang="en-US" sz="2000" i="1" smtClean="0"/>
              <a:t>x</a:t>
            </a:r>
            <a:r>
              <a:rPr lang="sr-Latn-CS" sz="2000" i="1" smtClean="0"/>
              <a:t>  </a:t>
            </a:r>
            <a:r>
              <a:rPr lang="sr-Cyrl-CS" sz="2000" smtClean="0"/>
              <a:t>naziva se </a:t>
            </a:r>
            <a:r>
              <a:rPr lang="sr-Cyrl-CS" sz="2000" b="1" i="1" smtClean="0"/>
              <a:t>original</a:t>
            </a:r>
            <a:r>
              <a:rPr lang="sr-Cyrl-CS" sz="2000" smtClean="0"/>
              <a:t>, a</a:t>
            </a:r>
            <a:r>
              <a:rPr lang="sr-Latn-CS" sz="2000" smtClean="0"/>
              <a:t>  </a:t>
            </a:r>
            <a:r>
              <a:rPr lang="en-US" sz="2000" i="1" smtClean="0"/>
              <a:t>y</a:t>
            </a:r>
            <a:r>
              <a:rPr lang="sr-Latn-CS" sz="2000" smtClean="0"/>
              <a:t>  </a:t>
            </a:r>
            <a:r>
              <a:rPr lang="sr-Cyrl-CS" sz="2000" smtClean="0"/>
              <a:t>njegova </a:t>
            </a:r>
            <a:r>
              <a:rPr lang="sr-Cyrl-CS" sz="2000" b="1" i="1" smtClean="0"/>
              <a:t>slika</a:t>
            </a:r>
            <a:r>
              <a:rPr lang="sr-Latn-CS" sz="2000" b="1" i="1" smtClean="0"/>
              <a:t>.</a:t>
            </a:r>
            <a:endParaRPr lang="sr-Latn-CS" sz="2000" i="1" smtClean="0"/>
          </a:p>
          <a:p>
            <a:pPr eaLnBrk="1" hangingPunct="1">
              <a:lnSpc>
                <a:spcPct val="90000"/>
              </a:lnSpc>
            </a:pPr>
            <a:r>
              <a:rPr lang="sr-Cyrl-CS" sz="2000" smtClean="0"/>
              <a:t>Skup</a:t>
            </a:r>
            <a:r>
              <a:rPr lang="sr-Latn-CS" sz="2000" smtClean="0"/>
              <a:t> </a:t>
            </a:r>
            <a:r>
              <a:rPr lang="en-US" sz="2000" i="1" smtClean="0"/>
              <a:t>A</a:t>
            </a:r>
            <a:r>
              <a:rPr lang="sr-Latn-CS" sz="2000" smtClean="0"/>
              <a:t>   </a:t>
            </a:r>
            <a:r>
              <a:rPr lang="sr-Cyrl-CS" sz="2000" smtClean="0"/>
              <a:t>naziva se </a:t>
            </a:r>
            <a:r>
              <a:rPr lang="sr-Cyrl-CS" sz="2000" b="1" i="1" smtClean="0"/>
              <a:t>oblast definisanosti</a:t>
            </a:r>
            <a:r>
              <a:rPr lang="sr-Cyrl-CS" sz="2000" i="1" smtClean="0"/>
              <a:t> </a:t>
            </a:r>
            <a:r>
              <a:rPr lang="sr-Cyrl-CS" sz="2000" smtClean="0"/>
              <a:t>ili </a:t>
            </a:r>
            <a:r>
              <a:rPr lang="sr-Cyrl-CS" sz="2000" b="1" i="1" smtClean="0"/>
              <a:t>domen</a:t>
            </a:r>
            <a:r>
              <a:rPr lang="sr-Cyrl-CS" sz="2000" smtClean="0"/>
              <a:t> funkcije</a:t>
            </a:r>
            <a:r>
              <a:rPr lang="en-US" sz="2000" smtClean="0"/>
              <a:t> i obiljele</a:t>
            </a:r>
            <a:r>
              <a:rPr lang="sr-Latn-CS" sz="2000" smtClean="0"/>
              <a:t>žava se  sa 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000" smtClean="0"/>
              <a:t> </a:t>
            </a:r>
            <a:r>
              <a:rPr lang="sr-Cyrl-CS" sz="2000" smtClean="0"/>
              <a:t>Skup</a:t>
            </a:r>
            <a:r>
              <a:rPr lang="sr-Latn-CS" sz="2000" smtClean="0"/>
              <a:t> </a:t>
            </a:r>
            <a:r>
              <a:rPr lang="en-US" sz="2000" i="1" smtClean="0"/>
              <a:t>B</a:t>
            </a:r>
            <a:r>
              <a:rPr lang="sr-Latn-CS" sz="2000" smtClean="0"/>
              <a:t>  </a:t>
            </a:r>
            <a:r>
              <a:rPr lang="sr-Cyrl-CS" sz="2000" smtClean="0"/>
              <a:t>naziva se </a:t>
            </a:r>
            <a:r>
              <a:rPr lang="sr-Cyrl-CS" sz="2000" b="1" i="1" smtClean="0"/>
              <a:t>oblast vr</a:t>
            </a:r>
            <a:r>
              <a:rPr lang="en-US" sz="2000" b="1" i="1" smtClean="0"/>
              <a:t>ij</a:t>
            </a:r>
            <a:r>
              <a:rPr lang="sr-Cyrl-CS" sz="2000" b="1" i="1" smtClean="0"/>
              <a:t>ednosti</a:t>
            </a:r>
            <a:r>
              <a:rPr lang="sr-Cyrl-CS" sz="2000" i="1" smtClean="0"/>
              <a:t> </a:t>
            </a:r>
            <a:r>
              <a:rPr lang="sr-Cyrl-CS" sz="2000" smtClean="0"/>
              <a:t>ili </a:t>
            </a:r>
            <a:r>
              <a:rPr lang="sr-Cyrl-CS" sz="2000" b="1" i="1" smtClean="0"/>
              <a:t>kodomen</a:t>
            </a:r>
            <a:r>
              <a:rPr lang="sr-Cyrl-CS" smtClean="0"/>
              <a:t> </a:t>
            </a:r>
            <a:r>
              <a:rPr lang="sr-Cyrl-CS" sz="2000" smtClean="0"/>
              <a:t>funkcije</a:t>
            </a:r>
            <a:r>
              <a:rPr lang="sr-Latn-CS" sz="2000" smtClean="0"/>
              <a:t> </a:t>
            </a:r>
            <a:r>
              <a:rPr lang="en-US" sz="2000" smtClean="0"/>
              <a:t>i obiljele</a:t>
            </a:r>
            <a:r>
              <a:rPr lang="sr-Latn-CS" sz="2000" smtClean="0"/>
              <a:t>žava se sa </a:t>
            </a:r>
          </a:p>
          <a:p>
            <a:pPr eaLnBrk="1" hangingPunct="1">
              <a:lnSpc>
                <a:spcPct val="90000"/>
              </a:lnSpc>
            </a:pPr>
            <a:endParaRPr lang="sr-Latn-C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mtClean="0"/>
          </a:p>
        </p:txBody>
      </p:sp>
      <p:graphicFrame>
        <p:nvGraphicFramePr>
          <p:cNvPr id="12292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2987675" y="5732463"/>
          <a:ext cx="4111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Equation" r:id="rId3" imgW="215713" imgH="241091" progId="Equation.DSMT4">
                  <p:embed/>
                </p:oleObj>
              </mc:Choice>
              <mc:Fallback>
                <p:oleObj name="Equation" r:id="rId3" imgW="215713" imgH="241091" progId="Equation.DSMT4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732463"/>
                        <a:ext cx="411163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6" name="Object 2"/>
          <p:cNvGraphicFramePr>
            <a:graphicFrameLocks noChangeAspect="1"/>
          </p:cNvGraphicFramePr>
          <p:nvPr/>
        </p:nvGraphicFramePr>
        <p:xfrm>
          <a:off x="4495800" y="3352800"/>
          <a:ext cx="12065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r:id="rId5" imgW="660113" imgH="203112" progId="Equation">
                  <p:embed/>
                </p:oleObj>
              </mc:Choice>
              <mc:Fallback>
                <p:oleObj r:id="rId5" imgW="660113" imgH="203112" progId="Equation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352800"/>
                        <a:ext cx="12065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Rectangle 10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8" name="Object 3"/>
          <p:cNvGraphicFramePr>
            <a:graphicFrameLocks noChangeAspect="1"/>
          </p:cNvGraphicFramePr>
          <p:nvPr/>
        </p:nvGraphicFramePr>
        <p:xfrm>
          <a:off x="5795963" y="2492375"/>
          <a:ext cx="7493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r:id="rId7" imgW="368140" imgH="177723" progId="Equation">
                  <p:embed/>
                </p:oleObj>
              </mc:Choice>
              <mc:Fallback>
                <p:oleObj r:id="rId7" imgW="368140" imgH="177723" progId="Equation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492375"/>
                        <a:ext cx="7493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Rectangle 1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0" name="Rectangle 1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301" name="Object 4"/>
          <p:cNvGraphicFramePr>
            <a:graphicFrameLocks noChangeAspect="1"/>
          </p:cNvGraphicFramePr>
          <p:nvPr/>
        </p:nvGraphicFramePr>
        <p:xfrm>
          <a:off x="3048000" y="3276600"/>
          <a:ext cx="1077913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Equation" r:id="rId9" imgW="609336" imgH="253890" progId="Equation.DSMT4">
                  <p:embed/>
                </p:oleObj>
              </mc:Choice>
              <mc:Fallback>
                <p:oleObj name="Equation" r:id="rId9" imgW="609336" imgH="25389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276600"/>
                        <a:ext cx="1077913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Rectangle 1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303" name="Object 5"/>
          <p:cNvGraphicFramePr>
            <a:graphicFrameLocks noChangeAspect="1"/>
          </p:cNvGraphicFramePr>
          <p:nvPr/>
        </p:nvGraphicFramePr>
        <p:xfrm>
          <a:off x="2555875" y="2852738"/>
          <a:ext cx="71278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r:id="rId11" imgW="380835" imgH="203112" progId="Equation">
                  <p:embed/>
                </p:oleObj>
              </mc:Choice>
              <mc:Fallback>
                <p:oleObj r:id="rId11" imgW="380835" imgH="203112" progId="Equation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852738"/>
                        <a:ext cx="712788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4" name="Rectangle 19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306" name="Object 6"/>
          <p:cNvGraphicFramePr>
            <a:graphicFrameLocks noChangeAspect="1"/>
          </p:cNvGraphicFramePr>
          <p:nvPr/>
        </p:nvGraphicFramePr>
        <p:xfrm>
          <a:off x="0" y="0"/>
          <a:ext cx="1524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r:id="rId13" imgW="152268" imgH="164957" progId="Equation">
                  <p:embed/>
                </p:oleObj>
              </mc:Choice>
              <mc:Fallback>
                <p:oleObj r:id="rId13" imgW="152268" imgH="164957" progId="Equation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7" name="Rectangle 23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8" name="Rectangle 2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309" name="Object 7"/>
          <p:cNvGraphicFramePr>
            <a:graphicFrameLocks noChangeAspect="1"/>
          </p:cNvGraphicFramePr>
          <p:nvPr/>
        </p:nvGraphicFramePr>
        <p:xfrm>
          <a:off x="3203575" y="5013325"/>
          <a:ext cx="393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Equation" r:id="rId15" imgW="203112" imgH="228501" progId="Equation.DSMT4">
                  <p:embed/>
                </p:oleObj>
              </mc:Choice>
              <mc:Fallback>
                <p:oleObj name="Equation" r:id="rId15" imgW="203112" imgH="228501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013325"/>
                        <a:ext cx="393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0" name="Object 9"/>
          <p:cNvGraphicFramePr>
            <a:graphicFrameLocks noChangeAspect="1"/>
          </p:cNvGraphicFramePr>
          <p:nvPr/>
        </p:nvGraphicFramePr>
        <p:xfrm>
          <a:off x="6588125" y="2852738"/>
          <a:ext cx="2036763" cy="158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Visio" r:id="rId17" imgW="1386230" imgH="1078382" progId="Visio.Drawing.6">
                  <p:embed/>
                </p:oleObj>
              </mc:Choice>
              <mc:Fallback>
                <p:oleObj name="Visio" r:id="rId17" imgW="1386230" imgH="1078382" progId="Visio.Drawing.6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2852738"/>
                        <a:ext cx="2036763" cy="15859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r-Latn-CS" sz="1800" smtClean="0"/>
          </a:p>
          <a:p>
            <a:pPr eaLnBrk="1" hangingPunct="1"/>
            <a:endParaRPr lang="sr-Latn-CS" sz="1800" smtClean="0"/>
          </a:p>
          <a:p>
            <a:pPr eaLnBrk="1" hangingPunct="1"/>
            <a:endParaRPr lang="sr-Latn-CS" sz="1800" smtClean="0"/>
          </a:p>
          <a:p>
            <a:pPr eaLnBrk="1" hangingPunct="1"/>
            <a:endParaRPr lang="sr-Latn-CS" sz="1800" smtClean="0"/>
          </a:p>
          <a:p>
            <a:pPr eaLnBrk="1" hangingPunct="1"/>
            <a:endParaRPr lang="sr-Latn-CS" sz="1800" smtClean="0"/>
          </a:p>
          <a:p>
            <a:pPr eaLnBrk="1" hangingPunct="1"/>
            <a:endParaRPr lang="sr-Latn-CS" sz="1800" smtClean="0"/>
          </a:p>
          <a:p>
            <a:pPr eaLnBrk="1" hangingPunct="1"/>
            <a:r>
              <a:rPr lang="sr-Cyrl-CS" sz="1800" smtClean="0"/>
              <a:t>Za funkciju</a:t>
            </a:r>
            <a:r>
              <a:rPr lang="sr-Cyrl-CS" smtClean="0"/>
              <a:t> </a:t>
            </a:r>
            <a:r>
              <a:rPr lang="sr-Latn-CS" smtClean="0"/>
              <a:t>           </a:t>
            </a:r>
            <a:r>
              <a:rPr lang="sr-Cyrl-CS" sz="1800" smtClean="0"/>
              <a:t>kažemo da je</a:t>
            </a:r>
            <a:r>
              <a:rPr lang="sr-Cyrl-CS" sz="1800" i="1" smtClean="0"/>
              <a:t> </a:t>
            </a:r>
            <a:r>
              <a:rPr lang="sr-Cyrl-CS" sz="1800" b="1" smtClean="0"/>
              <a:t>jednoznačna</a:t>
            </a:r>
            <a:r>
              <a:rPr lang="sr-Cyrl-CS" sz="1800" smtClean="0"/>
              <a:t> ako se bilo kom elementu</a:t>
            </a:r>
            <a:r>
              <a:rPr lang="sr-Latn-CS" sz="1800" smtClean="0"/>
              <a:t> </a:t>
            </a:r>
            <a:r>
              <a:rPr lang="sr-Latn-CS" sz="1800" i="1" smtClean="0"/>
              <a:t>x</a:t>
            </a:r>
            <a:r>
              <a:rPr lang="sr-Cyrl-CS" sz="1800" smtClean="0"/>
              <a:t> </a:t>
            </a:r>
            <a:r>
              <a:rPr lang="sr-Latn-CS" sz="1800" smtClean="0"/>
              <a:t> </a:t>
            </a:r>
            <a:r>
              <a:rPr lang="sr-Cyrl-CS" sz="1800" smtClean="0"/>
              <a:t>iz skupa </a:t>
            </a:r>
            <a:r>
              <a:rPr lang="sr-Latn-CS" sz="1800" i="1" smtClean="0"/>
              <a:t>A</a:t>
            </a:r>
            <a:r>
              <a:rPr lang="sr-Latn-CS" sz="1800" smtClean="0"/>
              <a:t> </a:t>
            </a:r>
            <a:r>
              <a:rPr lang="sr-Cyrl-CS" sz="1800" smtClean="0"/>
              <a:t>korespondira najviše jedan element </a:t>
            </a:r>
            <a:r>
              <a:rPr lang="sr-Latn-CS" sz="1800" i="1" smtClean="0"/>
              <a:t>y</a:t>
            </a:r>
            <a:r>
              <a:rPr lang="sr-Latn-CS" sz="1800" smtClean="0"/>
              <a:t> </a:t>
            </a:r>
            <a:r>
              <a:rPr lang="sr-Cyrl-CS" sz="1800" smtClean="0"/>
              <a:t>iz skupa</a:t>
            </a:r>
            <a:r>
              <a:rPr lang="sr-Latn-CS" sz="1800" smtClean="0"/>
              <a:t> </a:t>
            </a:r>
            <a:r>
              <a:rPr lang="sr-Latn-CS" sz="1800" i="1" smtClean="0"/>
              <a:t>B</a:t>
            </a:r>
            <a:r>
              <a:rPr lang="sr-Latn-CS" sz="1800" smtClean="0"/>
              <a:t>.</a:t>
            </a:r>
          </a:p>
          <a:p>
            <a:pPr eaLnBrk="1" hangingPunct="1"/>
            <a:endParaRPr lang="sr-Latn-CS" sz="1800" smtClean="0"/>
          </a:p>
          <a:p>
            <a:pPr eaLnBrk="1" hangingPunct="1"/>
            <a:r>
              <a:rPr lang="sr-Cyrl-CS" sz="1800" smtClean="0"/>
              <a:t>Pod </a:t>
            </a:r>
            <a:r>
              <a:rPr lang="sr-Cyrl-CS" sz="1800" b="1" smtClean="0"/>
              <a:t>realnom funkcijom</a:t>
            </a:r>
            <a:r>
              <a:rPr lang="sr-Cyrl-CS" sz="1800" smtClean="0"/>
              <a:t> podrazum</a:t>
            </a:r>
            <a:r>
              <a:rPr lang="en-US" sz="1800" smtClean="0"/>
              <a:t>ij</a:t>
            </a:r>
            <a:r>
              <a:rPr lang="sr-Cyrl-CS" sz="1800" smtClean="0"/>
              <a:t>eva se svako preslikavanje  </a:t>
            </a:r>
            <a:r>
              <a:rPr lang="sr-Latn-CS" sz="1800" smtClean="0"/>
              <a:t>               </a:t>
            </a:r>
          </a:p>
          <a:p>
            <a:pPr eaLnBrk="1" hangingPunct="1">
              <a:buFontTx/>
              <a:buNone/>
            </a:pPr>
            <a:r>
              <a:rPr lang="sr-Latn-CS" sz="1800" smtClean="0"/>
              <a:t>	</a:t>
            </a:r>
            <a:r>
              <a:rPr lang="sr-Cyrl-CS" sz="1800" smtClean="0"/>
              <a:t>tj</a:t>
            </a:r>
            <a:r>
              <a:rPr lang="sr-Latn-CS" sz="1800" smtClean="0"/>
              <a:t>.</a:t>
            </a:r>
            <a:r>
              <a:rPr lang="sr-Cyrl-CS" sz="1800" smtClean="0"/>
              <a:t> kod koga su domen i kodomen skupovi realnih brojeva.</a:t>
            </a:r>
            <a:endParaRPr lang="sr-Latn-CS" sz="1800" smtClean="0"/>
          </a:p>
          <a:p>
            <a:pPr eaLnBrk="1" hangingPunct="1"/>
            <a:endParaRPr lang="sr-Latn-CS" sz="1800" smtClean="0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2195513" y="3500438"/>
          <a:ext cx="11969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r:id="rId3" imgW="660113" imgH="203112" progId="Equation">
                  <p:embed/>
                </p:oleObj>
              </mc:Choice>
              <mc:Fallback>
                <p:oleObj r:id="rId3" imgW="660113" imgH="203112" progId="Equation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3500438"/>
                        <a:ext cx="119697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Rectangle 1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20" name="Object 3"/>
          <p:cNvGraphicFramePr>
            <a:graphicFrameLocks noChangeAspect="1"/>
          </p:cNvGraphicFramePr>
          <p:nvPr/>
        </p:nvGraphicFramePr>
        <p:xfrm>
          <a:off x="7812088" y="4724400"/>
          <a:ext cx="12065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r:id="rId5" imgW="660113" imgH="203112" progId="Equation.3">
                  <p:embed/>
                </p:oleObj>
              </mc:Choice>
              <mc:Fallback>
                <p:oleObj r:id="rId5" imgW="660113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088" y="4724400"/>
                        <a:ext cx="12065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2" name="Rectangle 15"/>
          <p:cNvSpPr>
            <a:spLocks noChangeArrowheads="1"/>
          </p:cNvSpPr>
          <p:nvPr/>
        </p:nvSpPr>
        <p:spPr bwMode="auto">
          <a:xfrm>
            <a:off x="0" y="26574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23" name="Object 4"/>
          <p:cNvGraphicFramePr>
            <a:graphicFrameLocks noChangeAspect="1"/>
          </p:cNvGraphicFramePr>
          <p:nvPr/>
        </p:nvGraphicFramePr>
        <p:xfrm>
          <a:off x="2771775" y="927100"/>
          <a:ext cx="2220913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Visio" r:id="rId7" imgW="1386230" imgH="1078382" progId="Visio.Drawing.6">
                  <p:embed/>
                </p:oleObj>
              </mc:Choice>
              <mc:Fallback>
                <p:oleObj name="Visio" r:id="rId7" imgW="1386230" imgH="1078382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927100"/>
                        <a:ext cx="2220913" cy="17303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2000" smtClean="0"/>
              <a:t>	</a:t>
            </a:r>
          </a:p>
          <a:p>
            <a:pPr eaLnBrk="1" hangingPunct="1">
              <a:buFontTx/>
              <a:buNone/>
            </a:pPr>
            <a:r>
              <a:rPr lang="sr-Latn-CS" sz="2000" smtClean="0"/>
              <a:t>	</a:t>
            </a:r>
            <a:r>
              <a:rPr lang="en-US" sz="2000" smtClean="0"/>
              <a:t>1. </a:t>
            </a:r>
            <a:r>
              <a:rPr lang="sr-Cyrl-CS" sz="2000" smtClean="0"/>
              <a:t>Zadavanje funkcije analitičkim izrazom.</a:t>
            </a:r>
            <a:endParaRPr lang="sr-Latn-CS" sz="2000" smtClean="0"/>
          </a:p>
          <a:p>
            <a:pPr eaLnBrk="1" hangingPunct="1">
              <a:buFontTx/>
              <a:buNone/>
            </a:pPr>
            <a:r>
              <a:rPr lang="en-US" sz="2000" smtClean="0"/>
              <a:t>	</a:t>
            </a:r>
            <a:r>
              <a:rPr lang="sr-Cyrl-CS" sz="2000" smtClean="0"/>
              <a:t>Analitički izraz može biti eksplicitnog oblika </a:t>
            </a:r>
            <a:r>
              <a:rPr lang="sr-Latn-CS" sz="2000" smtClean="0"/>
              <a:t>                        </a:t>
            </a:r>
            <a:r>
              <a:rPr lang="sr-Cyrl-CS" sz="2000" smtClean="0"/>
              <a:t>ili implicitnog oblika </a:t>
            </a:r>
            <a:endParaRPr lang="en-US" sz="2000" smtClean="0"/>
          </a:p>
          <a:p>
            <a:pPr eaLnBrk="1" hangingPunct="1">
              <a:buFontTx/>
              <a:buNone/>
            </a:pPr>
            <a:endParaRPr lang="sr-Latn-CS" sz="2000" smtClean="0"/>
          </a:p>
          <a:p>
            <a:pPr eaLnBrk="1" hangingPunct="1">
              <a:buFontTx/>
              <a:buNone/>
            </a:pPr>
            <a:r>
              <a:rPr lang="en-US" sz="2000" smtClean="0"/>
              <a:t>	2. </a:t>
            </a:r>
            <a:r>
              <a:rPr lang="sr-Cyrl-CS" sz="2000" smtClean="0"/>
              <a:t>Tablični način zadavanja funkcije.</a:t>
            </a:r>
            <a:endParaRPr lang="sr-Latn-CS" sz="2000" smtClean="0"/>
          </a:p>
          <a:p>
            <a:pPr eaLnBrk="1" hangingPunct="1">
              <a:buFontTx/>
              <a:buNone/>
            </a:pPr>
            <a:r>
              <a:rPr lang="en-US" sz="2000" smtClean="0"/>
              <a:t>	3. </a:t>
            </a:r>
            <a:r>
              <a:rPr lang="sr-Cyrl-CS" sz="2000" smtClean="0"/>
              <a:t>Zadavanje funkcije njenim grafikom.</a:t>
            </a:r>
            <a:endParaRPr lang="sr-Latn-CS" sz="2000" smtClean="0"/>
          </a:p>
          <a:p>
            <a:pPr eaLnBrk="1" hangingPunct="1">
              <a:buFontTx/>
              <a:buNone/>
            </a:pPr>
            <a:r>
              <a:rPr lang="en-US" sz="2000" smtClean="0"/>
              <a:t>	4. </a:t>
            </a:r>
            <a:r>
              <a:rPr lang="sr-Cyrl-CS" sz="2000" smtClean="0"/>
              <a:t>Zadavanje funkcije pomoću parametara.</a:t>
            </a:r>
            <a:endParaRPr lang="sr-Latn-CS" sz="2000" smtClean="0"/>
          </a:p>
          <a:p>
            <a:pPr eaLnBrk="1" hangingPunct="1">
              <a:buFontTx/>
              <a:buNone/>
            </a:pPr>
            <a:endParaRPr lang="sr-Latn-CS" sz="2000" smtClean="0"/>
          </a:p>
          <a:p>
            <a:pPr eaLnBrk="1" hangingPunct="1">
              <a:buFontTx/>
              <a:buNone/>
            </a:pPr>
            <a:r>
              <a:rPr lang="sr-Latn-CS" sz="2000" b="1" i="1" smtClean="0"/>
              <a:t>	</a:t>
            </a:r>
            <a:r>
              <a:rPr lang="sr-Cyrl-CS" sz="2000" b="1" i="1" smtClean="0"/>
              <a:t>Napomena:</a:t>
            </a:r>
            <a:r>
              <a:rPr lang="sr-Cyrl-CS" sz="2000" i="1" smtClean="0"/>
              <a:t> </a:t>
            </a:r>
            <a:r>
              <a:rPr lang="sr-Cyrl-CS" sz="2000" smtClean="0"/>
              <a:t>Predstavljanje funkcije grafikom ili tabelom</a:t>
            </a:r>
            <a:r>
              <a:rPr lang="sr-Latn-CS" sz="2000" smtClean="0"/>
              <a:t> se</a:t>
            </a:r>
            <a:r>
              <a:rPr lang="sr-Cyrl-CS" sz="2000" smtClean="0"/>
              <a:t> uglavnom  koristi u prim</a:t>
            </a:r>
            <a:r>
              <a:rPr lang="en-US" sz="2000" smtClean="0"/>
              <a:t>j</a:t>
            </a:r>
            <a:r>
              <a:rPr lang="sr-Cyrl-CS" sz="2000" smtClean="0"/>
              <a:t>enama matematike.</a:t>
            </a:r>
            <a:endParaRPr lang="sr-Latn-CS" sz="200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381000"/>
            <a:ext cx="6934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NAČINI ZADAVANJA FUNKCIJA</a:t>
            </a:r>
            <a:endParaRPr lang="sr-Latn-CS" sz="2800" i="1" smtClean="0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1" name="Object 2"/>
          <p:cNvGraphicFramePr>
            <a:graphicFrameLocks noChangeAspect="1"/>
          </p:cNvGraphicFramePr>
          <p:nvPr/>
        </p:nvGraphicFramePr>
        <p:xfrm>
          <a:off x="6516688" y="2565400"/>
          <a:ext cx="10779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r:id="rId3" imgW="609336" imgH="253890" progId="Equation.DSMT4">
                  <p:embed/>
                </p:oleObj>
              </mc:Choice>
              <mc:Fallback>
                <p:oleObj r:id="rId3" imgW="609336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2565400"/>
                        <a:ext cx="10779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3" name="Object 3"/>
          <p:cNvGraphicFramePr>
            <a:graphicFrameLocks noChangeAspect="1"/>
          </p:cNvGraphicFramePr>
          <p:nvPr/>
        </p:nvGraphicFramePr>
        <p:xfrm>
          <a:off x="3635375" y="2924175"/>
          <a:ext cx="133508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r:id="rId5" imgW="748975" imgH="253890" progId="Equation.DSMT4">
                  <p:embed/>
                </p:oleObj>
              </mc:Choice>
              <mc:Fallback>
                <p:oleObj r:id="rId5" imgW="748975" imgH="25389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2924175"/>
                        <a:ext cx="1335088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1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Cyrl-CS" sz="1600" smtClean="0"/>
              <a:t>Odrediti domen funkcij</a:t>
            </a:r>
            <a:r>
              <a:rPr lang="sr-Latn-CS" sz="1600" smtClean="0"/>
              <a:t>e</a:t>
            </a:r>
          </a:p>
          <a:p>
            <a:pPr eaLnBrk="1" hangingPunct="1">
              <a:buFontTx/>
              <a:buNone/>
            </a:pPr>
            <a:endParaRPr lang="sr-Latn-CS" sz="160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228600"/>
            <a:ext cx="4648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 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5" name="Object 2"/>
          <p:cNvGraphicFramePr>
            <a:graphicFrameLocks noChangeAspect="1"/>
          </p:cNvGraphicFramePr>
          <p:nvPr/>
        </p:nvGraphicFramePr>
        <p:xfrm>
          <a:off x="3492500" y="2205038"/>
          <a:ext cx="13350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r:id="rId3" imgW="837836" imgH="393529" progId="Equation.3">
                  <p:embed/>
                </p:oleObj>
              </mc:Choice>
              <mc:Fallback>
                <p:oleObj r:id="rId3" imgW="837836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2205038"/>
                        <a:ext cx="133508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7" name="Rectangle 10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9" name="Rectangle 1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0" name="Rectangle 16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1" name="Rectangle 18"/>
          <p:cNvSpPr>
            <a:spLocks noChangeArrowheads="1"/>
          </p:cNvSpPr>
          <p:nvPr/>
        </p:nvSpPr>
        <p:spPr bwMode="auto">
          <a:xfrm>
            <a:off x="3657600" y="4876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2" name="Rectangle 2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3" name="Rectangle 24"/>
          <p:cNvSpPr>
            <a:spLocks noChangeArrowheads="1"/>
          </p:cNvSpPr>
          <p:nvPr/>
        </p:nvSpPr>
        <p:spPr bwMode="auto">
          <a:xfrm>
            <a:off x="1752600" y="5029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1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Cyrl-CS" sz="1600" smtClean="0"/>
              <a:t>Odrediti domen funkcij</a:t>
            </a:r>
            <a:r>
              <a:rPr lang="sr-Latn-CS" sz="1600" smtClean="0"/>
              <a:t>e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Cyrl-CS" sz="1600" smtClean="0"/>
              <a:t>Znajući da imenilac razlomka mora da bude različit od nule, tj</a:t>
            </a:r>
            <a:r>
              <a:rPr lang="sr-Latn-CS" sz="1600" smtClean="0"/>
              <a:t>.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Cyrl-CS" sz="1600" smtClean="0"/>
              <a:t>dobijamo</a:t>
            </a:r>
            <a:r>
              <a:rPr lang="sr-Latn-CS" sz="1600" smtClean="0"/>
              <a:t>               .  </a:t>
            </a:r>
            <a:r>
              <a:rPr lang="sr-Cyrl-CS" sz="1600" smtClean="0"/>
              <a:t>Prema tome domen funkcije je skup </a:t>
            </a:r>
            <a:r>
              <a:rPr lang="sr-Latn-CS" sz="1600" smtClean="0"/>
              <a:t>                                       </a:t>
            </a:r>
            <a:endParaRPr lang="en-US" sz="1600" smtClean="0"/>
          </a:p>
          <a:p>
            <a:pPr eaLnBrk="1" hangingPunct="1">
              <a:buFontTx/>
              <a:buNone/>
            </a:pPr>
            <a:r>
              <a:rPr lang="sr-Cyrl-CS" sz="1600" smtClean="0"/>
              <a:t>ili</a:t>
            </a: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en-US" sz="1600" smtClean="0"/>
              <a:t>Ko</a:t>
            </a:r>
            <a:r>
              <a:rPr lang="sr-Latn-CS" sz="1600" smtClean="0"/>
              <a:t>risrti se </a:t>
            </a:r>
            <a:r>
              <a:rPr lang="sr-Cyrl-CS" sz="1600" smtClean="0"/>
              <a:t>i zapis </a:t>
            </a:r>
            <a:endParaRPr lang="sr-Latn-CS" sz="1600" smtClean="0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228600"/>
            <a:ext cx="4648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 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3563938" y="2205038"/>
          <a:ext cx="1335087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r:id="rId3" imgW="837836" imgH="393529" progId="Equation.3">
                  <p:embed/>
                </p:oleObj>
              </mc:Choice>
              <mc:Fallback>
                <p:oleObj r:id="rId3" imgW="837836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2205038"/>
                        <a:ext cx="1335087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91" name="Object 3"/>
          <p:cNvGraphicFramePr>
            <a:graphicFrameLocks noChangeAspect="1"/>
          </p:cNvGraphicFramePr>
          <p:nvPr/>
        </p:nvGraphicFramePr>
        <p:xfrm>
          <a:off x="6948488" y="3573463"/>
          <a:ext cx="8382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r:id="rId5" imgW="558558" imgH="177723" progId="Equation.DSMT4">
                  <p:embed/>
                </p:oleObj>
              </mc:Choice>
              <mc:Fallback>
                <p:oleObj r:id="rId5" imgW="558558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3573463"/>
                        <a:ext cx="838200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Rectangle 10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93" name="Object 4"/>
          <p:cNvGraphicFramePr>
            <a:graphicFrameLocks noChangeAspect="1"/>
          </p:cNvGraphicFramePr>
          <p:nvPr/>
        </p:nvGraphicFramePr>
        <p:xfrm>
          <a:off x="1752600" y="4221163"/>
          <a:ext cx="566738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r:id="rId7" imgW="342603" imgH="177646" progId="Equation.DSMT4">
                  <p:embed/>
                </p:oleObj>
              </mc:Choice>
              <mc:Fallback>
                <p:oleObj r:id="rId7" imgW="342603" imgH="17764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221163"/>
                        <a:ext cx="566738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Rectangle 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95" name="Object 5"/>
          <p:cNvGraphicFramePr>
            <a:graphicFrameLocks noChangeAspect="1"/>
          </p:cNvGraphicFramePr>
          <p:nvPr/>
        </p:nvGraphicFramePr>
        <p:xfrm>
          <a:off x="2771775" y="5029200"/>
          <a:ext cx="12160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r:id="rId9" imgW="761669" imgH="253890" progId="Equation.DSMT4">
                  <p:embed/>
                </p:oleObj>
              </mc:Choice>
              <mc:Fallback>
                <p:oleObj r:id="rId9" imgW="761669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5029200"/>
                        <a:ext cx="121602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Rectangle 1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97" name="Object 6"/>
          <p:cNvGraphicFramePr>
            <a:graphicFrameLocks noChangeAspect="1"/>
          </p:cNvGraphicFramePr>
          <p:nvPr/>
        </p:nvGraphicFramePr>
        <p:xfrm>
          <a:off x="6511925" y="4149725"/>
          <a:ext cx="17526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r:id="rId11" imgW="1193800" imgH="254000" progId="Equation.DSMT4">
                  <p:embed/>
                </p:oleObj>
              </mc:Choice>
              <mc:Fallback>
                <p:oleObj r:id="rId11" imgW="1193800" imgH="254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1925" y="4149725"/>
                        <a:ext cx="17526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Rectangle 16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9" name="Rectangle 18"/>
          <p:cNvSpPr>
            <a:spLocks noChangeArrowheads="1"/>
          </p:cNvSpPr>
          <p:nvPr/>
        </p:nvSpPr>
        <p:spPr bwMode="auto">
          <a:xfrm>
            <a:off x="3657600" y="4876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00" name="Rectangle 2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01" name="Rectangle 24"/>
          <p:cNvSpPr>
            <a:spLocks noChangeArrowheads="1"/>
          </p:cNvSpPr>
          <p:nvPr/>
        </p:nvSpPr>
        <p:spPr bwMode="auto">
          <a:xfrm>
            <a:off x="1752600" y="5029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2</a:t>
            </a:r>
          </a:p>
          <a:p>
            <a:pPr eaLnBrk="1" hangingPunct="1">
              <a:buFontTx/>
              <a:buNone/>
            </a:pPr>
            <a:r>
              <a:rPr lang="sr-Cyrl-CS" sz="1600" smtClean="0"/>
              <a:t>Odrediti domen funkcij</a:t>
            </a:r>
            <a:r>
              <a:rPr lang="sr-Latn-CS" sz="1600" smtClean="0"/>
              <a:t>e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  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5" name="Rectangle 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6" name="Rectangle 14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7" name="Rectangle 1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8" name="Rectangle 21"/>
          <p:cNvSpPr>
            <a:spLocks noChangeArrowheads="1"/>
          </p:cNvSpPr>
          <p:nvPr/>
        </p:nvSpPr>
        <p:spPr bwMode="auto">
          <a:xfrm>
            <a:off x="1752600" y="5029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20" name="Object 3"/>
          <p:cNvGraphicFramePr>
            <a:graphicFrameLocks noChangeAspect="1"/>
          </p:cNvGraphicFramePr>
          <p:nvPr/>
        </p:nvGraphicFramePr>
        <p:xfrm>
          <a:off x="2971800" y="1981200"/>
          <a:ext cx="12795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3" imgW="761669" imgH="266584" progId="Equation.DSMT4">
                  <p:embed/>
                </p:oleObj>
              </mc:Choice>
              <mc:Fallback>
                <p:oleObj name="Equation" r:id="rId3" imgW="761669" imgH="26658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981200"/>
                        <a:ext cx="12795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3237</TotalTime>
  <Words>881</Words>
  <Application>Microsoft Office PowerPoint</Application>
  <PresentationFormat>On-screen Show (4:3)</PresentationFormat>
  <Paragraphs>322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6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Concourse</vt:lpstr>
      <vt:lpstr>Microsoft Equation</vt:lpstr>
      <vt:lpstr>Equation</vt:lpstr>
      <vt:lpstr>Visio</vt:lpstr>
      <vt:lpstr>Microsoft Equation 3.0</vt:lpstr>
      <vt:lpstr>Equation.DSMT4</vt:lpstr>
      <vt:lpstr>Visio.Drawing.6</vt:lpstr>
      <vt:lpstr> FUNKCIJE </vt:lpstr>
      <vt:lpstr>Istorijat </vt:lpstr>
      <vt:lpstr> </vt:lpstr>
      <vt:lpstr>                                            FUNKCIJE JEDNE                                       PROMENLJIVE </vt:lpstr>
      <vt:lpstr>PowerPoint Presentation</vt:lpstr>
      <vt:lpstr>NAČINI ZADAVANJA FUNKCIJA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OSOBINE FUNKCIJA</vt:lpstr>
      <vt:lpstr>PowerPoint Presentation</vt:lpstr>
      <vt:lpstr>PowerPoint Presentation</vt:lpstr>
      <vt:lpstr>OSOBINE FUNKCIJA</vt:lpstr>
      <vt:lpstr>OSOBINE FUNKCIJA</vt:lpstr>
      <vt:lpstr>OSOBINE FUNKCIJA</vt:lpstr>
      <vt:lpstr>OSOBINE FUNKCIJA</vt:lpstr>
      <vt:lpstr>OSOBINE FUNKCIJA</vt:lpstr>
      <vt:lpstr>OSOBINE FUNKCIJA</vt:lpstr>
      <vt:lpstr>PowerPoint Presentation</vt:lpstr>
      <vt:lpstr>PREGLED ELEMENTARNIH FUNKCIJA</vt:lpstr>
      <vt:lpstr>PREGLED ELEMENTARNIH FUNKCIJA</vt:lpstr>
      <vt:lpstr>PREGLED ELEMENTARNIH FUNKCIJA</vt:lpstr>
      <vt:lpstr>PREGLED ELEMENTARNIH FUNKCIJA</vt:lpstr>
      <vt:lpstr>PREGLED ELEMENTARNIH FUNKCIJA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 Zadaci za vježbu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nstanic</dc:creator>
  <cp:lastModifiedBy>Diki</cp:lastModifiedBy>
  <cp:revision>485</cp:revision>
  <dcterms:created xsi:type="dcterms:W3CDTF">2010-02-01T13:55:12Z</dcterms:created>
  <dcterms:modified xsi:type="dcterms:W3CDTF">2015-11-22T17:49:41Z</dcterms:modified>
</cp:coreProperties>
</file>