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D2BB61F-C34D-4A53-97FD-6BAC1CBD042A}" type="datetimeFigureOut">
              <a:rPr lang="en-US" smtClean="0"/>
              <a:pPr/>
              <a:t>10/28/2020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CB15FF7-252D-4B17-B0C6-041D688CE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 + -</a:t>
            </a:r>
            <a:r>
              <a:rPr lang="en-US" dirty="0" err="1" smtClean="0"/>
              <a:t>ing</a:t>
            </a:r>
            <a:endParaRPr lang="en-US" dirty="0" smtClean="0"/>
          </a:p>
          <a:p>
            <a:r>
              <a:rPr lang="en-US" dirty="0" smtClean="0"/>
              <a:t>V+ to-infinitive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Verb patterns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285860"/>
            <a:ext cx="8715436" cy="5357850"/>
          </a:xfrm>
        </p:spPr>
        <p:txBody>
          <a:bodyPr/>
          <a:lstStyle/>
          <a:p>
            <a:pPr>
              <a:buNone/>
            </a:pPr>
            <a:r>
              <a:rPr lang="en-US" sz="3200" dirty="0" smtClean="0"/>
              <a:t>In English, if you want to follow a verb with another action, you must use a gerund or infinitive. For example: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smtClean="0"/>
              <a:t>We resumed talking. </a:t>
            </a:r>
            <a:r>
              <a:rPr lang="en-US" sz="3200" i="1" dirty="0" smtClean="0"/>
              <a:t>(</a:t>
            </a:r>
            <a:r>
              <a:rPr lang="en-US" sz="3200" b="1" i="1" dirty="0" smtClean="0"/>
              <a:t>gerund</a:t>
            </a:r>
            <a:r>
              <a:rPr lang="en-US" sz="3200" i="1" dirty="0" smtClean="0"/>
              <a:t> – verb + </a:t>
            </a:r>
            <a:r>
              <a:rPr lang="en-US" sz="3200" i="1" dirty="0" err="1" smtClean="0"/>
              <a:t>ing</a:t>
            </a:r>
            <a:r>
              <a:rPr lang="en-US" sz="3200" i="1" dirty="0" smtClean="0"/>
              <a:t>)</a:t>
            </a:r>
            <a:endParaRPr lang="en-US" sz="3200" dirty="0" smtClean="0"/>
          </a:p>
          <a:p>
            <a:r>
              <a:rPr lang="en-US" sz="3200" dirty="0" smtClean="0"/>
              <a:t>I want to see a movie. </a:t>
            </a:r>
            <a:r>
              <a:rPr lang="en-US" sz="3200" i="1" dirty="0" smtClean="0"/>
              <a:t>(</a:t>
            </a:r>
            <a:r>
              <a:rPr lang="en-US" sz="3200" b="1" i="1" dirty="0" smtClean="0"/>
              <a:t>infinitive</a:t>
            </a:r>
            <a:r>
              <a:rPr lang="en-US" sz="3200" i="1" dirty="0" smtClean="0"/>
              <a:t> – to + base verb)</a:t>
            </a:r>
          </a:p>
          <a:p>
            <a:pPr>
              <a:buNone/>
            </a:pPr>
            <a:endParaRPr lang="en-US" sz="3200" i="1" dirty="0" smtClean="0"/>
          </a:p>
          <a:p>
            <a:pPr>
              <a:buNone/>
            </a:pPr>
            <a:r>
              <a:rPr lang="en-US" sz="3200" dirty="0" smtClean="0"/>
              <a:t>There are certain verbs that can only be followed by one or the other, and these verbs must be memorized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7772400" cy="63184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Verb+ing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2844" y="785794"/>
            <a:ext cx="9001156" cy="5857916"/>
          </a:xfrm>
        </p:spPr>
        <p:txBody>
          <a:bodyPr>
            <a:normAutofit/>
          </a:bodyPr>
          <a:lstStyle/>
          <a:p>
            <a:r>
              <a:rPr lang="en-US" dirty="0" smtClean="0"/>
              <a:t>After some verbs and verb phrases you usually use the –</a:t>
            </a:r>
            <a:r>
              <a:rPr lang="en-US" dirty="0" err="1" smtClean="0"/>
              <a:t>ing</a:t>
            </a:r>
            <a:r>
              <a:rPr lang="en-US" dirty="0" smtClean="0"/>
              <a:t> form of the verb. For example:</a:t>
            </a:r>
          </a:p>
          <a:p>
            <a:pPr>
              <a:buNone/>
            </a:pPr>
            <a:r>
              <a:rPr lang="en-US" dirty="0" smtClean="0"/>
              <a:t>Avoid </a:t>
            </a:r>
          </a:p>
          <a:p>
            <a:pPr>
              <a:buNone/>
            </a:pPr>
            <a:r>
              <a:rPr lang="en-US" i="1" dirty="0" smtClean="0"/>
              <a:t>I avoid going shopping on Saturdays.</a:t>
            </a:r>
          </a:p>
          <a:p>
            <a:pPr>
              <a:buNone/>
            </a:pPr>
            <a:r>
              <a:rPr lang="en-US" dirty="0" smtClean="0"/>
              <a:t>Can’t stand</a:t>
            </a:r>
          </a:p>
          <a:p>
            <a:pPr>
              <a:buNone/>
            </a:pPr>
            <a:r>
              <a:rPr lang="en-US" i="1" dirty="0" smtClean="0"/>
              <a:t>Lily can’t stand working in the office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Don’t mind</a:t>
            </a:r>
          </a:p>
          <a:p>
            <a:pPr>
              <a:buNone/>
            </a:pPr>
            <a:r>
              <a:rPr lang="en-US" i="1" dirty="0" smtClean="0"/>
              <a:t>He doesn’t mind paying the whole bill.</a:t>
            </a:r>
          </a:p>
          <a:p>
            <a:pPr>
              <a:buNone/>
            </a:pPr>
            <a:r>
              <a:rPr lang="en-US" dirty="0" smtClean="0"/>
              <a:t>Enjoy</a:t>
            </a:r>
          </a:p>
          <a:p>
            <a:pPr>
              <a:buNone/>
            </a:pPr>
            <a:r>
              <a:rPr lang="en-US" i="1" dirty="0" smtClean="0"/>
              <a:t>I enjoy reading on a rainy day.</a:t>
            </a:r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Love</a:t>
            </a:r>
          </a:p>
          <a:p>
            <a:pPr>
              <a:buNone/>
            </a:pPr>
            <a:r>
              <a:rPr lang="en-US" i="1" dirty="0" smtClean="0"/>
              <a:t>She loves cooking for her family.</a:t>
            </a:r>
          </a:p>
          <a:p>
            <a:pPr>
              <a:buNone/>
            </a:pPr>
            <a:r>
              <a:rPr lang="en-US" dirty="0" smtClean="0"/>
              <a:t>Hate</a:t>
            </a:r>
          </a:p>
          <a:p>
            <a:pPr>
              <a:buNone/>
            </a:pPr>
            <a:r>
              <a:rPr lang="en-US" i="1" dirty="0" smtClean="0"/>
              <a:t>I  hate doing that.</a:t>
            </a:r>
          </a:p>
          <a:p>
            <a:pPr>
              <a:buNone/>
            </a:pPr>
            <a:r>
              <a:rPr lang="en-US" dirty="0" smtClean="0"/>
              <a:t>Like</a:t>
            </a:r>
          </a:p>
          <a:p>
            <a:pPr>
              <a:buNone/>
            </a:pPr>
            <a:r>
              <a:rPr lang="en-US" i="1" dirty="0" smtClean="0"/>
              <a:t>I like watching movies and listening to music.</a:t>
            </a:r>
          </a:p>
          <a:p>
            <a:pPr>
              <a:buNone/>
            </a:pPr>
            <a:r>
              <a:rPr lang="en-US" dirty="0" smtClean="0"/>
              <a:t>Miss</a:t>
            </a:r>
          </a:p>
          <a:p>
            <a:pPr>
              <a:buNone/>
            </a:pPr>
            <a:r>
              <a:rPr lang="en-US" i="1" dirty="0" smtClean="0"/>
              <a:t>Mary misses swimming in the sea.</a:t>
            </a:r>
          </a:p>
          <a:p>
            <a:pPr>
              <a:buNone/>
            </a:pPr>
            <a:r>
              <a:rPr lang="en-US" dirty="0" smtClean="0"/>
              <a:t>Prefer</a:t>
            </a:r>
          </a:p>
          <a:p>
            <a:pPr>
              <a:buNone/>
            </a:pPr>
            <a:r>
              <a:rPr lang="en-US" i="1" dirty="0" smtClean="0"/>
              <a:t>We prefer going by ferry to flying.</a:t>
            </a:r>
          </a:p>
          <a:p>
            <a:pPr>
              <a:buNone/>
            </a:pPr>
            <a:r>
              <a:rPr lang="en-US" dirty="0" smtClean="0"/>
              <a:t>Spend time</a:t>
            </a:r>
          </a:p>
          <a:p>
            <a:pPr>
              <a:buNone/>
            </a:pPr>
            <a:r>
              <a:rPr lang="en-US" i="1" smtClean="0"/>
              <a:t>They’d </a:t>
            </a:r>
            <a:r>
              <a:rPr lang="en-US" i="1" dirty="0" smtClean="0"/>
              <a:t>like to spend time talking to each other.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7772400" cy="6540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Verb + to-infinitive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714356"/>
            <a:ext cx="9144000" cy="5929354"/>
          </a:xfrm>
        </p:spPr>
        <p:txBody>
          <a:bodyPr>
            <a:normAutofit/>
          </a:bodyPr>
          <a:lstStyle/>
          <a:p>
            <a:r>
              <a:rPr lang="en-US" dirty="0" smtClean="0"/>
              <a:t>After some verbs and verb phrases you usually use the to-infinitive. For example:</a:t>
            </a:r>
          </a:p>
          <a:p>
            <a:pPr>
              <a:buNone/>
            </a:pPr>
            <a:r>
              <a:rPr lang="en-US" dirty="0" smtClean="0"/>
              <a:t>Agree</a:t>
            </a:r>
          </a:p>
          <a:p>
            <a:pPr>
              <a:buNone/>
            </a:pPr>
            <a:r>
              <a:rPr lang="en-US" i="1" dirty="0" smtClean="0"/>
              <a:t>Tom agreed to help me.</a:t>
            </a:r>
          </a:p>
          <a:p>
            <a:pPr>
              <a:buNone/>
            </a:pPr>
            <a:r>
              <a:rPr lang="en-US" dirty="0" smtClean="0"/>
              <a:t>Can’t afford</a:t>
            </a:r>
          </a:p>
          <a:p>
            <a:pPr>
              <a:buNone/>
            </a:pPr>
            <a:r>
              <a:rPr lang="en-US" i="1" dirty="0" smtClean="0"/>
              <a:t>I can’t afford to buy that car.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Choose</a:t>
            </a:r>
          </a:p>
          <a:p>
            <a:pPr>
              <a:buNone/>
            </a:pPr>
            <a:r>
              <a:rPr lang="en-US" i="1" dirty="0" smtClean="0"/>
              <a:t>Ann chose to follow her heart.</a:t>
            </a:r>
          </a:p>
          <a:p>
            <a:pPr>
              <a:buNone/>
            </a:pPr>
            <a:r>
              <a:rPr lang="en-US" dirty="0" smtClean="0"/>
              <a:t>Decide</a:t>
            </a:r>
          </a:p>
          <a:p>
            <a:pPr>
              <a:buNone/>
            </a:pPr>
            <a:r>
              <a:rPr lang="en-US" i="1" dirty="0" smtClean="0"/>
              <a:t>We decided to go to Hawaii.</a:t>
            </a:r>
          </a:p>
          <a:p>
            <a:pPr>
              <a:buNone/>
            </a:pPr>
            <a:r>
              <a:rPr lang="en-US" dirty="0" smtClean="0"/>
              <a:t>Hope</a:t>
            </a:r>
          </a:p>
          <a:p>
            <a:pPr>
              <a:buNone/>
            </a:pPr>
            <a:r>
              <a:rPr lang="en-US" i="1" dirty="0" smtClean="0"/>
              <a:t>I hope to come to the party tomorrow.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Manage</a:t>
            </a:r>
          </a:p>
          <a:p>
            <a:pPr>
              <a:buNone/>
            </a:pPr>
            <a:r>
              <a:rPr lang="en-US" i="1" dirty="0" smtClean="0"/>
              <a:t>Sophie managed to finish all her work in time.</a:t>
            </a:r>
          </a:p>
          <a:p>
            <a:pPr>
              <a:buNone/>
            </a:pPr>
            <a:r>
              <a:rPr lang="en-US" dirty="0" smtClean="0"/>
              <a:t>Need</a:t>
            </a:r>
          </a:p>
          <a:p>
            <a:pPr>
              <a:buNone/>
            </a:pPr>
            <a:r>
              <a:rPr lang="en-US" i="1" dirty="0" smtClean="0"/>
              <a:t>PE teachers need to be physically fit.</a:t>
            </a:r>
          </a:p>
          <a:p>
            <a:pPr>
              <a:buNone/>
            </a:pPr>
            <a:r>
              <a:rPr lang="en-US" dirty="0" smtClean="0"/>
              <a:t>Pretend</a:t>
            </a:r>
          </a:p>
          <a:p>
            <a:pPr>
              <a:buNone/>
            </a:pPr>
            <a:r>
              <a:rPr lang="en-US" i="1" dirty="0" smtClean="0"/>
              <a:t>Let’s not pretend to be something we are not.</a:t>
            </a:r>
          </a:p>
          <a:p>
            <a:pPr>
              <a:buNone/>
            </a:pPr>
            <a:r>
              <a:rPr lang="en-US" dirty="0" smtClean="0"/>
              <a:t>Refuse</a:t>
            </a:r>
          </a:p>
          <a:p>
            <a:pPr>
              <a:buNone/>
            </a:pPr>
            <a:r>
              <a:rPr lang="en-US" i="1" dirty="0" smtClean="0"/>
              <a:t>Marie refused to go out with Peter.</a:t>
            </a:r>
          </a:p>
          <a:p>
            <a:pPr>
              <a:buNone/>
            </a:pPr>
            <a:r>
              <a:rPr lang="en-US" dirty="0" smtClean="0"/>
              <a:t>Want</a:t>
            </a:r>
          </a:p>
          <a:p>
            <a:pPr>
              <a:buNone/>
            </a:pPr>
            <a:r>
              <a:rPr lang="en-US" i="1" dirty="0" smtClean="0"/>
              <a:t>When I grow up, I want to travel the world.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Would + like, hate, love, prefer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When we use would or  ‘d  with hate, love, like, prefer, we use the to-infinitive, not the –</a:t>
            </a:r>
            <a:r>
              <a:rPr lang="en-US" dirty="0" err="1" smtClean="0"/>
              <a:t>ing</a:t>
            </a:r>
            <a:r>
              <a:rPr lang="en-US" dirty="0" smtClean="0"/>
              <a:t> form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We would love to hear you sing.</a:t>
            </a:r>
          </a:p>
          <a:p>
            <a:pPr>
              <a:buNone/>
            </a:pPr>
            <a:r>
              <a:rPr lang="en-US" strike="sngStrike" dirty="0" smtClean="0"/>
              <a:t>We would love hearing you sing.</a:t>
            </a:r>
          </a:p>
          <a:p>
            <a:pPr>
              <a:buNone/>
            </a:pPr>
            <a:r>
              <a:rPr lang="en-US" dirty="0" smtClean="0"/>
              <a:t>They’d hate to cause a problem</a:t>
            </a:r>
          </a:p>
          <a:p>
            <a:pPr>
              <a:buNone/>
            </a:pPr>
            <a:r>
              <a:rPr lang="en-US" strike="sngStrike" dirty="0" smtClean="0"/>
              <a:t>They’d hate causing a problem</a:t>
            </a:r>
          </a:p>
          <a:p>
            <a:pPr>
              <a:buNone/>
            </a:pPr>
            <a:endParaRPr lang="en-US" strike="sngStrike" dirty="0" smtClean="0"/>
          </a:p>
          <a:p>
            <a:pPr>
              <a:buNone/>
            </a:pPr>
            <a:endParaRPr lang="en-US" strike="sngStrike" dirty="0" smtClean="0"/>
          </a:p>
          <a:p>
            <a:pPr>
              <a:buNone/>
            </a:pPr>
            <a:endParaRPr lang="en-US" strike="sngStrike" dirty="0" smtClean="0"/>
          </a:p>
          <a:p>
            <a:pPr>
              <a:buNone/>
            </a:pPr>
            <a:endParaRPr lang="en-US" strike="sngStrike" dirty="0" smtClean="0"/>
          </a:p>
          <a:p>
            <a:pPr>
              <a:buNone/>
            </a:pPr>
            <a:endParaRPr lang="en-US" strike="sngStrike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/>
          </a:bodyPr>
          <a:lstStyle/>
          <a:p>
            <a:r>
              <a:rPr lang="en-US" dirty="0" smtClean="0"/>
              <a:t>Some verbs can be followed either by infinitive or gerund but with changes of meaning. Foe example: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Remember + infinitive – not to forget to do something it</a:t>
            </a:r>
          </a:p>
          <a:p>
            <a:pPr>
              <a:buNone/>
            </a:pPr>
            <a:r>
              <a:rPr lang="en-US" sz="2800" i="1" dirty="0" smtClean="0"/>
              <a:t>He remembered to buy the cake.</a:t>
            </a:r>
          </a:p>
          <a:p>
            <a:pPr>
              <a:buNone/>
            </a:pPr>
            <a:r>
              <a:rPr lang="en-US" sz="2800" dirty="0" smtClean="0"/>
              <a:t>Remember + gerund – to recall a memory</a:t>
            </a:r>
          </a:p>
          <a:p>
            <a:pPr>
              <a:buNone/>
            </a:pPr>
            <a:r>
              <a:rPr lang="en-US" sz="2800" i="1" dirty="0" smtClean="0"/>
              <a:t>I remember having the ticket in my pocket, but now I can’t find it.</a:t>
            </a:r>
          </a:p>
          <a:p>
            <a:pPr>
              <a:buNone/>
            </a:pPr>
            <a:endParaRPr lang="en-US" sz="2800" i="1" dirty="0" smtClean="0"/>
          </a:p>
          <a:p>
            <a:pPr>
              <a:buNone/>
            </a:pPr>
            <a:r>
              <a:rPr lang="en-US" sz="2800" dirty="0" smtClean="0"/>
              <a:t>Forget + infinitive – to fail to do something</a:t>
            </a:r>
          </a:p>
          <a:p>
            <a:pPr>
              <a:buNone/>
            </a:pPr>
            <a:r>
              <a:rPr lang="en-US" sz="2800" i="1" dirty="0" smtClean="0"/>
              <a:t>I forgot to tell him where the key was.</a:t>
            </a:r>
          </a:p>
          <a:p>
            <a:pPr>
              <a:buNone/>
            </a:pPr>
            <a:r>
              <a:rPr lang="en-US" sz="2800" dirty="0" smtClean="0"/>
              <a:t>Forget + gerund – to do something and not recall it</a:t>
            </a:r>
          </a:p>
          <a:p>
            <a:pPr>
              <a:buNone/>
            </a:pPr>
            <a:r>
              <a:rPr lang="en-US" sz="2800" i="1" dirty="0" smtClean="0"/>
              <a:t>I forgot telling him where the key was but perhaps I did.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715436" cy="64294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/>
              <a:t>Stop + infinitive – interrupt an action to do another</a:t>
            </a:r>
          </a:p>
          <a:p>
            <a:pPr>
              <a:buNone/>
            </a:pPr>
            <a:r>
              <a:rPr lang="en-US" i="1" dirty="0" smtClean="0"/>
              <a:t>She was cleaning the house and she stopped to get some rest.</a:t>
            </a:r>
          </a:p>
          <a:p>
            <a:pPr>
              <a:buNone/>
            </a:pPr>
            <a:r>
              <a:rPr lang="en-US" dirty="0" smtClean="0"/>
              <a:t>Stop + gerund  - not to do something anymore</a:t>
            </a:r>
          </a:p>
          <a:p>
            <a:pPr>
              <a:buNone/>
            </a:pPr>
            <a:r>
              <a:rPr lang="en-US" i="1" dirty="0" smtClean="0"/>
              <a:t>I stopped smoking. (I don’t do it anymore)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dirty="0" smtClean="0"/>
              <a:t>Try + infinitive – make an effort to do something</a:t>
            </a:r>
          </a:p>
          <a:p>
            <a:pPr>
              <a:buNone/>
            </a:pPr>
            <a:r>
              <a:rPr lang="en-US" i="1" dirty="0" smtClean="0"/>
              <a:t>I tried to finish the book but I fell asleep.</a:t>
            </a:r>
          </a:p>
          <a:p>
            <a:pPr>
              <a:buNone/>
            </a:pPr>
            <a:r>
              <a:rPr lang="en-US" dirty="0" smtClean="0"/>
              <a:t>Try + gerund - experiment with doing something</a:t>
            </a:r>
          </a:p>
          <a:p>
            <a:pPr>
              <a:buNone/>
            </a:pPr>
            <a:r>
              <a:rPr lang="en-US" i="1" dirty="0" smtClean="0"/>
              <a:t>I tried learning to cook but I’m not good at it.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dirty="0" smtClean="0"/>
              <a:t>Regret + infinitive – be sorry to do something (unpleasant)</a:t>
            </a:r>
          </a:p>
          <a:p>
            <a:pPr>
              <a:buNone/>
            </a:pPr>
            <a:r>
              <a:rPr lang="en-US" i="1" dirty="0" smtClean="0"/>
              <a:t>I regret to tell you that you failed the test.</a:t>
            </a:r>
          </a:p>
          <a:p>
            <a:pPr>
              <a:buNone/>
            </a:pPr>
            <a:r>
              <a:rPr lang="en-US" dirty="0" smtClean="0"/>
              <a:t>Regret + gerund – to talk about a mistake in the past</a:t>
            </a:r>
          </a:p>
          <a:p>
            <a:pPr>
              <a:buNone/>
            </a:pPr>
            <a:r>
              <a:rPr lang="en-US" i="1" dirty="0" smtClean="0"/>
              <a:t>I regret telling you that secret. </a:t>
            </a:r>
            <a:endParaRPr lang="en-US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226</TotalTime>
  <Words>384</Words>
  <Application>Microsoft Office PowerPoint</Application>
  <PresentationFormat>On-screen Show (4:3)</PresentationFormat>
  <Paragraphs>95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Verb patterns</vt:lpstr>
      <vt:lpstr>Slide 2</vt:lpstr>
      <vt:lpstr>Verb+ing</vt:lpstr>
      <vt:lpstr>Slide 4</vt:lpstr>
      <vt:lpstr>Verb + to-infinitive</vt:lpstr>
      <vt:lpstr>Slide 6</vt:lpstr>
      <vt:lpstr>Would + like, hate, love, prefer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27</cp:revision>
  <dcterms:created xsi:type="dcterms:W3CDTF">2020-10-24T18:50:54Z</dcterms:created>
  <dcterms:modified xsi:type="dcterms:W3CDTF">2020-10-28T05:57:51Z</dcterms:modified>
</cp:coreProperties>
</file>