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8B1452-C759-4479-A3F6-6A24158850D6}" v="2441" dt="2020-11-16T21:19:20.6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89" d="100"/>
          <a:sy n="89" d="100"/>
        </p:scale>
        <p:origin x="23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8238" y="1285875"/>
            <a:ext cx="8915399" cy="2262781"/>
          </a:xfrm>
        </p:spPr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Instalacija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operativnog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Windows 7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Pripremila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Snežana Radović</a:t>
            </a:r>
          </a:p>
        </p:txBody>
      </p:sp>
      <p:pic>
        <p:nvPicPr>
          <p:cNvPr id="1028" name="Picture 4" descr="windows-7-logo - SiliconANG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337" y="5471746"/>
            <a:ext cx="2252663" cy="1386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62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2F154BA-DBCC-4DBF-8A20-174E21F63E7F}"/>
              </a:ext>
            </a:extLst>
          </p:cNvPr>
          <p:cNvSpPr txBox="1"/>
          <p:nvPr/>
        </p:nvSpPr>
        <p:spPr>
          <a:xfrm>
            <a:off x="1780783" y="757825"/>
            <a:ext cx="9997855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100" dirty="0">
                <a:latin typeface="Arial"/>
                <a:cs typeface="Arial"/>
              </a:rPr>
              <a:t>7. </a:t>
            </a:r>
            <a:r>
              <a:rPr lang="en-US" sz="2100" err="1">
                <a:latin typeface="Arial"/>
                <a:cs typeface="Arial"/>
              </a:rPr>
              <a:t>Počinje</a:t>
            </a:r>
            <a:r>
              <a:rPr lang="en-US" sz="2100" dirty="0">
                <a:latin typeface="Arial"/>
                <a:cs typeface="Arial"/>
              </a:rPr>
              <a:t> </a:t>
            </a:r>
            <a:r>
              <a:rPr lang="en-US" sz="2100" err="1">
                <a:latin typeface="Arial"/>
                <a:cs typeface="Arial"/>
              </a:rPr>
              <a:t>proces</a:t>
            </a:r>
            <a:r>
              <a:rPr lang="en-US" sz="2100" dirty="0">
                <a:latin typeface="Arial"/>
                <a:cs typeface="Arial"/>
              </a:rPr>
              <a:t> </a:t>
            </a:r>
            <a:r>
              <a:rPr lang="en-US" sz="2100" err="1">
                <a:latin typeface="Arial"/>
                <a:cs typeface="Arial"/>
              </a:rPr>
              <a:t>instalacije</a:t>
            </a:r>
            <a:r>
              <a:rPr lang="en-US" sz="2100" dirty="0">
                <a:latin typeface="Arial"/>
                <a:cs typeface="Arial"/>
              </a:rPr>
              <a:t> </a:t>
            </a:r>
            <a:r>
              <a:rPr lang="en-US" sz="2100" err="1">
                <a:latin typeface="Arial"/>
                <a:cs typeface="Arial"/>
              </a:rPr>
              <a:t>i</a:t>
            </a:r>
            <a:r>
              <a:rPr lang="en-US" sz="2100" dirty="0">
                <a:latin typeface="Arial"/>
                <a:cs typeface="Arial"/>
              </a:rPr>
              <a:t> </a:t>
            </a:r>
            <a:r>
              <a:rPr lang="en-US" sz="2100" err="1">
                <a:latin typeface="Arial"/>
                <a:cs typeface="Arial"/>
              </a:rPr>
              <a:t>svi</a:t>
            </a:r>
            <a:r>
              <a:rPr lang="en-US" sz="2100" dirty="0">
                <a:latin typeface="Arial"/>
                <a:cs typeface="Arial"/>
              </a:rPr>
              <a:t> </a:t>
            </a:r>
            <a:r>
              <a:rPr lang="en-US" sz="2100" err="1">
                <a:latin typeface="Arial"/>
                <a:cs typeface="Arial"/>
              </a:rPr>
              <a:t>potrebni</a:t>
            </a:r>
            <a:r>
              <a:rPr lang="en-US" sz="2100" dirty="0">
                <a:latin typeface="Arial"/>
                <a:cs typeface="Arial"/>
              </a:rPr>
              <a:t> </a:t>
            </a:r>
            <a:r>
              <a:rPr lang="en-US" sz="2100" err="1">
                <a:latin typeface="Arial"/>
                <a:cs typeface="Arial"/>
              </a:rPr>
              <a:t>fajlovi</a:t>
            </a:r>
            <a:r>
              <a:rPr lang="en-US" sz="2100" dirty="0">
                <a:latin typeface="Arial"/>
                <a:cs typeface="Arial"/>
              </a:rPr>
              <a:t> se </a:t>
            </a:r>
            <a:r>
              <a:rPr lang="en-US" sz="2100" err="1">
                <a:latin typeface="Arial"/>
                <a:cs typeface="Arial"/>
              </a:rPr>
              <a:t>kopiraju</a:t>
            </a:r>
            <a:r>
              <a:rPr lang="en-US" sz="2100" dirty="0">
                <a:latin typeface="Arial"/>
                <a:cs typeface="Arial"/>
              </a:rPr>
              <a:t> </a:t>
            </a:r>
            <a:r>
              <a:rPr lang="en-US" sz="2100" err="1">
                <a:latin typeface="Arial"/>
                <a:cs typeface="Arial"/>
              </a:rPr>
              <a:t>na</a:t>
            </a:r>
            <a:r>
              <a:rPr lang="en-US" sz="2100" dirty="0">
                <a:latin typeface="Arial"/>
                <a:cs typeface="Arial"/>
              </a:rPr>
              <a:t> </a:t>
            </a:r>
            <a:r>
              <a:rPr lang="en-US" sz="2100">
                <a:latin typeface="Arial"/>
                <a:cs typeface="Arial"/>
              </a:rPr>
              <a:t> hard disk, </a:t>
            </a:r>
            <a:r>
              <a:rPr lang="en-US" sz="2100" err="1">
                <a:latin typeface="Arial"/>
                <a:cs typeface="Arial"/>
              </a:rPr>
              <a:t>kao</a:t>
            </a:r>
            <a:r>
              <a:rPr lang="en-US" sz="2100" dirty="0">
                <a:latin typeface="Arial"/>
                <a:cs typeface="Arial"/>
              </a:rPr>
              <a:t> </a:t>
            </a:r>
            <a:r>
              <a:rPr lang="en-US" sz="2100" err="1">
                <a:latin typeface="Arial"/>
                <a:cs typeface="Arial"/>
              </a:rPr>
              <a:t>što</a:t>
            </a:r>
            <a:r>
              <a:rPr lang="en-US" sz="2100" dirty="0">
                <a:latin typeface="Arial"/>
                <a:cs typeface="Arial"/>
              </a:rPr>
              <a:t> je </a:t>
            </a:r>
            <a:r>
              <a:rPr lang="en-US" sz="2100" err="1">
                <a:latin typeface="Arial"/>
                <a:cs typeface="Arial"/>
              </a:rPr>
              <a:t>prikazano</a:t>
            </a:r>
            <a:endParaRPr lang="en-US" sz="2100">
              <a:latin typeface="Arial"/>
              <a:cs typeface="Arial"/>
            </a:endParaRPr>
          </a:p>
        </p:txBody>
      </p:sp>
      <p:pic>
        <p:nvPicPr>
          <p:cNvPr id="3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9CDDE130-AE5B-4690-B114-FDA4250DD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2236" y="2368314"/>
            <a:ext cx="5655500" cy="428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7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E42DB74-2CE0-4419-B124-195DE80D0599}"/>
              </a:ext>
            </a:extLst>
          </p:cNvPr>
          <p:cNvSpPr txBox="1"/>
          <p:nvPr/>
        </p:nvSpPr>
        <p:spPr>
          <a:xfrm>
            <a:off x="695194" y="1467633"/>
            <a:ext cx="1047802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000" dirty="0">
                <a:latin typeface="Arial"/>
                <a:cs typeface="Arial"/>
              </a:rPr>
              <a:t>8. </a:t>
            </a:r>
            <a:r>
              <a:rPr lang="en-US" sz="2000" dirty="0" err="1">
                <a:latin typeface="Arial"/>
                <a:cs typeface="Arial"/>
              </a:rPr>
              <a:t>Proces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instalacije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će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prolaziti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kroz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različiite</a:t>
            </a:r>
            <a:r>
              <a:rPr lang="en-US" sz="2000" dirty="0">
                <a:latin typeface="Arial"/>
                <a:cs typeface="Arial"/>
              </a:rPr>
              <a:t> faze </a:t>
            </a:r>
            <a:r>
              <a:rPr lang="en-US" sz="2000" dirty="0" err="1">
                <a:latin typeface="Arial"/>
                <a:cs typeface="Arial"/>
              </a:rPr>
              <a:t>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računar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će</a:t>
            </a:r>
            <a:r>
              <a:rPr lang="en-US" sz="2000" dirty="0">
                <a:latin typeface="Arial"/>
                <a:cs typeface="Arial"/>
              </a:rPr>
              <a:t> se </a:t>
            </a:r>
            <a:r>
              <a:rPr lang="en-US" sz="2000" dirty="0" err="1">
                <a:latin typeface="Arial"/>
                <a:cs typeface="Arial"/>
              </a:rPr>
              <a:t>nekoliko</a:t>
            </a:r>
            <a:r>
              <a:rPr lang="en-US" sz="2000" dirty="0">
                <a:latin typeface="Arial"/>
                <a:cs typeface="Arial"/>
              </a:rPr>
              <a:t> puta </a:t>
            </a:r>
            <a:r>
              <a:rPr lang="en-US" sz="2000" dirty="0" err="1">
                <a:latin typeface="Arial"/>
                <a:cs typeface="Arial"/>
              </a:rPr>
              <a:t>restartovati</a:t>
            </a:r>
            <a:r>
              <a:rPr lang="en-US" sz="2000" dirty="0">
                <a:latin typeface="Arial"/>
                <a:cs typeface="Arial"/>
              </a:rPr>
              <a:t>. </a:t>
            </a:r>
            <a:r>
              <a:rPr lang="en-US" sz="2000" dirty="0" err="1">
                <a:latin typeface="Arial"/>
                <a:cs typeface="Arial"/>
              </a:rPr>
              <a:t>Nakon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restartovanja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računar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pokušava</a:t>
            </a:r>
            <a:r>
              <a:rPr lang="en-US" sz="2000" dirty="0">
                <a:latin typeface="Arial"/>
                <a:cs typeface="Arial"/>
              </a:rPr>
              <a:t> da boot-</a:t>
            </a:r>
            <a:r>
              <a:rPr lang="en-US" sz="2000" dirty="0" err="1">
                <a:latin typeface="Arial"/>
                <a:cs typeface="Arial"/>
              </a:rPr>
              <a:t>uje</a:t>
            </a:r>
            <a:r>
              <a:rPr lang="en-US" sz="2000" dirty="0">
                <a:latin typeface="Arial"/>
                <a:cs typeface="Arial"/>
              </a:rPr>
              <a:t> sa DVD-a. Ne </a:t>
            </a:r>
            <a:r>
              <a:rPr lang="en-US" sz="2000" dirty="0" err="1">
                <a:latin typeface="Arial"/>
                <a:cs typeface="Arial"/>
              </a:rPr>
              <a:t>pritiskajte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nijedan</a:t>
            </a:r>
            <a:r>
              <a:rPr lang="en-US" sz="2000" dirty="0">
                <a:latin typeface="Arial"/>
                <a:cs typeface="Arial"/>
              </a:rPr>
              <a:t> taster </a:t>
            </a:r>
            <a:r>
              <a:rPr lang="en-US" sz="2000" dirty="0" err="1">
                <a:latin typeface="Arial"/>
                <a:cs typeface="Arial"/>
              </a:rPr>
              <a:t>tastature</a:t>
            </a:r>
            <a:r>
              <a:rPr lang="en-US" sz="2000" dirty="0">
                <a:latin typeface="Arial"/>
                <a:cs typeface="Arial"/>
              </a:rPr>
              <a:t>!</a:t>
            </a:r>
          </a:p>
        </p:txBody>
      </p:sp>
      <p:pic>
        <p:nvPicPr>
          <p:cNvPr id="4" name="Picture 4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xmlns="" id="{974203A4-7171-4F9C-96DB-54430CA1B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018" y="3103734"/>
            <a:ext cx="7200377" cy="282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46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2D02670-5C81-4193-9AD3-389E3E6089BF}"/>
              </a:ext>
            </a:extLst>
          </p:cNvPr>
          <p:cNvSpPr txBox="1"/>
          <p:nvPr/>
        </p:nvSpPr>
        <p:spPr>
          <a:xfrm>
            <a:off x="1801660" y="611688"/>
            <a:ext cx="925673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9.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Nakon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uspješno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završene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instalacije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pojaviće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 se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prozor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gdje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treba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da se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upiše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 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ime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korisnika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i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računara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.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Ovaj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nalog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ima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sve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/>
                <a:cs typeface="Arial"/>
              </a:rPr>
              <a:t>privilije</a:t>
            </a:r>
            <a:r>
              <a:rPr lang="en-US" sz="2000" dirty="0">
                <a:solidFill>
                  <a:srgbClr val="333333"/>
                </a:solidFill>
                <a:latin typeface="Arial"/>
                <a:cs typeface="Arial"/>
              </a:rPr>
              <a:t>, to je administrator.</a:t>
            </a:r>
            <a:endParaRPr lang="en-US" sz="2000" dirty="0" err="1">
              <a:latin typeface="Arial"/>
              <a:cs typeface="Arial"/>
            </a:endParaRPr>
          </a:p>
        </p:txBody>
      </p:sp>
      <p:pic>
        <p:nvPicPr>
          <p:cNvPr id="3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FEF87978-7844-4181-96A7-9C4475671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1002" y="2230430"/>
            <a:ext cx="4674295" cy="323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5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71B42E4-3255-4A25-B32D-C8A94827CC39}"/>
              </a:ext>
            </a:extLst>
          </p:cNvPr>
          <p:cNvSpPr txBox="1"/>
          <p:nvPr/>
        </p:nvSpPr>
        <p:spPr>
          <a:xfrm>
            <a:off x="1759907" y="559496"/>
            <a:ext cx="9611638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000" dirty="0">
                <a:latin typeface="Arial"/>
                <a:cs typeface="Arial"/>
              </a:rPr>
              <a:t>10. </a:t>
            </a:r>
            <a:r>
              <a:rPr lang="en-US" sz="2000" dirty="0" err="1">
                <a:latin typeface="Arial"/>
                <a:cs typeface="Arial"/>
              </a:rPr>
              <a:t>Ukucajte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šifru</a:t>
            </a:r>
            <a:r>
              <a:rPr lang="en-US" sz="2000" dirty="0">
                <a:latin typeface="Arial"/>
                <a:cs typeface="Arial"/>
              </a:rPr>
              <a:t> u polje </a:t>
            </a:r>
            <a:r>
              <a:rPr lang="en-US" sz="2000" dirty="0" err="1">
                <a:latin typeface="Arial"/>
                <a:cs typeface="Arial"/>
              </a:rPr>
              <a:t>ispod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b="1" i="1" dirty="0">
                <a:latin typeface="Arial"/>
                <a:cs typeface="Arial"/>
              </a:rPr>
              <a:t>Type a password (recommended)</a:t>
            </a:r>
            <a:r>
              <a:rPr lang="en-US" sz="2000" dirty="0">
                <a:latin typeface="Arial"/>
                <a:cs typeface="Arial"/>
              </a:rPr>
              <a:t>, a </a:t>
            </a:r>
            <a:r>
              <a:rPr lang="en-US" sz="2000" dirty="0" err="1">
                <a:latin typeface="Arial"/>
                <a:cs typeface="Arial"/>
              </a:rPr>
              <a:t>zatim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šifru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ponovite</a:t>
            </a:r>
            <a:r>
              <a:rPr lang="en-US" sz="2000" dirty="0">
                <a:latin typeface="Arial"/>
                <a:cs typeface="Arial"/>
              </a:rPr>
              <a:t> u polje </a:t>
            </a:r>
            <a:r>
              <a:rPr lang="en-US" sz="2000" b="1" i="1" dirty="0">
                <a:latin typeface="Arial"/>
                <a:cs typeface="Arial"/>
              </a:rPr>
              <a:t>Retype your password.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Zapamtite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šifru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koju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ukucali</a:t>
            </a:r>
            <a:r>
              <a:rPr lang="en-US" sz="2000" dirty="0">
                <a:latin typeface="Arial"/>
                <a:cs typeface="Arial"/>
              </a:rPr>
              <a:t>! </a:t>
            </a:r>
            <a:endParaRPr lang="en-US"/>
          </a:p>
          <a:p>
            <a:pPr algn="just"/>
            <a:r>
              <a:rPr lang="en-US" sz="2000" b="1" i="1" dirty="0">
                <a:latin typeface="Arial"/>
                <a:cs typeface="Arial"/>
              </a:rPr>
              <a:t>Type a password hint (required)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služi</a:t>
            </a:r>
            <a:r>
              <a:rPr lang="en-US" sz="2000" dirty="0">
                <a:latin typeface="Arial"/>
                <a:cs typeface="Arial"/>
              </a:rPr>
              <a:t> da </a:t>
            </a:r>
            <a:r>
              <a:rPr lang="en-US" sz="2000" dirty="0" err="1">
                <a:latin typeface="Arial"/>
                <a:cs typeface="Arial"/>
              </a:rPr>
              <a:t>ukucate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riječ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ili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frazu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koja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će</a:t>
            </a:r>
            <a:r>
              <a:rPr lang="en-US" sz="2000" dirty="0">
                <a:latin typeface="Arial"/>
                <a:cs typeface="Arial"/>
              </a:rPr>
              <a:t> Vas </a:t>
            </a:r>
            <a:r>
              <a:rPr lang="en-US" sz="2000" dirty="0" err="1">
                <a:latin typeface="Arial"/>
                <a:cs typeface="Arial"/>
              </a:rPr>
              <a:t>podsjetiti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šifru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koju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upravo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postavili</a:t>
            </a:r>
            <a:r>
              <a:rPr lang="en-US" sz="2000" dirty="0">
                <a:latin typeface="Arial"/>
                <a:cs typeface="Arial"/>
              </a:rPr>
              <a:t>, u </a:t>
            </a:r>
            <a:r>
              <a:rPr lang="en-US" sz="2000" dirty="0" err="1">
                <a:latin typeface="Arial"/>
                <a:cs typeface="Arial"/>
              </a:rPr>
              <a:t>slučaju</a:t>
            </a:r>
            <a:r>
              <a:rPr lang="en-US" sz="2000" dirty="0">
                <a:latin typeface="Arial"/>
                <a:cs typeface="Arial"/>
              </a:rPr>
              <a:t> da je </a:t>
            </a:r>
            <a:r>
              <a:rPr lang="en-US" sz="2000" dirty="0" err="1">
                <a:latin typeface="Arial"/>
                <a:cs typeface="Arial"/>
              </a:rPr>
              <a:t>zaboravite</a:t>
            </a:r>
            <a:r>
              <a:rPr lang="en-US" sz="2000" dirty="0">
                <a:latin typeface="Arial"/>
                <a:cs typeface="Arial"/>
              </a:rPr>
              <a:t>.</a:t>
            </a:r>
            <a:endParaRPr lang="en-US"/>
          </a:p>
        </p:txBody>
      </p:sp>
      <p:pic>
        <p:nvPicPr>
          <p:cNvPr id="3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7358A115-BBDD-44DB-8E71-B23553107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195" y="2379197"/>
            <a:ext cx="4716047" cy="382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0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2D085950-7503-4E1A-96A5-6F7C09A75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441" y="2240330"/>
            <a:ext cx="5749446" cy="45902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C58A9EC-DEB5-4E2A-9473-BF1BF3304E4E}"/>
              </a:ext>
            </a:extLst>
          </p:cNvPr>
          <p:cNvSpPr txBox="1"/>
          <p:nvPr/>
        </p:nvSpPr>
        <p:spPr>
          <a:xfrm>
            <a:off x="1686838" y="382044"/>
            <a:ext cx="9851720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000" dirty="0">
                <a:latin typeface="Arial"/>
                <a:cs typeface="Arial"/>
              </a:rPr>
              <a:t>11. Sada </a:t>
            </a:r>
            <a:r>
              <a:rPr lang="en-US" sz="2000" dirty="0" err="1">
                <a:latin typeface="Arial"/>
                <a:cs typeface="Arial"/>
              </a:rPr>
              <a:t>možete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ukucati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serijski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broj</a:t>
            </a:r>
            <a:r>
              <a:rPr lang="en-US" sz="2000" dirty="0">
                <a:latin typeface="Arial"/>
                <a:cs typeface="Arial"/>
              </a:rPr>
              <a:t> koji </a:t>
            </a:r>
            <a:r>
              <a:rPr lang="en-US" sz="2000" dirty="0" err="1">
                <a:latin typeface="Arial"/>
                <a:cs typeface="Arial"/>
              </a:rPr>
              <a:t>ste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dobili</a:t>
            </a:r>
            <a:r>
              <a:rPr lang="en-US" sz="2000" dirty="0">
                <a:latin typeface="Arial"/>
                <a:cs typeface="Arial"/>
              </a:rPr>
              <a:t> sa </a:t>
            </a:r>
            <a:r>
              <a:rPr lang="en-US" sz="2000" dirty="0" err="1">
                <a:latin typeface="Arial"/>
                <a:cs typeface="Arial"/>
              </a:rPr>
              <a:t>operativnim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sistemom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kliknuti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i="1" dirty="0">
                <a:latin typeface="Arial"/>
                <a:cs typeface="Arial"/>
              </a:rPr>
              <a:t>Next.</a:t>
            </a:r>
            <a:r>
              <a:rPr lang="en-US" sz="2000" dirty="0">
                <a:latin typeface="Arial"/>
                <a:cs typeface="Arial"/>
              </a:rPr>
              <a:t> Ako ne </a:t>
            </a:r>
            <a:r>
              <a:rPr lang="en-US" sz="2000" dirty="0" err="1">
                <a:latin typeface="Arial"/>
                <a:cs typeface="Arial"/>
              </a:rPr>
              <a:t>ukucate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serijski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broj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dalje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možete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preći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sledeći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korak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instalacije</a:t>
            </a:r>
            <a:r>
              <a:rPr lang="en-US" sz="2000" dirty="0">
                <a:latin typeface="Arial"/>
                <a:cs typeface="Arial"/>
              </a:rPr>
              <a:t>. U tom </a:t>
            </a:r>
            <a:r>
              <a:rPr lang="en-US" sz="2000" dirty="0" err="1">
                <a:latin typeface="Arial"/>
                <a:cs typeface="Arial"/>
              </a:rPr>
              <a:t>slučaju</a:t>
            </a:r>
            <a:r>
              <a:rPr lang="en-US" sz="2000" dirty="0">
                <a:latin typeface="Arial"/>
                <a:cs typeface="Arial"/>
              </a:rPr>
              <a:t> Windows 7 </a:t>
            </a:r>
            <a:r>
              <a:rPr lang="en-US" sz="2000" dirty="0" err="1">
                <a:latin typeface="Arial"/>
                <a:cs typeface="Arial"/>
              </a:rPr>
              <a:t>će</a:t>
            </a:r>
            <a:r>
              <a:rPr lang="en-US" sz="2000" dirty="0">
                <a:latin typeface="Arial"/>
                <a:cs typeface="Arial"/>
              </a:rPr>
              <a:t> se </a:t>
            </a:r>
            <a:r>
              <a:rPr lang="en-US" sz="2000" dirty="0" err="1">
                <a:latin typeface="Arial"/>
                <a:cs typeface="Arial"/>
              </a:rPr>
              <a:t>pokrenuti</a:t>
            </a:r>
            <a:r>
              <a:rPr lang="en-US" sz="2000" dirty="0">
                <a:latin typeface="Arial"/>
                <a:cs typeface="Arial"/>
              </a:rPr>
              <a:t> u trial </a:t>
            </a:r>
            <a:r>
              <a:rPr lang="en-US" sz="2000" dirty="0" err="1">
                <a:latin typeface="Arial"/>
                <a:cs typeface="Arial"/>
              </a:rPr>
              <a:t>modu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moći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ćete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ga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koristiti</a:t>
            </a:r>
            <a:r>
              <a:rPr lang="en-US" sz="2000" dirty="0">
                <a:latin typeface="Arial"/>
                <a:cs typeface="Arial"/>
              </a:rPr>
              <a:t> 30 dana. </a:t>
            </a:r>
            <a:r>
              <a:rPr lang="en-US" sz="2000" dirty="0" err="1">
                <a:latin typeface="Arial"/>
                <a:cs typeface="Arial"/>
              </a:rPr>
              <a:t>Stoga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ukoliko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sada</a:t>
            </a:r>
            <a:r>
              <a:rPr lang="en-US" sz="2000" dirty="0">
                <a:latin typeface="Arial"/>
                <a:cs typeface="Arial"/>
              </a:rPr>
              <a:t> ne </a:t>
            </a:r>
            <a:r>
              <a:rPr lang="en-US" sz="2000" dirty="0" err="1">
                <a:latin typeface="Arial"/>
                <a:cs typeface="Arial"/>
              </a:rPr>
              <a:t>ukucate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serijski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broj</a:t>
            </a:r>
            <a:r>
              <a:rPr lang="en-US" sz="2000" dirty="0">
                <a:latin typeface="Arial"/>
                <a:cs typeface="Arial"/>
              </a:rPr>
              <a:t>, to </a:t>
            </a:r>
            <a:r>
              <a:rPr lang="en-US" sz="2000" dirty="0" err="1">
                <a:latin typeface="Arial"/>
                <a:cs typeface="Arial"/>
              </a:rPr>
              <a:t>morate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uraditi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nakon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završetka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instalacije</a:t>
            </a:r>
            <a:r>
              <a:rPr lang="en-US" sz="2000" dirty="0">
                <a:latin typeface="Arial"/>
                <a:cs typeface="Arial"/>
              </a:rPr>
              <a:t>. U </a:t>
            </a:r>
            <a:r>
              <a:rPr lang="en-US" sz="2000" dirty="0" err="1">
                <a:latin typeface="Arial"/>
                <a:cs typeface="Arial"/>
              </a:rPr>
              <a:t>suprotnom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nećete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moći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koristiti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računar</a:t>
            </a:r>
            <a:r>
              <a:rPr lang="en-US" sz="2000" dirty="0">
                <a:latin typeface="Arial"/>
                <a:cs typeface="Arial"/>
              </a:rPr>
              <a:t> po </a:t>
            </a:r>
            <a:r>
              <a:rPr lang="en-US" sz="2000" dirty="0" err="1">
                <a:latin typeface="Arial"/>
                <a:cs typeface="Arial"/>
              </a:rPr>
              <a:t>isteku</a:t>
            </a:r>
            <a:r>
              <a:rPr lang="en-US" sz="2000" dirty="0">
                <a:latin typeface="Arial"/>
                <a:cs typeface="Arial"/>
              </a:rPr>
              <a:t> 30. dana.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4B0D028-2647-4530-9A09-016CFD4642D6}"/>
              </a:ext>
            </a:extLst>
          </p:cNvPr>
          <p:cNvSpPr/>
          <p:nvPr/>
        </p:nvSpPr>
        <p:spPr>
          <a:xfrm>
            <a:off x="4574086" y="3911251"/>
            <a:ext cx="3047999" cy="58454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2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7261A77-3CDB-4FED-9ECB-66C5C43CA4A4}"/>
              </a:ext>
            </a:extLst>
          </p:cNvPr>
          <p:cNvSpPr txBox="1"/>
          <p:nvPr/>
        </p:nvSpPr>
        <p:spPr>
          <a:xfrm>
            <a:off x="1749468" y="632564"/>
            <a:ext cx="893314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000" dirty="0">
                <a:latin typeface="Arial"/>
                <a:cs typeface="Arial"/>
              </a:rPr>
              <a:t>12. </a:t>
            </a:r>
            <a:r>
              <a:rPr lang="en-US" sz="2000" dirty="0" err="1">
                <a:latin typeface="Arial"/>
                <a:cs typeface="Arial"/>
              </a:rPr>
              <a:t>Podesite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vrijeme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</a:t>
            </a:r>
            <a:r>
              <a:rPr lang="en-US" sz="2000" dirty="0">
                <a:latin typeface="Arial"/>
                <a:cs typeface="Arial"/>
              </a:rPr>
              <a:t> datum, </a:t>
            </a:r>
            <a:r>
              <a:rPr lang="en-US" sz="2000" dirty="0" err="1">
                <a:latin typeface="Arial"/>
                <a:cs typeface="Arial"/>
              </a:rPr>
              <a:t>izaberite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vremensku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zonu</a:t>
            </a:r>
            <a:r>
              <a:rPr lang="en-US" sz="2000" dirty="0">
                <a:latin typeface="Arial"/>
                <a:cs typeface="Arial"/>
              </a:rPr>
              <a:t> u </a:t>
            </a:r>
            <a:r>
              <a:rPr lang="en-US" sz="2000" dirty="0" err="1">
                <a:latin typeface="Arial"/>
                <a:cs typeface="Arial"/>
              </a:rPr>
              <a:t>dijelu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i="1" dirty="0">
                <a:latin typeface="Arial"/>
                <a:cs typeface="Arial"/>
              </a:rPr>
              <a:t>Time zone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kliknite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i="1" dirty="0">
                <a:latin typeface="Arial"/>
                <a:cs typeface="Arial"/>
              </a:rPr>
              <a:t>Next</a:t>
            </a:r>
            <a:r>
              <a:rPr lang="en-US" sz="2000" dirty="0">
                <a:latin typeface="Arial"/>
                <a:cs typeface="Arial"/>
              </a:rPr>
              <a:t> da </a:t>
            </a:r>
            <a:r>
              <a:rPr lang="en-US" sz="2000" dirty="0" err="1">
                <a:latin typeface="Arial"/>
                <a:cs typeface="Arial"/>
              </a:rPr>
              <a:t>nastavite</a:t>
            </a:r>
            <a:endParaRPr lang="en-US" sz="2000" dirty="0">
              <a:latin typeface="Arial"/>
              <a:cs typeface="Arial"/>
            </a:endParaRPr>
          </a:p>
        </p:txBody>
      </p:sp>
      <p:pic>
        <p:nvPicPr>
          <p:cNvPr id="3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135B34B4-5639-4AD0-9BA4-2CA12F7A0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085" y="1897887"/>
            <a:ext cx="6083473" cy="452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4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BABC189-A009-46FB-B077-91426DFEEB1D}"/>
              </a:ext>
            </a:extLst>
          </p:cNvPr>
          <p:cNvSpPr txBox="1"/>
          <p:nvPr/>
        </p:nvSpPr>
        <p:spPr>
          <a:xfrm>
            <a:off x="1707715" y="705632"/>
            <a:ext cx="9893473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000" dirty="0">
                <a:latin typeface="Arial"/>
                <a:cs typeface="Arial"/>
              </a:rPr>
              <a:t>13. </a:t>
            </a:r>
            <a:r>
              <a:rPr lang="en-US" sz="2000" dirty="0" err="1">
                <a:latin typeface="Arial"/>
                <a:cs typeface="Arial"/>
              </a:rPr>
              <a:t>Izaberite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lokaciju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Vašeg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računara</a:t>
            </a:r>
            <a:r>
              <a:rPr lang="en-US" sz="2000" dirty="0">
                <a:latin typeface="Arial"/>
                <a:cs typeface="Arial"/>
              </a:rPr>
              <a:t>. Ako je u </a:t>
            </a:r>
            <a:r>
              <a:rPr lang="en-US" sz="2000" dirty="0" err="1">
                <a:latin typeface="Arial"/>
                <a:cs typeface="Arial"/>
              </a:rPr>
              <a:t>pitanju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kućni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računar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izaberite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b="1" i="1" dirty="0">
                <a:latin typeface="Arial"/>
                <a:cs typeface="Arial"/>
              </a:rPr>
              <a:t>Home network</a:t>
            </a:r>
            <a:r>
              <a:rPr lang="en-US" sz="2000" dirty="0">
                <a:latin typeface="Arial"/>
                <a:cs typeface="Arial"/>
              </a:rPr>
              <a:t>, u </a:t>
            </a:r>
            <a:r>
              <a:rPr lang="en-US" sz="2000" dirty="0" err="1">
                <a:latin typeface="Arial"/>
                <a:cs typeface="Arial"/>
              </a:rPr>
              <a:t>suprotnom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izaberite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odgovarajuću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opciju</a:t>
            </a:r>
            <a:r>
              <a:rPr lang="en-US" sz="2000" dirty="0">
                <a:latin typeface="Arial"/>
                <a:cs typeface="Arial"/>
              </a:rPr>
              <a:t>. Ako je u </a:t>
            </a:r>
            <a:r>
              <a:rPr lang="en-US" sz="2000" dirty="0" err="1">
                <a:latin typeface="Arial"/>
                <a:cs typeface="Arial"/>
              </a:rPr>
              <a:t>pitanju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školski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računar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izaberite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b="1" i="1" dirty="0">
                <a:latin typeface="Arial"/>
                <a:cs typeface="Arial"/>
              </a:rPr>
              <a:t>Work network.</a:t>
            </a:r>
          </a:p>
        </p:txBody>
      </p:sp>
      <p:pic>
        <p:nvPicPr>
          <p:cNvPr id="3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7A086FC1-0CDD-44B8-9BFF-F488E87B2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455" y="2098292"/>
            <a:ext cx="6354869" cy="437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33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1CA7270-52D2-4035-ACA0-64C7572E86ED}"/>
              </a:ext>
            </a:extLst>
          </p:cNvPr>
          <p:cNvSpPr txBox="1"/>
          <p:nvPr/>
        </p:nvSpPr>
        <p:spPr>
          <a:xfrm>
            <a:off x="1874729" y="789140"/>
            <a:ext cx="854692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14. Ovim se </a:t>
            </a:r>
            <a:r>
              <a:rPr lang="en-US" sz="2000" dirty="0" err="1">
                <a:latin typeface="Arial"/>
                <a:cs typeface="Arial"/>
              </a:rPr>
              <a:t>instalacija</a:t>
            </a:r>
            <a:r>
              <a:rPr lang="en-US" sz="2000" dirty="0">
                <a:latin typeface="Arial"/>
                <a:cs typeface="Arial"/>
              </a:rPr>
              <a:t> Windows-a </a:t>
            </a:r>
            <a:r>
              <a:rPr lang="en-US" sz="2000" dirty="0" err="1">
                <a:latin typeface="Arial"/>
                <a:cs typeface="Arial"/>
              </a:rPr>
              <a:t>završava</a:t>
            </a:r>
            <a:r>
              <a:rPr lang="en-US" sz="2000" dirty="0">
                <a:latin typeface="Arial"/>
                <a:cs typeface="Arial"/>
              </a:rPr>
              <a:t>. </a:t>
            </a:r>
            <a:r>
              <a:rPr lang="en-US" sz="2000" dirty="0" err="1">
                <a:latin typeface="Arial"/>
                <a:cs typeface="Arial"/>
              </a:rPr>
              <a:t>Računar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će</a:t>
            </a:r>
            <a:r>
              <a:rPr lang="en-US" sz="2000" dirty="0">
                <a:latin typeface="Arial"/>
                <a:cs typeface="Arial"/>
              </a:rPr>
              <a:t> se </a:t>
            </a:r>
            <a:r>
              <a:rPr lang="en-US" sz="2000" dirty="0" err="1">
                <a:latin typeface="Arial"/>
                <a:cs typeface="Arial"/>
              </a:rPr>
              <a:t>restartovati</a:t>
            </a:r>
            <a:r>
              <a:rPr lang="en-US" sz="2000" dirty="0">
                <a:latin typeface="Arial"/>
                <a:cs typeface="Arial"/>
              </a:rPr>
              <a:t>.</a:t>
            </a:r>
          </a:p>
        </p:txBody>
      </p:sp>
      <p:pic>
        <p:nvPicPr>
          <p:cNvPr id="3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CFB7D83D-5B15-4887-8602-5B7E84C06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660" y="2025754"/>
            <a:ext cx="5540679" cy="425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2A17DC4-8AB6-434C-AA6B-27ABF18D4260}"/>
              </a:ext>
            </a:extLst>
          </p:cNvPr>
          <p:cNvSpPr txBox="1"/>
          <p:nvPr/>
        </p:nvSpPr>
        <p:spPr>
          <a:xfrm>
            <a:off x="1739030" y="215030"/>
            <a:ext cx="2743199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dirty="0" err="1">
                <a:latin typeface="Arial"/>
                <a:cs typeface="Arial"/>
              </a:rPr>
              <a:t>Dodatno</a:t>
            </a:r>
            <a:r>
              <a:rPr lang="en-US" sz="2400" dirty="0">
                <a:latin typeface="Arial"/>
                <a:cs typeface="Arial"/>
              </a:rPr>
              <a:t>...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3682F8B-9DD6-4874-9031-51FC0383842F}"/>
              </a:ext>
            </a:extLst>
          </p:cNvPr>
          <p:cNvSpPr txBox="1"/>
          <p:nvPr/>
        </p:nvSpPr>
        <p:spPr>
          <a:xfrm>
            <a:off x="921577" y="1359987"/>
            <a:ext cx="1015443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err="1">
                <a:latin typeface="Arial"/>
                <a:cs typeface="Arial"/>
              </a:rPr>
              <a:t>Ukoliko</a:t>
            </a:r>
            <a:r>
              <a:rPr lang="en-US" sz="2000" dirty="0">
                <a:latin typeface="Arial"/>
                <a:cs typeface="Arial"/>
              </a:rPr>
              <a:t> u </a:t>
            </a:r>
            <a:r>
              <a:rPr lang="en-US" sz="2000" dirty="0" err="1">
                <a:latin typeface="Arial"/>
                <a:cs typeface="Arial"/>
              </a:rPr>
              <a:t>koraku</a:t>
            </a:r>
            <a:r>
              <a:rPr lang="en-US" sz="2000" dirty="0">
                <a:latin typeface="Arial"/>
                <a:cs typeface="Arial"/>
              </a:rPr>
              <a:t> 11 </a:t>
            </a:r>
            <a:r>
              <a:rPr lang="en-US" sz="2000" dirty="0" err="1">
                <a:latin typeface="Arial"/>
                <a:cs typeface="Arial"/>
              </a:rPr>
              <a:t>nijeste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odmah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unijeli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serijski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broj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onda</a:t>
            </a:r>
            <a:r>
              <a:rPr lang="en-US" sz="2000" dirty="0">
                <a:latin typeface="Arial"/>
                <a:cs typeface="Arial"/>
              </a:rPr>
              <a:t> je </a:t>
            </a:r>
            <a:r>
              <a:rPr lang="en-US" sz="2000" dirty="0" err="1">
                <a:latin typeface="Arial"/>
                <a:cs typeface="Arial"/>
              </a:rPr>
              <a:t>potrebno</a:t>
            </a:r>
            <a:r>
              <a:rPr lang="en-US" sz="2000" dirty="0">
                <a:latin typeface="Arial"/>
                <a:cs typeface="Arial"/>
              </a:rPr>
              <a:t> da </a:t>
            </a:r>
            <a:r>
              <a:rPr lang="en-US" sz="2000" dirty="0" err="1">
                <a:latin typeface="Arial"/>
                <a:cs typeface="Arial"/>
              </a:rPr>
              <a:t>nakon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instalacije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unesete</a:t>
            </a:r>
            <a:r>
              <a:rPr lang="en-US" sz="2000" dirty="0">
                <a:latin typeface="Arial"/>
                <a:cs typeface="Arial"/>
              </a:rPr>
              <a:t> taj </a:t>
            </a:r>
            <a:r>
              <a:rPr lang="en-US" sz="2000" dirty="0" err="1">
                <a:latin typeface="Arial"/>
                <a:cs typeface="Arial"/>
              </a:rPr>
              <a:t>broj</a:t>
            </a:r>
            <a:r>
              <a:rPr lang="en-US" sz="2000" dirty="0">
                <a:latin typeface="Arial"/>
                <a:cs typeface="Arial"/>
              </a:rPr>
              <a:t>. </a:t>
            </a:r>
            <a:r>
              <a:rPr lang="en-US" sz="2000" dirty="0" err="1">
                <a:latin typeface="Arial"/>
                <a:cs typeface="Arial"/>
              </a:rPr>
              <a:t>Način</a:t>
            </a:r>
            <a:r>
              <a:rPr lang="en-US" sz="2000" dirty="0">
                <a:latin typeface="Arial"/>
                <a:cs typeface="Arial"/>
              </a:rPr>
              <a:t> za to je </a:t>
            </a:r>
            <a:r>
              <a:rPr lang="en-US" sz="2000" dirty="0" err="1">
                <a:latin typeface="Arial"/>
                <a:cs typeface="Arial"/>
              </a:rPr>
              <a:t>sljedeći</a:t>
            </a:r>
            <a:r>
              <a:rPr lang="en-US" sz="2000" dirty="0">
                <a:latin typeface="Arial"/>
                <a:cs typeface="Arial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D8807AC-BD9F-4B16-AA30-468FBF062584}"/>
              </a:ext>
            </a:extLst>
          </p:cNvPr>
          <p:cNvSpPr txBox="1"/>
          <p:nvPr/>
        </p:nvSpPr>
        <p:spPr>
          <a:xfrm>
            <a:off x="924838" y="2751551"/>
            <a:ext cx="1124001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ü"/>
            </a:pPr>
            <a:r>
              <a:rPr lang="en-US" sz="2000" dirty="0" err="1">
                <a:latin typeface="Arial"/>
                <a:ea typeface="+mn-lt"/>
                <a:cs typeface="Arial"/>
              </a:rPr>
              <a:t>Kliknite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na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b="1" i="1" dirty="0">
                <a:latin typeface="Arial"/>
                <a:ea typeface="+mn-lt"/>
                <a:cs typeface="Arial"/>
              </a:rPr>
              <a:t>Start </a:t>
            </a:r>
            <a:r>
              <a:rPr lang="en-US" sz="2000" b="1" i="1" dirty="0" err="1">
                <a:latin typeface="Arial"/>
                <a:ea typeface="+mn-lt"/>
                <a:cs typeface="Arial"/>
              </a:rPr>
              <a:t>dugme</a:t>
            </a:r>
            <a:r>
              <a:rPr lang="en-US" sz="2000" dirty="0">
                <a:latin typeface="Arial"/>
                <a:ea typeface="+mn-lt"/>
                <a:cs typeface="Arial"/>
              </a:rPr>
              <a:t>, </a:t>
            </a:r>
            <a:r>
              <a:rPr lang="en-US" sz="2000" dirty="0" err="1">
                <a:latin typeface="Arial"/>
                <a:ea typeface="+mn-lt"/>
                <a:cs typeface="Arial"/>
              </a:rPr>
              <a:t>zatim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desni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klik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na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i="1" dirty="0">
                <a:latin typeface="Arial"/>
                <a:ea typeface="+mn-lt"/>
                <a:cs typeface="Arial"/>
              </a:rPr>
              <a:t>Computer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i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na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kraju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lijevi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klik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na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i="1" dirty="0">
                <a:latin typeface="Arial"/>
                <a:ea typeface="+mn-lt"/>
                <a:cs typeface="Arial"/>
              </a:rPr>
              <a:t>Properties</a:t>
            </a:r>
            <a:r>
              <a:rPr lang="en-US" sz="2000" dirty="0">
                <a:latin typeface="Arial"/>
                <a:ea typeface="+mn-lt"/>
                <a:cs typeface="Arial"/>
              </a:rPr>
              <a:t>. </a:t>
            </a:r>
            <a:endParaRPr lang="en-US" sz="2000" dirty="0">
              <a:latin typeface="Arial"/>
              <a:cs typeface="Arial"/>
            </a:endParaRPr>
          </a:p>
        </p:txBody>
      </p:sp>
      <p:pic>
        <p:nvPicPr>
          <p:cNvPr id="5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xmlns="" id="{86DEAF6B-1BD5-43A2-9942-F23EE51C7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551" y="3430771"/>
            <a:ext cx="5175336" cy="325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87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90BEBA88-8512-446D-920D-1BEAE3C81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414" y="597705"/>
            <a:ext cx="7221254" cy="44099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6FDF4C1-AD71-4C16-8A44-D8D64B7CF244}"/>
              </a:ext>
            </a:extLst>
          </p:cNvPr>
          <p:cNvSpPr txBox="1"/>
          <p:nvPr/>
        </p:nvSpPr>
        <p:spPr>
          <a:xfrm>
            <a:off x="3931085" y="5705605"/>
            <a:ext cx="458034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 err="1">
                <a:latin typeface="Arial"/>
                <a:cs typeface="Arial"/>
              </a:rPr>
              <a:t>Kliknemo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b="1" i="1" dirty="0">
                <a:latin typeface="Arial"/>
                <a:cs typeface="Arial"/>
              </a:rPr>
              <a:t>Change product key</a:t>
            </a:r>
          </a:p>
        </p:txBody>
      </p:sp>
    </p:spTree>
    <p:extLst>
      <p:ext uri="{BB962C8B-B14F-4D97-AF65-F5344CB8AC3E}">
        <p14:creationId xmlns:p14="http://schemas.microsoft.com/office/powerpoint/2010/main" val="121618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101F56-4A1E-4481-8AE8-24805D2EE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7536" y="613507"/>
            <a:ext cx="9597487" cy="566515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Uvod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2CA320-80F5-4D77-8B02-11051C457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4812" y="2051469"/>
            <a:ext cx="10048875" cy="37776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Prvo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moramo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znati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verzije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Windows 7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postoje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Podjela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Windowsa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7:</a:t>
            </a:r>
          </a:p>
          <a:p>
            <a:pPr algn="just">
              <a:buAutoNum type="arabicPeriod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Windows 7 Ultimate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– ova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dodatke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koji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mogu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biti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AutoNum type="arabicPeriod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Windows 7 Home Premium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– se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koristi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naprednu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kućnu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upotrebu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AutoNum type="arabicPeriod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Windows 7 Home Basic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– se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koristi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osnovnu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kućnu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upotrebu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AutoNum type="arabicPeriod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Windows 7 Starter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– je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namijenjen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početnicima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sardži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najmanje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windows-7-logo - SiliconANG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337" y="0"/>
            <a:ext cx="2252663" cy="1386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11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B0A4289-161F-430C-9770-744C58663831}"/>
              </a:ext>
            </a:extLst>
          </p:cNvPr>
          <p:cNvSpPr txBox="1"/>
          <p:nvPr/>
        </p:nvSpPr>
        <p:spPr>
          <a:xfrm>
            <a:off x="1718153" y="653441"/>
            <a:ext cx="965339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100">
                <a:latin typeface="Arial"/>
                <a:cs typeface="Arial"/>
              </a:rPr>
              <a:t>Pojaviće se prozor sa poljem gdje je potrebno da unesete serijski broj. Nakon unosa, kliknite Next i sačekajte da se proces aktivacije završi.</a:t>
            </a:r>
          </a:p>
        </p:txBody>
      </p:sp>
      <p:pic>
        <p:nvPicPr>
          <p:cNvPr id="3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21A18290-C7F5-419E-857F-EF0B87A87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099" y="2248143"/>
            <a:ext cx="6897665" cy="436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6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D7491E-EA86-4A51-BEBE-7AF476097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9472" y="2367315"/>
            <a:ext cx="4308372" cy="1280890"/>
          </a:xfrm>
        </p:spPr>
        <p:txBody>
          <a:bodyPr/>
          <a:lstStyle/>
          <a:p>
            <a:r>
              <a:rPr lang="en-US" i="1" dirty="0">
                <a:latin typeface="Arial"/>
                <a:cs typeface="Arial"/>
              </a:rPr>
              <a:t>HVALA NA PAŽNJI!</a:t>
            </a:r>
          </a:p>
        </p:txBody>
      </p:sp>
      <p:pic>
        <p:nvPicPr>
          <p:cNvPr id="3" name="Picture 4" descr="windows-7-logo - SiliconANG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337" y="5471746"/>
            <a:ext cx="2252663" cy="1386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8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FB5C908-F173-4374-B1A2-D917C780EA8A}"/>
              </a:ext>
            </a:extLst>
          </p:cNvPr>
          <p:cNvSpPr txBox="1"/>
          <p:nvPr/>
        </p:nvSpPr>
        <p:spPr>
          <a:xfrm>
            <a:off x="1743075" y="371475"/>
            <a:ext cx="9715500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Kao </a:t>
            </a:r>
            <a:r>
              <a:rPr lang="en-US" sz="2000" dirty="0" err="1">
                <a:latin typeface="Arial"/>
                <a:cs typeface="Arial"/>
              </a:rPr>
              <a:t>što</a:t>
            </a:r>
            <a:r>
              <a:rPr lang="en-US" sz="2000" dirty="0">
                <a:latin typeface="Arial"/>
                <a:cs typeface="Arial"/>
              </a:rPr>
              <a:t> </a:t>
            </a:r>
            <a:r>
              <a:rPr lang="en-US" sz="2000" dirty="0" err="1">
                <a:latin typeface="Arial"/>
                <a:cs typeface="Arial"/>
              </a:rPr>
              <a:t>već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znamo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svaki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operativni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sistem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zahtijeva</a:t>
            </a:r>
            <a:r>
              <a:rPr lang="en-US" sz="2000" dirty="0">
                <a:latin typeface="Arial"/>
                <a:cs typeface="Arial"/>
              </a:rPr>
              <a:t> da se </a:t>
            </a:r>
            <a:r>
              <a:rPr lang="en-US" sz="2000" dirty="0" err="1">
                <a:latin typeface="Arial"/>
                <a:cs typeface="Arial"/>
              </a:rPr>
              <a:t>zadovolje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neke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određene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hardverske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karakteristike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računara</a:t>
            </a:r>
            <a:r>
              <a:rPr lang="en-US" sz="2000" dirty="0">
                <a:latin typeface="Arial"/>
                <a:cs typeface="Arial"/>
              </a:rPr>
              <a:t>. </a:t>
            </a:r>
            <a:r>
              <a:rPr lang="en-US" sz="2000" dirty="0" err="1">
                <a:latin typeface="Arial"/>
                <a:cs typeface="Arial"/>
              </a:rPr>
              <a:t>Rekli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smo</a:t>
            </a:r>
            <a:r>
              <a:rPr lang="en-US" sz="2000" dirty="0">
                <a:latin typeface="Arial"/>
                <a:cs typeface="Arial"/>
              </a:rPr>
              <a:t> da </a:t>
            </a:r>
            <a:r>
              <a:rPr lang="en-US" sz="2000" dirty="0" err="1">
                <a:latin typeface="Arial"/>
                <a:cs typeface="Arial"/>
              </a:rPr>
              <a:t>oper.sistem</a:t>
            </a:r>
            <a:r>
              <a:rPr lang="en-US" sz="2000" dirty="0">
                <a:latin typeface="Arial"/>
                <a:cs typeface="Arial"/>
              </a:rPr>
              <a:t> Linux </a:t>
            </a:r>
            <a:r>
              <a:rPr lang="en-US" sz="2000" dirty="0" err="1">
                <a:latin typeface="Arial"/>
                <a:cs typeface="Arial"/>
              </a:rPr>
              <a:t>može</a:t>
            </a:r>
            <a:r>
              <a:rPr lang="en-US" sz="2000" dirty="0">
                <a:latin typeface="Arial"/>
                <a:cs typeface="Arial"/>
              </a:rPr>
              <a:t> da </a:t>
            </a:r>
            <a:r>
              <a:rPr lang="en-US" sz="2000" dirty="0" err="1">
                <a:latin typeface="Arial"/>
                <a:cs typeface="Arial"/>
              </a:rPr>
              <a:t>funkcioniše</a:t>
            </a:r>
            <a:r>
              <a:rPr lang="en-US" sz="2000" dirty="0">
                <a:latin typeface="Arial"/>
                <a:cs typeface="Arial"/>
              </a:rPr>
              <a:t> I sa </a:t>
            </a:r>
            <a:r>
              <a:rPr lang="en-US" sz="2000" dirty="0" err="1">
                <a:latin typeface="Arial"/>
                <a:cs typeface="Arial"/>
              </a:rPr>
              <a:t>slabijim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hardverom</a:t>
            </a:r>
            <a:r>
              <a:rPr lang="en-US" sz="2000" dirty="0">
                <a:latin typeface="Arial"/>
                <a:cs typeface="Arial"/>
              </a:rPr>
              <a:t>. </a:t>
            </a:r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dirty="0" err="1">
                <a:latin typeface="Arial"/>
                <a:cs typeface="Arial"/>
              </a:rPr>
              <a:t>Konkretno</a:t>
            </a:r>
            <a:r>
              <a:rPr lang="en-US" sz="2000" dirty="0">
                <a:latin typeface="Arial"/>
                <a:cs typeface="Arial"/>
              </a:rPr>
              <a:t>, Windows 7 </a:t>
            </a:r>
            <a:r>
              <a:rPr lang="en-US" sz="2000" dirty="0" err="1">
                <a:latin typeface="Arial"/>
                <a:cs typeface="Arial"/>
              </a:rPr>
              <a:t>zahtijeva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sljedeće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hardverske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karakteristike</a:t>
            </a:r>
            <a:r>
              <a:rPr lang="en-US" sz="2000" dirty="0">
                <a:latin typeface="Arial"/>
                <a:cs typeface="Arial"/>
              </a:rPr>
              <a:t>: </a:t>
            </a:r>
          </a:p>
        </p:txBody>
      </p:sp>
      <p:pic>
        <p:nvPicPr>
          <p:cNvPr id="4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100B4565-3152-40C4-A474-9EDF8AF4D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606321"/>
            <a:ext cx="7029450" cy="29788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196CFEB-BD85-43E7-B6B5-C6FA0B91E31D}"/>
              </a:ext>
            </a:extLst>
          </p:cNvPr>
          <p:cNvSpPr txBox="1"/>
          <p:nvPr/>
        </p:nvSpPr>
        <p:spPr>
          <a:xfrm>
            <a:off x="1743075" y="6076950"/>
            <a:ext cx="66294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Sada </a:t>
            </a:r>
            <a:r>
              <a:rPr lang="en-US" sz="2000" dirty="0" err="1">
                <a:latin typeface="Arial"/>
                <a:cs typeface="Arial"/>
              </a:rPr>
              <a:t>ćemo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korak</a:t>
            </a:r>
            <a:r>
              <a:rPr lang="en-US" sz="2000" dirty="0">
                <a:latin typeface="Arial"/>
                <a:cs typeface="Arial"/>
              </a:rPr>
              <a:t> po </a:t>
            </a:r>
            <a:r>
              <a:rPr lang="en-US" sz="2000" dirty="0" err="1">
                <a:latin typeface="Arial"/>
                <a:cs typeface="Arial"/>
              </a:rPr>
              <a:t>korak</a:t>
            </a:r>
            <a:r>
              <a:rPr lang="en-US" sz="2000" dirty="0">
                <a:latin typeface="Arial"/>
                <a:cs typeface="Arial"/>
              </a:rPr>
              <a:t> da </a:t>
            </a:r>
            <a:r>
              <a:rPr lang="en-US" sz="2000" dirty="0" err="1">
                <a:latin typeface="Arial"/>
                <a:cs typeface="Arial"/>
              </a:rPr>
              <a:t>objasnimo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instalaciju</a:t>
            </a:r>
            <a:r>
              <a:rPr lang="en-US" sz="2000" dirty="0"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582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1A75EB8-C753-41CB-9DB3-B96ED16FED86}"/>
              </a:ext>
            </a:extLst>
          </p:cNvPr>
          <p:cNvSpPr txBox="1"/>
          <p:nvPr/>
        </p:nvSpPr>
        <p:spPr>
          <a:xfrm>
            <a:off x="876300" y="1362075"/>
            <a:ext cx="10906125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AutoNum type="arabicPeriod"/>
            </a:pPr>
            <a:r>
              <a:rPr lang="en-US" sz="2000" dirty="0" err="1">
                <a:latin typeface="Arial"/>
                <a:cs typeface="Arial"/>
              </a:rPr>
              <a:t>Ubacimo</a:t>
            </a:r>
            <a:r>
              <a:rPr lang="en-US" sz="2000" dirty="0">
                <a:latin typeface="Arial"/>
                <a:cs typeface="Arial"/>
              </a:rPr>
              <a:t> Windows 7 DVD u </a:t>
            </a:r>
            <a:r>
              <a:rPr lang="en-US" sz="2000" dirty="0" err="1">
                <a:latin typeface="Arial"/>
                <a:cs typeface="Arial"/>
              </a:rPr>
              <a:t>dvd-rom</a:t>
            </a:r>
            <a:r>
              <a:rPr lang="en-US" sz="2000" dirty="0">
                <a:latin typeface="Arial"/>
                <a:cs typeface="Arial"/>
              </a:rPr>
              <a:t> drive. Windows 7 </a:t>
            </a:r>
            <a:r>
              <a:rPr lang="en-US" sz="2000" dirty="0" err="1">
                <a:latin typeface="Arial"/>
                <a:cs typeface="Arial"/>
              </a:rPr>
              <a:t>će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početi</a:t>
            </a:r>
            <a:r>
              <a:rPr lang="en-US" sz="2000" dirty="0">
                <a:latin typeface="Arial"/>
                <a:cs typeface="Arial"/>
              </a:rPr>
              <a:t> da se boot-</a:t>
            </a:r>
            <a:r>
              <a:rPr lang="en-US" sz="2000" dirty="0" err="1">
                <a:latin typeface="Arial"/>
                <a:cs typeface="Arial"/>
              </a:rPr>
              <a:t>uje</a:t>
            </a:r>
            <a:r>
              <a:rPr lang="en-US" sz="2000" dirty="0">
                <a:latin typeface="Arial"/>
                <a:cs typeface="Arial"/>
              </a:rPr>
              <a:t>.</a:t>
            </a:r>
            <a:r>
              <a:rPr lang="en-US" sz="2000" dirty="0">
                <a:latin typeface="Arial"/>
                <a:ea typeface="+mn-lt"/>
                <a:cs typeface="Arial"/>
              </a:rPr>
              <a:t> </a:t>
            </a:r>
            <a:r>
              <a:rPr lang="en-US" sz="2000" dirty="0" err="1">
                <a:latin typeface="Arial"/>
                <a:ea typeface="+mn-lt"/>
                <a:cs typeface="+mn-lt"/>
              </a:rPr>
              <a:t>Butovanje</a:t>
            </a:r>
            <a:r>
              <a:rPr lang="en-US" sz="2000" dirty="0">
                <a:latin typeface="Arial"/>
                <a:ea typeface="+mn-lt"/>
                <a:cs typeface="+mn-lt"/>
              </a:rPr>
              <a:t> DVD-a je </a:t>
            </a:r>
            <a:r>
              <a:rPr lang="en-US" sz="2000" dirty="0" err="1">
                <a:latin typeface="Arial"/>
                <a:ea typeface="+mn-lt"/>
                <a:cs typeface="+mn-lt"/>
              </a:rPr>
              <a:t>kada</a:t>
            </a:r>
            <a:r>
              <a:rPr lang="en-US" sz="2000" dirty="0">
                <a:latin typeface="Arial"/>
                <a:ea typeface="+mn-lt"/>
                <a:cs typeface="+mn-lt"/>
              </a:rPr>
              <a:t> </a:t>
            </a:r>
            <a:r>
              <a:rPr lang="en-US" sz="2000" dirty="0" err="1">
                <a:latin typeface="Arial"/>
                <a:ea typeface="+mn-lt"/>
                <a:cs typeface="+mn-lt"/>
              </a:rPr>
              <a:t>pri</a:t>
            </a:r>
            <a:r>
              <a:rPr lang="en-US" sz="2000" dirty="0">
                <a:latin typeface="Arial"/>
                <a:ea typeface="+mn-lt"/>
                <a:cs typeface="+mn-lt"/>
              </a:rPr>
              <a:t> </a:t>
            </a:r>
            <a:r>
              <a:rPr lang="en-US" sz="2000" dirty="0" err="1">
                <a:latin typeface="Arial"/>
                <a:ea typeface="+mn-lt"/>
                <a:cs typeface="+mn-lt"/>
              </a:rPr>
              <a:t>startovanju</a:t>
            </a:r>
            <a:r>
              <a:rPr lang="en-US" sz="2000" dirty="0">
                <a:latin typeface="Arial"/>
                <a:ea typeface="+mn-lt"/>
                <a:cs typeface="+mn-lt"/>
              </a:rPr>
              <a:t> </a:t>
            </a:r>
            <a:r>
              <a:rPr lang="en-US" sz="2000" dirty="0" err="1">
                <a:latin typeface="Arial"/>
                <a:ea typeface="+mn-lt"/>
                <a:cs typeface="+mn-lt"/>
              </a:rPr>
              <a:t>računara</a:t>
            </a:r>
            <a:r>
              <a:rPr lang="en-US" sz="2000" dirty="0">
                <a:latin typeface="Arial"/>
                <a:ea typeface="+mn-lt"/>
                <a:cs typeface="+mn-lt"/>
              </a:rPr>
              <a:t> </a:t>
            </a:r>
            <a:r>
              <a:rPr lang="en-US" sz="2000" dirty="0" err="1">
                <a:latin typeface="Arial"/>
                <a:ea typeface="+mn-lt"/>
                <a:cs typeface="+mn-lt"/>
              </a:rPr>
              <a:t>ubacimo</a:t>
            </a:r>
            <a:r>
              <a:rPr lang="en-US" sz="2000" dirty="0">
                <a:latin typeface="Arial"/>
                <a:ea typeface="+mn-lt"/>
                <a:cs typeface="+mn-lt"/>
              </a:rPr>
              <a:t> DVD u </a:t>
            </a:r>
            <a:r>
              <a:rPr lang="en-US" sz="2000" dirty="0" err="1">
                <a:latin typeface="Arial"/>
                <a:ea typeface="+mn-lt"/>
                <a:cs typeface="+mn-lt"/>
              </a:rPr>
              <a:t>računar</a:t>
            </a:r>
            <a:r>
              <a:rPr lang="en-US" sz="2000" dirty="0">
                <a:latin typeface="Arial"/>
                <a:ea typeface="+mn-lt"/>
                <a:cs typeface="+mn-lt"/>
              </a:rPr>
              <a:t> </a:t>
            </a:r>
            <a:r>
              <a:rPr lang="en-US" sz="2000" dirty="0" err="1">
                <a:latin typeface="Arial"/>
                <a:ea typeface="+mn-lt"/>
                <a:cs typeface="+mn-lt"/>
              </a:rPr>
              <a:t>i</a:t>
            </a:r>
            <a:r>
              <a:rPr lang="en-US" sz="2000" dirty="0">
                <a:latin typeface="Arial"/>
                <a:ea typeface="+mn-lt"/>
                <a:cs typeface="+mn-lt"/>
              </a:rPr>
              <a:t> </a:t>
            </a:r>
            <a:r>
              <a:rPr lang="en-US" sz="2000" dirty="0" err="1">
                <a:latin typeface="Arial"/>
                <a:ea typeface="+mn-lt"/>
                <a:cs typeface="+mn-lt"/>
              </a:rPr>
              <a:t>zadamo</a:t>
            </a:r>
            <a:r>
              <a:rPr lang="en-US" sz="2000" dirty="0">
                <a:latin typeface="Arial"/>
                <a:ea typeface="+mn-lt"/>
                <a:cs typeface="+mn-lt"/>
              </a:rPr>
              <a:t> </a:t>
            </a:r>
            <a:r>
              <a:rPr lang="en-US" sz="2000" dirty="0" err="1">
                <a:latin typeface="Arial"/>
                <a:ea typeface="+mn-lt"/>
                <a:cs typeface="+mn-lt"/>
              </a:rPr>
              <a:t>komandu</a:t>
            </a:r>
            <a:r>
              <a:rPr lang="en-US" sz="2000" dirty="0">
                <a:latin typeface="Arial"/>
                <a:ea typeface="+mn-lt"/>
                <a:cs typeface="+mn-lt"/>
              </a:rPr>
              <a:t> da se </a:t>
            </a:r>
            <a:r>
              <a:rPr lang="en-US" sz="2000" dirty="0" err="1">
                <a:latin typeface="Arial"/>
                <a:ea typeface="+mn-lt"/>
                <a:cs typeface="+mn-lt"/>
              </a:rPr>
              <a:t>pokrene</a:t>
            </a:r>
            <a:r>
              <a:rPr lang="en-US" sz="2000" dirty="0">
                <a:latin typeface="Arial"/>
                <a:ea typeface="+mn-lt"/>
                <a:cs typeface="+mn-lt"/>
              </a:rPr>
              <a:t> </a:t>
            </a:r>
            <a:r>
              <a:rPr lang="en-US" sz="2000" dirty="0" err="1">
                <a:latin typeface="Arial"/>
                <a:ea typeface="+mn-lt"/>
                <a:cs typeface="+mn-lt"/>
              </a:rPr>
              <a:t>sadržaj</a:t>
            </a:r>
            <a:r>
              <a:rPr lang="en-US" sz="2000" dirty="0">
                <a:latin typeface="Arial"/>
                <a:ea typeface="+mn-lt"/>
                <a:cs typeface="+mn-lt"/>
              </a:rPr>
              <a:t> sa DVD-a (Windows 7).</a:t>
            </a:r>
          </a:p>
          <a:p>
            <a:pPr marL="342900" indent="-342900" algn="just">
              <a:buAutoNum type="arabicPeriod"/>
            </a:pPr>
            <a:endParaRPr lang="en-US" sz="2000" dirty="0">
              <a:latin typeface="Arial"/>
              <a:ea typeface="+mn-lt"/>
              <a:cs typeface="Arial"/>
            </a:endParaRPr>
          </a:p>
          <a:p>
            <a:pPr marL="342900" indent="-342900" algn="just">
              <a:buAutoNum type="arabicPeriod"/>
            </a:pPr>
            <a:endParaRPr lang="en-US" sz="2000" dirty="0">
              <a:latin typeface="Arial"/>
              <a:ea typeface="+mn-lt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D3B2115-6FA0-4B78-A25F-145203087F12}"/>
              </a:ext>
            </a:extLst>
          </p:cNvPr>
          <p:cNvSpPr txBox="1"/>
          <p:nvPr/>
        </p:nvSpPr>
        <p:spPr>
          <a:xfrm>
            <a:off x="876300" y="2771775"/>
            <a:ext cx="989647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2. </a:t>
            </a:r>
            <a:r>
              <a:rPr lang="en-US" sz="2000" dirty="0" err="1">
                <a:latin typeface="Arial"/>
                <a:ea typeface="+mn-lt"/>
                <a:cs typeface="Arial"/>
              </a:rPr>
              <a:t>Prilikom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startovanja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računara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morate</a:t>
            </a:r>
            <a:r>
              <a:rPr lang="en-US" sz="2000" dirty="0">
                <a:latin typeface="Arial"/>
                <a:ea typeface="+mn-lt"/>
                <a:cs typeface="Arial"/>
              </a:rPr>
              <a:t> da </a:t>
            </a:r>
            <a:r>
              <a:rPr lang="en-US" sz="2000" dirty="0" err="1">
                <a:latin typeface="Arial"/>
                <a:ea typeface="+mn-lt"/>
                <a:cs typeface="Arial"/>
              </a:rPr>
              <a:t>pritiskate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uzastopno</a:t>
            </a:r>
            <a:r>
              <a:rPr lang="en-US" sz="2000" dirty="0">
                <a:latin typeface="Arial"/>
                <a:ea typeface="+mn-lt"/>
                <a:cs typeface="Arial"/>
              </a:rPr>
              <a:t> </a:t>
            </a:r>
            <a:r>
              <a:rPr lang="en-US" sz="2000" dirty="0" err="1">
                <a:latin typeface="Arial"/>
                <a:ea typeface="+mn-lt"/>
                <a:cs typeface="Arial"/>
              </a:rPr>
              <a:t>dugme</a:t>
            </a:r>
            <a:r>
              <a:rPr lang="en-US" sz="2000" dirty="0">
                <a:latin typeface="Arial"/>
                <a:ea typeface="+mn-lt"/>
                <a:cs typeface="Arial"/>
              </a:rPr>
              <a:t> “</a:t>
            </a:r>
            <a:r>
              <a:rPr lang="en-US" sz="2000" i="1" dirty="0">
                <a:latin typeface="Arial"/>
                <a:ea typeface="+mn-lt"/>
                <a:cs typeface="Arial"/>
              </a:rPr>
              <a:t>Delete</a:t>
            </a:r>
            <a:r>
              <a:rPr lang="en-US" sz="2000" dirty="0">
                <a:latin typeface="Arial"/>
                <a:ea typeface="+mn-lt"/>
                <a:cs typeface="Arial"/>
              </a:rPr>
              <a:t>” </a:t>
            </a:r>
            <a:r>
              <a:rPr lang="en-US" sz="2000" dirty="0" err="1">
                <a:latin typeface="Arial"/>
                <a:ea typeface="+mn-lt"/>
                <a:cs typeface="Arial"/>
              </a:rPr>
              <a:t>na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tastaturi</a:t>
            </a:r>
            <a:r>
              <a:rPr lang="en-US" sz="2000" dirty="0">
                <a:latin typeface="Arial"/>
                <a:ea typeface="+mn-lt"/>
                <a:cs typeface="Arial"/>
              </a:rPr>
              <a:t> (</a:t>
            </a:r>
            <a:r>
              <a:rPr lang="en-US" sz="2000" dirty="0" err="1">
                <a:latin typeface="Arial"/>
                <a:ea typeface="+mn-lt"/>
                <a:cs typeface="Arial"/>
              </a:rPr>
              <a:t>pokretanje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Biosa</a:t>
            </a:r>
            <a:r>
              <a:rPr lang="en-US" sz="2000" dirty="0">
                <a:latin typeface="Arial"/>
                <a:ea typeface="+mn-lt"/>
                <a:cs typeface="Arial"/>
              </a:rPr>
              <a:t>).</a:t>
            </a:r>
            <a:endParaRPr lang="en-US" sz="2000" dirty="0">
              <a:latin typeface="Arial"/>
              <a:cs typeface="Arial"/>
            </a:endParaRPr>
          </a:p>
        </p:txBody>
      </p:sp>
      <p:pic>
        <p:nvPicPr>
          <p:cNvPr id="4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BD54B4FB-B202-47CB-9942-8659A1571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100" y="3198165"/>
            <a:ext cx="5676900" cy="359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44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29B9FA6-19B7-471B-8C57-2F9D1F373E58}"/>
              </a:ext>
            </a:extLst>
          </p:cNvPr>
          <p:cNvSpPr txBox="1"/>
          <p:nvPr/>
        </p:nvSpPr>
        <p:spPr>
          <a:xfrm>
            <a:off x="1638300" y="1285875"/>
            <a:ext cx="959167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 err="1">
                <a:latin typeface="Arial"/>
                <a:cs typeface="Arial"/>
              </a:rPr>
              <a:t>Nakon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završetka</a:t>
            </a:r>
            <a:r>
              <a:rPr lang="en-US" sz="2000" dirty="0">
                <a:latin typeface="Arial"/>
                <a:cs typeface="Arial"/>
              </a:rPr>
              <a:t> boot-</a:t>
            </a:r>
            <a:r>
              <a:rPr lang="en-US" sz="2000" dirty="0" err="1">
                <a:latin typeface="Arial"/>
                <a:cs typeface="Arial"/>
              </a:rPr>
              <a:t>ovanja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pojaviće</a:t>
            </a:r>
            <a:r>
              <a:rPr lang="en-US" sz="2000" dirty="0">
                <a:latin typeface="Arial"/>
                <a:cs typeface="Arial"/>
              </a:rPr>
              <a:t> se </a:t>
            </a:r>
            <a:r>
              <a:rPr lang="en-US" sz="2000" dirty="0" err="1">
                <a:latin typeface="Arial"/>
                <a:cs typeface="Arial"/>
              </a:rPr>
              <a:t>prozor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prikazan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na</a:t>
            </a:r>
            <a:r>
              <a:rPr lang="en-US" sz="2000" dirty="0">
                <a:latin typeface="Arial"/>
                <a:cs typeface="Arial"/>
              </a:rPr>
              <a:t> Slici 2. </a:t>
            </a:r>
            <a:r>
              <a:rPr lang="en-US" sz="2000" dirty="0" err="1">
                <a:latin typeface="Arial"/>
                <a:cs typeface="Arial"/>
              </a:rPr>
              <a:t>Ovdje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možemo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mijenjati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podešavanja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vezana</a:t>
            </a:r>
            <a:r>
              <a:rPr lang="en-US" sz="2000" dirty="0">
                <a:latin typeface="Arial"/>
                <a:cs typeface="Arial"/>
              </a:rPr>
              <a:t> za </a:t>
            </a:r>
            <a:r>
              <a:rPr lang="en-US" sz="2000" dirty="0" err="1">
                <a:latin typeface="Arial"/>
                <a:cs typeface="Arial"/>
              </a:rPr>
              <a:t>jezik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vrijeme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</a:t>
            </a:r>
            <a:r>
              <a:rPr lang="en-US" sz="2000" dirty="0">
                <a:latin typeface="Arial"/>
                <a:cs typeface="Arial"/>
              </a:rPr>
              <a:t> za </a:t>
            </a:r>
            <a:r>
              <a:rPr lang="en-US" sz="2000" dirty="0" err="1">
                <a:latin typeface="Arial"/>
                <a:cs typeface="Arial"/>
              </a:rPr>
              <a:t>tastaturu</a:t>
            </a:r>
            <a:r>
              <a:rPr lang="en-US" sz="2000" dirty="0">
                <a:latin typeface="Arial"/>
                <a:cs typeface="Arial"/>
              </a:rPr>
              <a:t>. Samo </a:t>
            </a:r>
            <a:r>
              <a:rPr lang="en-US" sz="2000" dirty="0" err="1">
                <a:latin typeface="Arial"/>
                <a:cs typeface="Arial"/>
              </a:rPr>
              <a:t>kliknemo</a:t>
            </a:r>
            <a:r>
              <a:rPr lang="en-US" sz="2000" dirty="0">
                <a:latin typeface="Arial"/>
                <a:cs typeface="Arial"/>
              </a:rPr>
              <a:t> Next.</a:t>
            </a:r>
          </a:p>
        </p:txBody>
      </p:sp>
      <p:pic>
        <p:nvPicPr>
          <p:cNvPr id="3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xmlns="" id="{F2FB6FC8-D487-404E-BC49-6CE321073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0" y="2396165"/>
            <a:ext cx="5000625" cy="293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61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287E6E4-C5DB-4562-9044-B41B43ACE786}"/>
              </a:ext>
            </a:extLst>
          </p:cNvPr>
          <p:cNvSpPr txBox="1"/>
          <p:nvPr/>
        </p:nvSpPr>
        <p:spPr>
          <a:xfrm>
            <a:off x="657225" y="1447800"/>
            <a:ext cx="102870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3. U </a:t>
            </a:r>
            <a:r>
              <a:rPr lang="en-US" sz="2000" dirty="0" err="1">
                <a:latin typeface="Arial"/>
                <a:cs typeface="Arial"/>
              </a:rPr>
              <a:t>sljedećem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koraku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biramo</a:t>
            </a:r>
            <a:r>
              <a:rPr lang="en-US" sz="2000" dirty="0">
                <a:latin typeface="Arial"/>
                <a:cs typeface="Arial"/>
              </a:rPr>
              <a:t> da li </a:t>
            </a:r>
            <a:r>
              <a:rPr lang="en-US" sz="2000" dirty="0" err="1">
                <a:latin typeface="Arial"/>
                <a:cs typeface="Arial"/>
              </a:rPr>
              <a:t>želimo</a:t>
            </a:r>
            <a:r>
              <a:rPr lang="en-US" sz="2000" dirty="0">
                <a:latin typeface="Arial"/>
                <a:cs typeface="Arial"/>
              </a:rPr>
              <a:t> da </a:t>
            </a:r>
            <a:r>
              <a:rPr lang="en-US" sz="2000" dirty="0" err="1">
                <a:latin typeface="Arial"/>
                <a:cs typeface="Arial"/>
              </a:rPr>
              <a:t>instaliramo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novi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ili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popravimo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postojeći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operativni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sistem</a:t>
            </a:r>
            <a:r>
              <a:rPr lang="en-US" sz="2000" dirty="0">
                <a:latin typeface="Arial"/>
                <a:cs typeface="Arial"/>
              </a:rPr>
              <a:t>. Kako je </a:t>
            </a:r>
            <a:r>
              <a:rPr lang="en-US" sz="2000" dirty="0" err="1">
                <a:latin typeface="Arial"/>
                <a:cs typeface="Arial"/>
              </a:rPr>
              <a:t>potrebno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instalirati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novi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kliknite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b="1" i="1" dirty="0">
                <a:latin typeface="Arial"/>
                <a:cs typeface="Arial"/>
              </a:rPr>
              <a:t>Install now.</a:t>
            </a:r>
          </a:p>
        </p:txBody>
      </p:sp>
      <p:pic>
        <p:nvPicPr>
          <p:cNvPr id="3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xmlns="" id="{22084382-47E1-436B-B9F1-10972C522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000" y="2709021"/>
            <a:ext cx="5610225" cy="315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8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10840F0F-7BDE-41D0-8CDB-855B0E241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2775" y="2228389"/>
            <a:ext cx="5810250" cy="37918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300A0C-71BF-409B-8261-7D206DCDB91A}"/>
              </a:ext>
            </a:extLst>
          </p:cNvPr>
          <p:cNvSpPr txBox="1"/>
          <p:nvPr/>
        </p:nvSpPr>
        <p:spPr>
          <a:xfrm>
            <a:off x="1752600" y="723900"/>
            <a:ext cx="930592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4. </a:t>
            </a:r>
            <a:r>
              <a:rPr lang="en-US" sz="2000" dirty="0" err="1">
                <a:latin typeface="Arial"/>
                <a:cs typeface="Arial"/>
              </a:rPr>
              <a:t>Nakon</a:t>
            </a:r>
            <a:r>
              <a:rPr lang="en-US" sz="2000" dirty="0">
                <a:latin typeface="Arial"/>
                <a:cs typeface="Arial"/>
              </a:rPr>
              <a:t> toga, </a:t>
            </a:r>
            <a:r>
              <a:rPr lang="en-US" sz="2000" dirty="0" err="1">
                <a:latin typeface="Arial"/>
                <a:cs typeface="Arial"/>
              </a:rPr>
              <a:t>potrebno</a:t>
            </a:r>
            <a:r>
              <a:rPr lang="en-US" sz="2000" dirty="0">
                <a:latin typeface="Arial"/>
                <a:cs typeface="Arial"/>
              </a:rPr>
              <a:t> je da </a:t>
            </a:r>
            <a:r>
              <a:rPr lang="en-US" sz="2000" dirty="0" err="1">
                <a:latin typeface="Arial"/>
                <a:cs typeface="Arial"/>
              </a:rPr>
              <a:t>čekiramo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opciju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b="1" i="1" dirty="0">
                <a:latin typeface="Arial"/>
                <a:cs typeface="Arial"/>
              </a:rPr>
              <a:t>I accept the license terms</a:t>
            </a:r>
            <a:r>
              <a:rPr lang="en-US" sz="2000" dirty="0">
                <a:latin typeface="Arial"/>
                <a:cs typeface="Arial"/>
              </a:rPr>
              <a:t>. </a:t>
            </a:r>
            <a:r>
              <a:rPr lang="en-US" sz="2000" dirty="0" err="1">
                <a:latin typeface="Arial"/>
                <a:cs typeface="Arial"/>
              </a:rPr>
              <a:t>Poslije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kliknemo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b="1" i="1" dirty="0">
                <a:latin typeface="Arial"/>
                <a:cs typeface="Arial"/>
              </a:rPr>
              <a:t>Next.</a:t>
            </a:r>
          </a:p>
        </p:txBody>
      </p:sp>
    </p:spTree>
    <p:extLst>
      <p:ext uri="{BB962C8B-B14F-4D97-AF65-F5344CB8AC3E}">
        <p14:creationId xmlns:p14="http://schemas.microsoft.com/office/powerpoint/2010/main" val="367753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BF9CFD2-5FB9-4201-BB81-ADF6E7336395}"/>
              </a:ext>
            </a:extLst>
          </p:cNvPr>
          <p:cNvSpPr txBox="1"/>
          <p:nvPr/>
        </p:nvSpPr>
        <p:spPr>
          <a:xfrm>
            <a:off x="647700" y="1362075"/>
            <a:ext cx="1052512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5. U </a:t>
            </a:r>
            <a:r>
              <a:rPr lang="en-US" sz="2000" dirty="0" err="1">
                <a:latin typeface="Arial"/>
                <a:cs typeface="Arial"/>
              </a:rPr>
              <a:t>ovom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koraku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ponuđene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dvije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opcije</a:t>
            </a:r>
            <a:r>
              <a:rPr lang="en-US" sz="2000" dirty="0">
                <a:latin typeface="Arial"/>
                <a:cs typeface="Arial"/>
              </a:rPr>
              <a:t>:</a:t>
            </a:r>
            <a:r>
              <a:rPr lang="en-US" sz="2000" i="1" dirty="0">
                <a:latin typeface="Arial"/>
                <a:cs typeface="Arial"/>
              </a:rPr>
              <a:t> Upgrade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ili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i="1" dirty="0">
                <a:latin typeface="Arial"/>
                <a:cs typeface="Arial"/>
              </a:rPr>
              <a:t>Custom (Advanced).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Izaberimo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b="1" i="1" dirty="0">
                <a:latin typeface="Arial"/>
                <a:cs typeface="Arial"/>
              </a:rPr>
              <a:t>Custom (Advanced)</a:t>
            </a:r>
            <a:r>
              <a:rPr lang="en-US" sz="2000" dirty="0">
                <a:latin typeface="Arial"/>
                <a:cs typeface="Arial"/>
              </a:rPr>
              <a:t>.</a:t>
            </a:r>
          </a:p>
        </p:txBody>
      </p:sp>
      <p:pic>
        <p:nvPicPr>
          <p:cNvPr id="3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C57A3A0C-1F7C-4763-A503-B1FE347C5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0" y="2709921"/>
            <a:ext cx="5334000" cy="375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1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D166C2C-D660-434D-A4D3-C9BD8F8F11B4}"/>
              </a:ext>
            </a:extLst>
          </p:cNvPr>
          <p:cNvSpPr txBox="1"/>
          <p:nvPr/>
        </p:nvSpPr>
        <p:spPr>
          <a:xfrm>
            <a:off x="1704975" y="504825"/>
            <a:ext cx="9848850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000" dirty="0">
                <a:latin typeface="Arial"/>
                <a:cs typeface="Arial"/>
              </a:rPr>
              <a:t>6. U </a:t>
            </a:r>
            <a:r>
              <a:rPr lang="en-US" sz="2000" dirty="0" err="1">
                <a:latin typeface="Arial"/>
                <a:cs typeface="Arial"/>
              </a:rPr>
              <a:t>ovom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koraku</a:t>
            </a:r>
            <a:r>
              <a:rPr lang="en-US" sz="2000" dirty="0">
                <a:latin typeface="Arial"/>
                <a:cs typeface="Arial"/>
              </a:rPr>
              <a:t> se </a:t>
            </a:r>
            <a:r>
              <a:rPr lang="en-US" sz="2000" dirty="0" err="1">
                <a:latin typeface="Arial"/>
                <a:cs typeface="Arial"/>
              </a:rPr>
              <a:t>bira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kojoj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particiji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će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biti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instaliran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operativni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sistem</a:t>
            </a:r>
            <a:r>
              <a:rPr lang="en-US" sz="2000" dirty="0">
                <a:latin typeface="Arial"/>
                <a:cs typeface="Arial"/>
              </a:rPr>
              <a:t>. </a:t>
            </a:r>
            <a:r>
              <a:rPr lang="en-US" sz="2000" dirty="0" err="1">
                <a:latin typeface="Arial"/>
                <a:cs typeface="Arial"/>
              </a:rPr>
              <a:t>Ukoliko</a:t>
            </a:r>
            <a:r>
              <a:rPr lang="en-US" sz="2000" dirty="0">
                <a:latin typeface="Arial"/>
                <a:cs typeface="Arial"/>
              </a:rPr>
              <a:t> je </a:t>
            </a:r>
            <a:r>
              <a:rPr lang="en-US" sz="2000" dirty="0" err="1">
                <a:latin typeface="Arial"/>
                <a:cs typeface="Arial"/>
              </a:rPr>
              <a:t>računar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nov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ili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ima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novi</a:t>
            </a:r>
            <a:r>
              <a:rPr lang="en-US" sz="2000" dirty="0">
                <a:latin typeface="Arial"/>
                <a:cs typeface="Arial"/>
              </a:rPr>
              <a:t> hard disk koji </a:t>
            </a:r>
            <a:r>
              <a:rPr lang="en-US" sz="2000" dirty="0" err="1">
                <a:latin typeface="Arial"/>
                <a:cs typeface="Arial"/>
              </a:rPr>
              <a:t>nije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ranije</a:t>
            </a:r>
            <a:r>
              <a:rPr lang="en-US" sz="2000" dirty="0">
                <a:latin typeface="Arial"/>
                <a:cs typeface="Arial"/>
              </a:rPr>
              <a:t> bio </a:t>
            </a:r>
            <a:r>
              <a:rPr lang="en-US" sz="2000" dirty="0" err="1">
                <a:latin typeface="Arial"/>
                <a:cs typeface="Arial"/>
              </a:rPr>
              <a:t>formatiran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kliknite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opciju</a:t>
            </a:r>
            <a:r>
              <a:rPr lang="en-US" sz="2000" dirty="0">
                <a:latin typeface="Arial"/>
                <a:cs typeface="Arial"/>
              </a:rPr>
              <a:t> da </a:t>
            </a:r>
            <a:r>
              <a:rPr lang="en-US" sz="2000" dirty="0" err="1">
                <a:latin typeface="Arial"/>
                <a:cs typeface="Arial"/>
              </a:rPr>
              <a:t>kreirate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novu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particiju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i="1" dirty="0">
                <a:latin typeface="Arial"/>
                <a:cs typeface="Arial"/>
              </a:rPr>
              <a:t>(New)</a:t>
            </a:r>
            <a:r>
              <a:rPr lang="en-US" sz="2000" dirty="0">
                <a:latin typeface="Arial"/>
                <a:cs typeface="Arial"/>
              </a:rPr>
              <a:t>. </a:t>
            </a:r>
            <a:r>
              <a:rPr lang="en-US" sz="2000" dirty="0" err="1">
                <a:latin typeface="Arial"/>
                <a:cs typeface="Arial"/>
              </a:rPr>
              <a:t>Unesite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veličinu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particije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koju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želite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kliknite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i="1" dirty="0">
                <a:latin typeface="Arial"/>
                <a:cs typeface="Arial"/>
              </a:rPr>
              <a:t>Apply,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nakon</a:t>
            </a:r>
            <a:r>
              <a:rPr lang="en-US" sz="2000" dirty="0">
                <a:latin typeface="Arial"/>
                <a:cs typeface="Arial"/>
              </a:rPr>
              <a:t> toga </a:t>
            </a:r>
            <a:r>
              <a:rPr lang="en-US" sz="2000" dirty="0" err="1">
                <a:latin typeface="Arial"/>
                <a:cs typeface="Arial"/>
              </a:rPr>
              <a:t>kliknuti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i="1" u="sng" dirty="0">
                <a:latin typeface="Arial"/>
                <a:cs typeface="Arial"/>
              </a:rPr>
              <a:t>Format</a:t>
            </a:r>
            <a:r>
              <a:rPr lang="en-US" sz="2000" dirty="0">
                <a:latin typeface="Arial"/>
                <a:cs typeface="Arial"/>
              </a:rPr>
              <a:t>. </a:t>
            </a:r>
            <a:r>
              <a:rPr lang="en-US" sz="2000" dirty="0">
                <a:latin typeface="Arial"/>
                <a:ea typeface="+mn-lt"/>
                <a:cs typeface="Arial"/>
              </a:rPr>
              <a:t>Taj </a:t>
            </a:r>
            <a:r>
              <a:rPr lang="en-US" sz="2000" dirty="0" err="1">
                <a:latin typeface="Arial"/>
                <a:ea typeface="+mn-lt"/>
                <a:cs typeface="Arial"/>
              </a:rPr>
              <a:t>proces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ponovite</a:t>
            </a:r>
            <a:r>
              <a:rPr lang="en-US" sz="2000" dirty="0">
                <a:latin typeface="Arial"/>
                <a:ea typeface="+mn-lt"/>
                <a:cs typeface="Arial"/>
              </a:rPr>
              <a:t> 2 puta (</a:t>
            </a:r>
            <a:r>
              <a:rPr lang="en-US" sz="2000" dirty="0" err="1">
                <a:latin typeface="Arial"/>
                <a:ea typeface="+mn-lt"/>
                <a:cs typeface="Arial"/>
              </a:rPr>
              <a:t>napravimo</a:t>
            </a:r>
            <a:r>
              <a:rPr lang="en-US" sz="2000" dirty="0">
                <a:latin typeface="Arial"/>
                <a:ea typeface="+mn-lt"/>
                <a:cs typeface="Arial"/>
              </a:rPr>
              <a:t> bar </a:t>
            </a:r>
            <a:r>
              <a:rPr lang="en-US" sz="2000" dirty="0" err="1">
                <a:latin typeface="Arial"/>
                <a:ea typeface="+mn-lt"/>
                <a:cs typeface="Arial"/>
              </a:rPr>
              <a:t>dvije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particije</a:t>
            </a:r>
            <a:r>
              <a:rPr lang="en-US" sz="2000" dirty="0">
                <a:latin typeface="Arial"/>
                <a:ea typeface="+mn-lt"/>
                <a:cs typeface="Arial"/>
              </a:rPr>
              <a:t>), a </a:t>
            </a:r>
            <a:r>
              <a:rPr lang="en-US" sz="2000" dirty="0" err="1">
                <a:latin typeface="Arial"/>
                <a:ea typeface="+mn-lt"/>
                <a:cs typeface="Arial"/>
              </a:rPr>
              <a:t>zatim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izaberite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particiju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koju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ste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prvu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napravili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i</a:t>
            </a:r>
            <a:r>
              <a:rPr lang="en-US" sz="2000" dirty="0">
                <a:latin typeface="Arial"/>
                <a:ea typeface="+mn-lt"/>
                <a:cs typeface="Arial"/>
              </a:rPr>
              <a:t> </a:t>
            </a:r>
            <a:r>
              <a:rPr lang="en-US" sz="2000" dirty="0" err="1">
                <a:latin typeface="Arial"/>
                <a:ea typeface="+mn-lt"/>
                <a:cs typeface="Arial"/>
              </a:rPr>
              <a:t>kliknite</a:t>
            </a:r>
            <a:r>
              <a:rPr lang="en-US" sz="2000" dirty="0">
                <a:latin typeface="Arial"/>
                <a:ea typeface="+mn-lt"/>
                <a:cs typeface="Arial"/>
              </a:rPr>
              <a:t> Next. </a:t>
            </a:r>
            <a:endParaRPr lang="en-US" sz="2000" dirty="0">
              <a:latin typeface="Arial"/>
              <a:cs typeface="Arial"/>
            </a:endParaRPr>
          </a:p>
          <a:p>
            <a:pPr algn="just"/>
            <a:endParaRPr lang="en-US" sz="2000" dirty="0">
              <a:latin typeface="Arial"/>
              <a:cs typeface="Arial"/>
            </a:endParaRPr>
          </a:p>
          <a:p>
            <a:pPr algn="just"/>
            <a:r>
              <a:rPr lang="en-US" sz="2000" dirty="0">
                <a:latin typeface="Arial"/>
                <a:cs typeface="Arial"/>
              </a:rPr>
              <a:t>NAPOMENA: Ako </a:t>
            </a:r>
            <a:r>
              <a:rPr lang="en-US" sz="2000" dirty="0" err="1">
                <a:latin typeface="Arial"/>
                <a:cs typeface="Arial"/>
              </a:rPr>
              <a:t>vam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izgled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prozora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nije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kao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na</a:t>
            </a:r>
            <a:r>
              <a:rPr lang="en-US" sz="2000" dirty="0">
                <a:latin typeface="Arial"/>
                <a:cs typeface="Arial"/>
              </a:rPr>
              <a:t> Slici 7, </a:t>
            </a:r>
            <a:r>
              <a:rPr lang="en-US" sz="2000" dirty="0" err="1">
                <a:latin typeface="Arial"/>
                <a:cs typeface="Arial"/>
              </a:rPr>
              <a:t>pritisnite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dugme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b="1" i="1" dirty="0">
                <a:latin typeface="Arial"/>
                <a:cs typeface="Arial"/>
              </a:rPr>
              <a:t>Drive options (advanced).</a:t>
            </a:r>
          </a:p>
        </p:txBody>
      </p:sp>
      <p:pic>
        <p:nvPicPr>
          <p:cNvPr id="3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F2D0905B-3FEA-4FA4-BB2A-D80B6F71E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607" y="3113934"/>
            <a:ext cx="7500480" cy="364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0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</TotalTime>
  <Words>532</Words>
  <Application>Microsoft Office PowerPoint</Application>
  <PresentationFormat>Widescreen</PresentationFormat>
  <Paragraphs>38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Century Gothic</vt:lpstr>
      <vt:lpstr>Wingdings</vt:lpstr>
      <vt:lpstr>Wingdings 3</vt:lpstr>
      <vt:lpstr>Wisp</vt:lpstr>
      <vt:lpstr>Instalacija operativnog sistema Windows 7</vt:lpstr>
      <vt:lpstr>Uvod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HVALA NA PAŽNJI!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Korisnik</cp:lastModifiedBy>
  <cp:revision>593</cp:revision>
  <dcterms:created xsi:type="dcterms:W3CDTF">2020-11-16T19:42:03Z</dcterms:created>
  <dcterms:modified xsi:type="dcterms:W3CDTF">2020-11-16T21:26:05Z</dcterms:modified>
</cp:coreProperties>
</file>