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82" r:id="rId3"/>
    <p:sldId id="276" r:id="rId4"/>
    <p:sldId id="257" r:id="rId5"/>
    <p:sldId id="274" r:id="rId6"/>
    <p:sldId id="275" r:id="rId7"/>
    <p:sldId id="283" r:id="rId8"/>
    <p:sldId id="285" r:id="rId9"/>
    <p:sldId id="261" r:id="rId10"/>
    <p:sldId id="277" r:id="rId11"/>
    <p:sldId id="262" r:id="rId12"/>
    <p:sldId id="280" r:id="rId13"/>
    <p:sldId id="263" r:id="rId14"/>
    <p:sldId id="264" r:id="rId15"/>
    <p:sldId id="265" r:id="rId16"/>
    <p:sldId id="266" r:id="rId17"/>
    <p:sldId id="267" r:id="rId18"/>
    <p:sldId id="268" r:id="rId19"/>
    <p:sldId id="269" r:id="rId20"/>
    <p:sldId id="278" r:id="rId21"/>
    <p:sldId id="286" r:id="rId22"/>
    <p:sldId id="270" r:id="rId23"/>
    <p:sldId id="271"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66FF"/>
    <a:srgbClr val="009900"/>
    <a:srgbClr val="CC0066"/>
    <a:srgbClr val="6699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43" d="100"/>
          <a:sy n="43"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34.wmf"/><Relationship Id="rId5" Type="http://schemas.openxmlformats.org/officeDocument/2006/relationships/image" Target="../media/image40.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87F42-8157-4D74-A23A-99BD6E9AF847}" type="datetimeFigureOut">
              <a:rPr lang="en-US" smtClean="0"/>
              <a:pPr/>
              <a:t>11/30/2020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1E76A-3A11-4769-B46A-8F88B425BC64}" type="slidenum">
              <a:rPr lang="en-US" smtClean="0"/>
              <a:pPr/>
              <a:t>‹#›</a:t>
            </a:fld>
            <a:endParaRPr lang="en-US"/>
          </a:p>
        </p:txBody>
      </p:sp>
    </p:spTree>
    <p:extLst>
      <p:ext uri="{BB962C8B-B14F-4D97-AF65-F5344CB8AC3E}">
        <p14:creationId xmlns="" xmlns:p14="http://schemas.microsoft.com/office/powerpoint/2010/main" val="393801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71E76A-3A11-4769-B46A-8F88B425BC64}" type="slidenum">
              <a:rPr lang="en-US" smtClean="0"/>
              <a:pPr/>
              <a:t>6</a:t>
            </a:fld>
            <a:endParaRPr lang="en-US"/>
          </a:p>
        </p:txBody>
      </p:sp>
    </p:spTree>
    <p:extLst>
      <p:ext uri="{BB962C8B-B14F-4D97-AF65-F5344CB8AC3E}">
        <p14:creationId xmlns="" xmlns:p14="http://schemas.microsoft.com/office/powerpoint/2010/main" val="50116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B2C73-68FA-4061-8988-95AFD202EE31}"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98D9B-8014-4F21-B10C-82A41E3702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B2C73-68FA-4061-8988-95AFD202EE31}" type="datetimeFigureOut">
              <a:rPr lang="en-US" smtClean="0"/>
              <a:pPr/>
              <a:t>11/30/2020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98D9B-8014-4F21-B10C-82A41E370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3.gif"/><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2.bin"/><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 Id="rId9"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image" Target="../media/image50.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3.gi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gif"/><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gif"/><Relationship Id="rId4"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oleObject" Target="../embeddings/oleObject47.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gif"/><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3.gi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3.gif"/><Relationship Id="rId4" Type="http://schemas.openxmlformats.org/officeDocument/2006/relationships/oleObject" Target="../embeddings/oleObject58.bin"/></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gi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gif"/><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44000"/>
          </a:srgbClr>
        </a:solidFill>
        <a:effectLst/>
      </p:bgPr>
    </p:bg>
    <p:spTree>
      <p:nvGrpSpPr>
        <p:cNvPr id="1" name=""/>
        <p:cNvGrpSpPr/>
        <p:nvPr/>
      </p:nvGrpSpPr>
      <p:grpSpPr>
        <a:xfrm>
          <a:off x="0" y="0"/>
          <a:ext cx="0" cy="0"/>
          <a:chOff x="0" y="0"/>
          <a:chExt cx="0" cy="0"/>
        </a:xfrm>
      </p:grpSpPr>
      <p:sp>
        <p:nvSpPr>
          <p:cNvPr id="2" name="Rectangle 1"/>
          <p:cNvSpPr/>
          <p:nvPr/>
        </p:nvSpPr>
        <p:spPr>
          <a:xfrm>
            <a:off x="0" y="152400"/>
            <a:ext cx="9144000" cy="1323439"/>
          </a:xfrm>
          <a:prstGeom prst="rect">
            <a:avLst/>
          </a:prstGeom>
        </p:spPr>
        <p:txBody>
          <a:bodyPr wrap="square">
            <a:spAutoFit/>
          </a:bodyPr>
          <a:lstStyle/>
          <a:p>
            <a:r>
              <a:rPr lang="sr-Latn-CS" sz="4000" b="1" i="1" u="sng" dirty="0">
                <a:solidFill>
                  <a:srgbClr val="00B050"/>
                </a:solidFill>
                <a:latin typeface="Wide Latin" pitchFamily="18" charset="0"/>
              </a:rPr>
              <a:t>HARMONIJSKE OSCILACIJE</a:t>
            </a:r>
            <a:endParaRPr lang="en-US" sz="4000" dirty="0"/>
          </a:p>
        </p:txBody>
      </p:sp>
      <p:sp>
        <p:nvSpPr>
          <p:cNvPr id="3" name="Rounded Rectangle 2"/>
          <p:cNvSpPr/>
          <p:nvPr/>
        </p:nvSpPr>
        <p:spPr>
          <a:xfrm>
            <a:off x="228600" y="1905000"/>
            <a:ext cx="8686800" cy="1371600"/>
          </a:xfrm>
          <a:prstGeom prst="roundRect">
            <a:avLst/>
          </a:prstGeom>
          <a:ln w="3810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r>
              <a:rPr lang="sr-Latn-CS" sz="2800" b="1" i="1" dirty="0">
                <a:solidFill>
                  <a:srgbClr val="C00000"/>
                </a:solidFill>
                <a:latin typeface="Cambria" pitchFamily="18" charset="0"/>
                <a:cs typeface="Times New Roman" pitchFamily="18" charset="0"/>
              </a:rPr>
              <a:t>Periodična kretanja su kretanja koja se poslije izvjesnog vremena ponavljaju na potpuno ili približno isti način.</a:t>
            </a:r>
            <a:endParaRPr lang="en-US" sz="2800" dirty="0">
              <a:solidFill>
                <a:srgbClr val="C00000"/>
              </a:solidFill>
            </a:endParaRPr>
          </a:p>
        </p:txBody>
      </p:sp>
      <p:pic>
        <p:nvPicPr>
          <p:cNvPr id="4" name="Picture 4" descr="C:\Documents and Settings\0lja\Desktop\oscilacije\1465982.gif"/>
          <p:cNvPicPr>
            <a:picLocks noChangeAspect="1" noChangeArrowheads="1" noCrop="1"/>
          </p:cNvPicPr>
          <p:nvPr/>
        </p:nvPicPr>
        <p:blipFill>
          <a:blip r:embed="rId2"/>
          <a:srcRect/>
          <a:stretch>
            <a:fillRect/>
          </a:stretch>
        </p:blipFill>
        <p:spPr bwMode="auto">
          <a:xfrm>
            <a:off x="457200" y="3505200"/>
            <a:ext cx="3200400" cy="3352800"/>
          </a:xfrm>
          <a:prstGeom prst="rect">
            <a:avLst/>
          </a:prstGeom>
          <a:noFill/>
        </p:spPr>
      </p:pic>
      <p:pic>
        <p:nvPicPr>
          <p:cNvPr id="5" name="Picture 2" descr="C:\Documents and Settings\0lja\Desktop\oscilacije\rotaciono_kretanje.gif"/>
          <p:cNvPicPr>
            <a:picLocks noChangeAspect="1" noChangeArrowheads="1" noCrop="1"/>
          </p:cNvPicPr>
          <p:nvPr/>
        </p:nvPicPr>
        <p:blipFill>
          <a:blip r:embed="rId3"/>
          <a:srcRect/>
          <a:stretch>
            <a:fillRect/>
          </a:stretch>
        </p:blipFill>
        <p:spPr bwMode="auto">
          <a:xfrm>
            <a:off x="4953000" y="3505200"/>
            <a:ext cx="3810000" cy="3352800"/>
          </a:xfrm>
          <a:prstGeom prst="rect">
            <a:avLst/>
          </a:prstGeom>
          <a:noFill/>
        </p:spPr>
      </p:pic>
      <p:pic>
        <p:nvPicPr>
          <p:cNvPr id="6" name="Picture 1" descr="C:\Documents and Settings\0lja\Desktop\oscilacije\7952116_orig.gif"/>
          <p:cNvPicPr>
            <a:picLocks noChangeAspect="1" noChangeArrowheads="1" noCrop="1"/>
          </p:cNvPicPr>
          <p:nvPr/>
        </p:nvPicPr>
        <p:blipFill>
          <a:blip r:embed="rId4"/>
          <a:srcRect/>
          <a:stretch>
            <a:fillRect/>
          </a:stretch>
        </p:blipFill>
        <p:spPr bwMode="auto">
          <a:xfrm>
            <a:off x="7772400" y="0"/>
            <a:ext cx="1371600" cy="1447800"/>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1206" name="Picture 6" descr="C:\Documents and Settings\0lja\Desktop\oscilacije\7a2741_80211edce70c4b36a89e2635729be9b9~mv2.jpg_srz_341_298_85_22_0.50_1.20_0.00_jpg_srz.jpg"/>
          <p:cNvPicPr>
            <a:picLocks noChangeAspect="1" noChangeArrowheads="1"/>
          </p:cNvPicPr>
          <p:nvPr/>
        </p:nvPicPr>
        <p:blipFill>
          <a:blip r:embed="rId3"/>
          <a:srcRect/>
          <a:stretch>
            <a:fillRect/>
          </a:stretch>
        </p:blipFill>
        <p:spPr bwMode="auto">
          <a:xfrm>
            <a:off x="0" y="3048000"/>
            <a:ext cx="7162800" cy="3810000"/>
          </a:xfrm>
          <a:prstGeom prst="rect">
            <a:avLst/>
          </a:prstGeom>
          <a:noFill/>
        </p:spPr>
      </p:pic>
      <p:pic>
        <p:nvPicPr>
          <p:cNvPr id="9" name="Picture 1" descr="C:\Documents and Settings\0lja\Desktop\oscilacije\7952116_orig.gif"/>
          <p:cNvPicPr>
            <a:picLocks noChangeAspect="1" noChangeArrowheads="1" noCrop="1"/>
          </p:cNvPicPr>
          <p:nvPr/>
        </p:nvPicPr>
        <p:blipFill>
          <a:blip r:embed="rId4"/>
          <a:srcRect/>
          <a:stretch>
            <a:fillRect/>
          </a:stretch>
        </p:blipFill>
        <p:spPr bwMode="auto">
          <a:xfrm>
            <a:off x="7315200" y="5105400"/>
            <a:ext cx="1828800" cy="1752600"/>
          </a:xfrm>
          <a:prstGeom prst="rect">
            <a:avLst/>
          </a:prstGeom>
          <a:noFill/>
        </p:spPr>
      </p:pic>
      <p:sp>
        <p:nvSpPr>
          <p:cNvPr id="7" name="Rounded Rectangle 6"/>
          <p:cNvSpPr/>
          <p:nvPr/>
        </p:nvSpPr>
        <p:spPr>
          <a:xfrm>
            <a:off x="152400" y="152400"/>
            <a:ext cx="8763000" cy="1219200"/>
          </a:xfrm>
          <a:prstGeom prst="roundRect">
            <a:avLst/>
          </a:prstGeom>
          <a:solidFill>
            <a:schemeClr val="bg2"/>
          </a:solidFill>
          <a:ln w="381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r>
              <a:rPr lang="sr-Latn-CS" sz="2800" b="1" i="1" dirty="0">
                <a:solidFill>
                  <a:srgbClr val="00B050"/>
                </a:solidFill>
                <a:latin typeface="Cambria" pitchFamily="18" charset="0"/>
              </a:rPr>
              <a:t>Elongacija (       ) je udaljenost tijela od ravnotežnog položaja u bilo kom trenutku vremena.</a:t>
            </a:r>
            <a:endParaRPr lang="en-US" sz="2800" dirty="0"/>
          </a:p>
        </p:txBody>
      </p:sp>
      <p:sp>
        <p:nvSpPr>
          <p:cNvPr id="8" name="Rounded Rectangle 7"/>
          <p:cNvSpPr/>
          <p:nvPr/>
        </p:nvSpPr>
        <p:spPr>
          <a:xfrm>
            <a:off x="152400" y="1524000"/>
            <a:ext cx="8763000" cy="1371600"/>
          </a:xfrm>
          <a:prstGeom prst="roundRect">
            <a:avLst/>
          </a:prstGeom>
          <a:ln w="3810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r>
              <a:rPr lang="sr-Latn-CS" sz="2800" b="1" i="1" dirty="0">
                <a:solidFill>
                  <a:srgbClr val="C00000"/>
                </a:solidFill>
                <a:latin typeface="Cambria" pitchFamily="18" charset="0"/>
              </a:rPr>
              <a:t>Amplituda (       ) je najveća udaljenost od ravnotežnog položaja koju tijelo dostiže u toku oscilovanja.</a:t>
            </a:r>
            <a:endParaRPr lang="en-US" sz="2800" dirty="0">
              <a:solidFill>
                <a:srgbClr val="C00000"/>
              </a:solidFill>
            </a:endParaRPr>
          </a:p>
        </p:txBody>
      </p:sp>
      <p:graphicFrame>
        <p:nvGraphicFramePr>
          <p:cNvPr id="51204" name="Object 4"/>
          <p:cNvGraphicFramePr>
            <a:graphicFrameLocks noChangeAspect="1"/>
          </p:cNvGraphicFramePr>
          <p:nvPr/>
        </p:nvGraphicFramePr>
        <p:xfrm>
          <a:off x="2209800" y="381000"/>
          <a:ext cx="457200" cy="361950"/>
        </p:xfrm>
        <a:graphic>
          <a:graphicData uri="http://schemas.openxmlformats.org/presentationml/2006/ole">
            <p:oleObj spid="_x0000_s51214" name="Equation" r:id="rId5" imgW="3048000" imgH="3352800" progId="Equation.3">
              <p:embed/>
            </p:oleObj>
          </a:graphicData>
        </a:graphic>
      </p:graphicFrame>
      <p:graphicFrame>
        <p:nvGraphicFramePr>
          <p:cNvPr id="51205" name="Object 5"/>
          <p:cNvGraphicFramePr>
            <a:graphicFrameLocks noChangeAspect="1"/>
          </p:cNvGraphicFramePr>
          <p:nvPr/>
        </p:nvGraphicFramePr>
        <p:xfrm>
          <a:off x="2209800" y="1524000"/>
          <a:ext cx="457200" cy="495300"/>
        </p:xfrm>
        <a:graphic>
          <a:graphicData uri="http://schemas.openxmlformats.org/presentationml/2006/ole">
            <p:oleObj spid="_x0000_s51215" name="Equation" r:id="rId6" imgW="4267200" imgH="5486400" progId="Equation.3">
              <p:embed/>
            </p:oleObj>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box(in)">
                                      <p:cBhvr>
                                        <p:cTn id="12" dur="5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05"/>
                                        </p:tgtEl>
                                        <p:attrNameLst>
                                          <p:attrName>style.visibility</p:attrName>
                                        </p:attrNameLst>
                                      </p:cBhvr>
                                      <p:to>
                                        <p:strVal val="visible"/>
                                      </p:to>
                                    </p:set>
                                    <p:animEffect transition="in" filter="box(in)">
                                      <p:cBhvr>
                                        <p:cTn id="22" dur="500"/>
                                        <p:tgtEl>
                                          <p:spTgt spid="5120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1206"/>
                                        </p:tgtEl>
                                        <p:attrNameLst>
                                          <p:attrName>style.visibility</p:attrName>
                                        </p:attrNameLst>
                                      </p:cBhvr>
                                      <p:to>
                                        <p:strVal val="visible"/>
                                      </p:to>
                                    </p:set>
                                    <p:animEffect transition="in" filter="diamond(in)">
                                      <p:cBhvr>
                                        <p:cTn id="27"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2" descr="C:\Documents and Settings\0lja\Desktop\oscilacije\shm_circular_anim.gif"/>
          <p:cNvPicPr>
            <a:picLocks noChangeAspect="1" noChangeArrowheads="1" noCrop="1"/>
          </p:cNvPicPr>
          <p:nvPr/>
        </p:nvPicPr>
        <p:blipFill>
          <a:blip r:embed="rId3"/>
          <a:srcRect/>
          <a:stretch>
            <a:fillRect/>
          </a:stretch>
        </p:blipFill>
        <p:spPr bwMode="auto">
          <a:xfrm>
            <a:off x="4267200" y="2362200"/>
            <a:ext cx="4876800" cy="4495800"/>
          </a:xfrm>
          <a:prstGeom prst="rect">
            <a:avLst/>
          </a:prstGeom>
          <a:noFill/>
        </p:spPr>
      </p:pic>
      <p:sp>
        <p:nvSpPr>
          <p:cNvPr id="15" name="Rectangle 14"/>
          <p:cNvSpPr/>
          <p:nvPr/>
        </p:nvSpPr>
        <p:spPr>
          <a:xfrm>
            <a:off x="0" y="2887682"/>
            <a:ext cx="4267200" cy="3970318"/>
          </a:xfrm>
          <a:prstGeom prst="rect">
            <a:avLst/>
          </a:prstGeom>
        </p:spPr>
        <p:txBody>
          <a:bodyPr wrap="square">
            <a:spAutoFit/>
          </a:bodyPr>
          <a:lstStyle/>
          <a:p>
            <a:r>
              <a:rPr lang="sr-Latn-CS" sz="2800" b="1" dirty="0">
                <a:solidFill>
                  <a:srgbClr val="669900"/>
                </a:solidFill>
                <a:latin typeface="Cambria" pitchFamily="18" charset="0"/>
              </a:rPr>
              <a:t>Slika materijalne tačke na zaklonu      kreće se po vertikali naviše-naniže između tačaka       i      .</a:t>
            </a:r>
            <a:r>
              <a:rPr lang="sr-Latn-CS" sz="2800" b="1" dirty="0">
                <a:solidFill>
                  <a:srgbClr val="0070C0"/>
                </a:solidFill>
                <a:latin typeface="Cambria" pitchFamily="18" charset="0"/>
              </a:rPr>
              <a:t/>
            </a:r>
            <a:br>
              <a:rPr lang="sr-Latn-CS" sz="2800" b="1" dirty="0">
                <a:solidFill>
                  <a:srgbClr val="0070C0"/>
                </a:solidFill>
                <a:latin typeface="Cambria" pitchFamily="18" charset="0"/>
              </a:rPr>
            </a:br>
            <a:r>
              <a:rPr lang="sr-Latn-CS" sz="2800" b="1" dirty="0">
                <a:solidFill>
                  <a:srgbClr val="800000"/>
                </a:solidFill>
                <a:latin typeface="Cambria" pitchFamily="18" charset="0"/>
              </a:rPr>
              <a:t>Maksimalno udaljenje sjenke materijalne tačke od položaja      jednako je poluprečniku kružnice.</a:t>
            </a:r>
            <a:endParaRPr lang="en-US" sz="2800" dirty="0">
              <a:solidFill>
                <a:srgbClr val="800000"/>
              </a:solidFill>
            </a:endParaRPr>
          </a:p>
        </p:txBody>
      </p:sp>
      <p:graphicFrame>
        <p:nvGraphicFramePr>
          <p:cNvPr id="3" name="Object 12"/>
          <p:cNvGraphicFramePr>
            <a:graphicFrameLocks noChangeAspect="1"/>
          </p:cNvGraphicFramePr>
          <p:nvPr/>
        </p:nvGraphicFramePr>
        <p:xfrm>
          <a:off x="1905000" y="3352800"/>
          <a:ext cx="323850" cy="419100"/>
        </p:xfrm>
        <a:graphic>
          <a:graphicData uri="http://schemas.openxmlformats.org/presentationml/2006/ole">
            <p:oleObj spid="_x0000_s19498" name="Equation" r:id="rId4" imgW="3657600" imgH="3962400" progId="Equation.3">
              <p:embed/>
            </p:oleObj>
          </a:graphicData>
        </a:graphic>
      </p:graphicFrame>
      <p:graphicFrame>
        <p:nvGraphicFramePr>
          <p:cNvPr id="19469" name="Object 13"/>
          <p:cNvGraphicFramePr>
            <a:graphicFrameLocks noChangeAspect="1"/>
          </p:cNvGraphicFramePr>
          <p:nvPr/>
        </p:nvGraphicFramePr>
        <p:xfrm>
          <a:off x="3657600" y="4114800"/>
          <a:ext cx="428625" cy="457200"/>
        </p:xfrm>
        <a:graphic>
          <a:graphicData uri="http://schemas.openxmlformats.org/presentationml/2006/ole">
            <p:oleObj spid="_x0000_s19499" name="Equation" r:id="rId5" imgW="4267200" imgH="5181600" progId="Equation.3">
              <p:embed/>
            </p:oleObj>
          </a:graphicData>
        </a:graphic>
      </p:graphicFrame>
      <p:graphicFrame>
        <p:nvGraphicFramePr>
          <p:cNvPr id="19470" name="Object 14"/>
          <p:cNvGraphicFramePr>
            <a:graphicFrameLocks noChangeAspect="1"/>
          </p:cNvGraphicFramePr>
          <p:nvPr/>
        </p:nvGraphicFramePr>
        <p:xfrm>
          <a:off x="228600" y="4572000"/>
          <a:ext cx="352425" cy="457200"/>
        </p:xfrm>
        <a:graphic>
          <a:graphicData uri="http://schemas.openxmlformats.org/presentationml/2006/ole">
            <p:oleObj spid="_x0000_s19500" name="Equation" r:id="rId6" imgW="4267200" imgH="5181600" progId="Equation.3">
              <p:embed/>
            </p:oleObj>
          </a:graphicData>
        </a:graphic>
      </p:graphicFrame>
      <p:graphicFrame>
        <p:nvGraphicFramePr>
          <p:cNvPr id="19471" name="Object 15"/>
          <p:cNvGraphicFramePr>
            <a:graphicFrameLocks noChangeAspect="1"/>
          </p:cNvGraphicFramePr>
          <p:nvPr/>
        </p:nvGraphicFramePr>
        <p:xfrm>
          <a:off x="1981200" y="5867400"/>
          <a:ext cx="381000" cy="476250"/>
        </p:xfrm>
        <a:graphic>
          <a:graphicData uri="http://schemas.openxmlformats.org/presentationml/2006/ole">
            <p:oleObj spid="_x0000_s19501" name="Equation" r:id="rId7" imgW="4572000" imgH="5181600" progId="Equation.3">
              <p:embed/>
            </p:oleObj>
          </a:graphicData>
        </a:graphic>
      </p:graphicFrame>
      <p:sp>
        <p:nvSpPr>
          <p:cNvPr id="20" name="Rectangle 19"/>
          <p:cNvSpPr/>
          <p:nvPr/>
        </p:nvSpPr>
        <p:spPr>
          <a:xfrm>
            <a:off x="0" y="0"/>
            <a:ext cx="9144000" cy="2677656"/>
          </a:xfrm>
          <a:prstGeom prst="rect">
            <a:avLst/>
          </a:prstGeom>
        </p:spPr>
        <p:txBody>
          <a:bodyPr wrap="square">
            <a:spAutoFit/>
          </a:bodyPr>
          <a:lstStyle/>
          <a:p>
            <a:r>
              <a:rPr lang="sr-Latn-CS" sz="2800" b="1" dirty="0">
                <a:solidFill>
                  <a:srgbClr val="CC0066"/>
                </a:solidFill>
                <a:latin typeface="Cambria" pitchFamily="18" charset="0"/>
              </a:rPr>
              <a:t>Matematička interpretacija harmonijskog oscilatornog kretanja može se dobiti ako ovo kretanje uporedimo sa ravnomjerno kružnim kretanjem.</a:t>
            </a:r>
          </a:p>
          <a:p>
            <a:r>
              <a:rPr lang="sr-Latn-CS" sz="2800" b="1" dirty="0">
                <a:solidFill>
                  <a:srgbClr val="0070C0"/>
                </a:solidFill>
                <a:latin typeface="Cambria" pitchFamily="18" charset="0"/>
              </a:rPr>
              <a:t/>
            </a:r>
            <a:br>
              <a:rPr lang="sr-Latn-CS" sz="2800" b="1" dirty="0">
                <a:solidFill>
                  <a:srgbClr val="0070C0"/>
                </a:solidFill>
                <a:latin typeface="Cambria" pitchFamily="18" charset="0"/>
              </a:rPr>
            </a:br>
            <a:r>
              <a:rPr lang="sr-Latn-CS" sz="2800" b="1" dirty="0">
                <a:solidFill>
                  <a:srgbClr val="0070C0"/>
                </a:solidFill>
                <a:latin typeface="Cambria" pitchFamily="18" charset="0"/>
              </a:rPr>
              <a:t>Materijalna tačka        ravnomjerno se kreće po kružnici poluprečnika      .</a:t>
            </a:r>
            <a:endParaRPr lang="en-US" sz="2800" dirty="0">
              <a:latin typeface="Cambria" pitchFamily="18" charset="0"/>
            </a:endParaRPr>
          </a:p>
        </p:txBody>
      </p:sp>
      <p:graphicFrame>
        <p:nvGraphicFramePr>
          <p:cNvPr id="19472" name="Object 16"/>
          <p:cNvGraphicFramePr>
            <a:graphicFrameLocks noChangeAspect="1"/>
          </p:cNvGraphicFramePr>
          <p:nvPr/>
        </p:nvGraphicFramePr>
        <p:xfrm>
          <a:off x="3048000" y="1752600"/>
          <a:ext cx="457200" cy="390525"/>
        </p:xfrm>
        <a:graphic>
          <a:graphicData uri="http://schemas.openxmlformats.org/presentationml/2006/ole">
            <p:oleObj spid="_x0000_s19502" name="Equation" r:id="rId8" imgW="4876800" imgH="3962400" progId="Equation.3">
              <p:embed/>
            </p:oleObj>
          </a:graphicData>
        </a:graphic>
      </p:graphicFrame>
      <p:graphicFrame>
        <p:nvGraphicFramePr>
          <p:cNvPr id="19473" name="Object 17"/>
          <p:cNvGraphicFramePr>
            <a:graphicFrameLocks noChangeAspect="1"/>
          </p:cNvGraphicFramePr>
          <p:nvPr/>
        </p:nvGraphicFramePr>
        <p:xfrm>
          <a:off x="3733800" y="2209800"/>
          <a:ext cx="361950" cy="381000"/>
        </p:xfrm>
        <a:graphic>
          <a:graphicData uri="http://schemas.openxmlformats.org/presentationml/2006/ole">
            <p:oleObj spid="_x0000_s19503" name="Equation" r:id="rId9" imgW="2743200" imgH="3048000" progId="Equation.3">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duotone>
              <a:prstClr val="black"/>
              <a:srgbClr val="D9C3A5">
                <a:tint val="50000"/>
                <a:satMod val="180000"/>
              </a:srgbClr>
            </a:duotone>
          </a:blip>
          <a:srcRect/>
          <a:stretch>
            <a:fillRect/>
          </a:stretch>
        </p:blipFill>
        <p:spPr bwMode="auto">
          <a:xfrm>
            <a:off x="0" y="0"/>
            <a:ext cx="9144000" cy="6858000"/>
          </a:xfrm>
          <a:prstGeom prst="rect">
            <a:avLst/>
          </a:prstGeom>
          <a:noFill/>
          <a:ln w="9525">
            <a:noFill/>
            <a:miter lim="800000"/>
            <a:headEnd/>
            <a:tailEnd/>
          </a:ln>
        </p:spPr>
      </p:pic>
      <p:pic>
        <p:nvPicPr>
          <p:cNvPr id="3" name="Picture 1" descr="C:\Documents and Settings\0lja\Desktop\oscilacije\7952116_orig.gif"/>
          <p:cNvPicPr>
            <a:picLocks noChangeAspect="1" noChangeArrowheads="1" noCrop="1"/>
          </p:cNvPicPr>
          <p:nvPr/>
        </p:nvPicPr>
        <p:blipFill>
          <a:blip r:embed="rId4"/>
          <a:srcRect/>
          <a:stretch>
            <a:fillRect/>
          </a:stretch>
        </p:blipFill>
        <p:spPr bwMode="auto">
          <a:xfrm>
            <a:off x="0" y="5410200"/>
            <a:ext cx="1676400" cy="1447800"/>
          </a:xfrm>
          <a:prstGeom prst="rect">
            <a:avLst/>
          </a:prstGeom>
          <a:noFill/>
        </p:spPr>
      </p:pic>
      <p:graphicFrame>
        <p:nvGraphicFramePr>
          <p:cNvPr id="54273" name="Object 1"/>
          <p:cNvGraphicFramePr>
            <a:graphicFrameLocks noChangeAspect="1"/>
          </p:cNvGraphicFramePr>
          <p:nvPr/>
        </p:nvGraphicFramePr>
        <p:xfrm>
          <a:off x="5181600" y="2590800"/>
          <a:ext cx="457200" cy="457200"/>
        </p:xfrm>
        <a:graphic>
          <a:graphicData uri="http://schemas.openxmlformats.org/presentationml/2006/ole">
            <p:oleObj spid="_x0000_s54278" name="Equation" r:id="rId5" imgW="4876800" imgH="4267200" progId="Equation.3">
              <p:embed/>
            </p:oleObj>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273"/>
                                        </p:tgtEl>
                                        <p:attrNameLst>
                                          <p:attrName>style.visibility</p:attrName>
                                        </p:attrNameLst>
                                      </p:cBhvr>
                                      <p:to>
                                        <p:strVal val="visible"/>
                                      </p:to>
                                    </p:set>
                                    <p:animEffect transition="in" filter="box(in)">
                                      <p:cBhvr>
                                        <p:cTn id="12"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90600"/>
          </a:xfrm>
        </p:spPr>
        <p:txBody>
          <a:bodyPr>
            <a:normAutofit/>
          </a:bodyPr>
          <a:lstStyle/>
          <a:p>
            <a:pPr algn="l"/>
            <a:r>
              <a:rPr lang="sr-Latn-CS" sz="2400" b="1" dirty="0">
                <a:latin typeface="Century Schoolbook" pitchFamily="18" charset="0"/>
              </a:rPr>
              <a:t>              </a:t>
            </a:r>
            <a:r>
              <a:rPr lang="sr-Latn-CS" sz="2800" b="1" dirty="0">
                <a:solidFill>
                  <a:srgbClr val="0070C0"/>
                </a:solidFill>
                <a:latin typeface="Cambria" pitchFamily="18" charset="0"/>
              </a:rPr>
              <a:t>ugao rotacije (ugaoni pomjeraj).</a:t>
            </a:r>
            <a:endParaRPr lang="en-US" sz="2800" dirty="0">
              <a:solidFill>
                <a:srgbClr val="0070C0"/>
              </a:solidFill>
              <a:latin typeface="Cambria" pitchFamily="18" charset="0"/>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2590800" y="228600"/>
          <a:ext cx="3733800" cy="762000"/>
        </p:xfrm>
        <a:graphic>
          <a:graphicData uri="http://schemas.openxmlformats.org/presentationml/2006/ole">
            <p:oleObj spid="_x0000_s20513" name="Equation" r:id="rId3" imgW="26822400" imgH="5181600" progId="Equation.3">
              <p:embed/>
            </p:oleObj>
          </a:graphicData>
        </a:graphic>
      </p:graphicFrame>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3" name="Object 3"/>
          <p:cNvGraphicFramePr>
            <a:graphicFrameLocks noChangeAspect="1"/>
          </p:cNvGraphicFramePr>
          <p:nvPr/>
        </p:nvGraphicFramePr>
        <p:xfrm>
          <a:off x="304800" y="1295400"/>
          <a:ext cx="838200" cy="504825"/>
        </p:xfrm>
        <a:graphic>
          <a:graphicData uri="http://schemas.openxmlformats.org/presentationml/2006/ole">
            <p:oleObj spid="_x0000_s20514" name="Equation" r:id="rId4" imgW="6096000" imgH="3962400" progId="Equation.3">
              <p:embed/>
            </p:oleObj>
          </a:graphicData>
        </a:graphic>
      </p:graphicFrame>
      <p:sp>
        <p:nvSpPr>
          <p:cNvPr id="10" name="Rectangle 9"/>
          <p:cNvSpPr/>
          <p:nvPr/>
        </p:nvSpPr>
        <p:spPr>
          <a:xfrm>
            <a:off x="0" y="3200399"/>
            <a:ext cx="9144000" cy="523220"/>
          </a:xfrm>
          <a:prstGeom prst="rect">
            <a:avLst/>
          </a:prstGeom>
        </p:spPr>
        <p:txBody>
          <a:bodyPr wrap="square">
            <a:spAutoFit/>
          </a:bodyPr>
          <a:lstStyle/>
          <a:p>
            <a:r>
              <a:rPr lang="sr-Latn-CS" sz="2800" b="1" dirty="0">
                <a:solidFill>
                  <a:srgbClr val="0070C0"/>
                </a:solidFill>
                <a:latin typeface="Cambria" pitchFamily="18" charset="0"/>
              </a:rPr>
              <a:t>Jedinica za ugaoni pomjeraj je radijan (            ).</a:t>
            </a:r>
            <a:endParaRPr lang="en-US" sz="2800" dirty="0">
              <a:latin typeface="Cambria" pitchFamily="18" charset="0"/>
            </a:endParaRPr>
          </a:p>
        </p:txBody>
      </p:sp>
      <p:graphicFrame>
        <p:nvGraphicFramePr>
          <p:cNvPr id="20485" name="Object 5"/>
          <p:cNvGraphicFramePr>
            <a:graphicFrameLocks noChangeAspect="1"/>
          </p:cNvGraphicFramePr>
          <p:nvPr/>
        </p:nvGraphicFramePr>
        <p:xfrm>
          <a:off x="6477000" y="3200400"/>
          <a:ext cx="838200" cy="457200"/>
        </p:xfrm>
        <a:graphic>
          <a:graphicData uri="http://schemas.openxmlformats.org/presentationml/2006/ole">
            <p:oleObj spid="_x0000_s20515" name="Equation" r:id="rId5" imgW="7924800" imgH="4267200" progId="Equation.3">
              <p:embed/>
            </p:oleObj>
          </a:graphicData>
        </a:graphic>
      </p:graphicFrame>
      <p:graphicFrame>
        <p:nvGraphicFramePr>
          <p:cNvPr id="20486" name="Object 6"/>
          <p:cNvGraphicFramePr>
            <a:graphicFrameLocks noChangeAspect="1"/>
          </p:cNvGraphicFramePr>
          <p:nvPr/>
        </p:nvGraphicFramePr>
        <p:xfrm>
          <a:off x="3124200" y="3962400"/>
          <a:ext cx="2209800" cy="685800"/>
        </p:xfrm>
        <a:graphic>
          <a:graphicData uri="http://schemas.openxmlformats.org/presentationml/2006/ole">
            <p:oleObj spid="_x0000_s20516" name="Equation" r:id="rId6" imgW="17373600" imgH="4876800" progId="Equation.3">
              <p:embed/>
            </p:oleObj>
          </a:graphicData>
        </a:graphic>
      </p:graphicFrame>
      <p:graphicFrame>
        <p:nvGraphicFramePr>
          <p:cNvPr id="20487" name="Object 7"/>
          <p:cNvGraphicFramePr>
            <a:graphicFrameLocks noChangeAspect="1"/>
          </p:cNvGraphicFramePr>
          <p:nvPr/>
        </p:nvGraphicFramePr>
        <p:xfrm>
          <a:off x="2209800" y="4953000"/>
          <a:ext cx="3962400" cy="1447800"/>
        </p:xfrm>
        <a:graphic>
          <a:graphicData uri="http://schemas.openxmlformats.org/presentationml/2006/ole">
            <p:oleObj spid="_x0000_s20517" name="Equation" r:id="rId7" imgW="27432000" imgH="9448800" progId="Equation.3">
              <p:embed/>
            </p:oleObj>
          </a:graphicData>
        </a:graphic>
      </p:graphicFrame>
      <p:pic>
        <p:nvPicPr>
          <p:cNvPr id="13" name="Picture 1" descr="C:\Documents and Settings\0lja\Desktop\oscilacije\7952116_orig.gif"/>
          <p:cNvPicPr>
            <a:picLocks noChangeAspect="1" noChangeArrowheads="1" noCrop="1"/>
          </p:cNvPicPr>
          <p:nvPr/>
        </p:nvPicPr>
        <p:blipFill>
          <a:blip r:embed="rId8"/>
          <a:srcRect/>
          <a:stretch>
            <a:fillRect/>
          </a:stretch>
        </p:blipFill>
        <p:spPr bwMode="auto">
          <a:xfrm>
            <a:off x="7467600" y="5410200"/>
            <a:ext cx="1676400" cy="1447800"/>
          </a:xfrm>
          <a:prstGeom prst="rect">
            <a:avLst/>
          </a:prstGeom>
          <a:noFill/>
        </p:spPr>
      </p:pic>
      <p:sp>
        <p:nvSpPr>
          <p:cNvPr id="14" name="Rounded Rectangle 13"/>
          <p:cNvSpPr/>
          <p:nvPr/>
        </p:nvSpPr>
        <p:spPr>
          <a:xfrm>
            <a:off x="228600" y="1905000"/>
            <a:ext cx="86868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r-Latn-CS" sz="2800" b="1" i="1" dirty="0">
                <a:solidFill>
                  <a:srgbClr val="CC0066"/>
                </a:solidFill>
                <a:latin typeface="Cambria" pitchFamily="18" charset="0"/>
              </a:rPr>
              <a:t>Ugaoni pomjeraj opiše materijalna tačka ako pređe rastojanje        .</a:t>
            </a:r>
            <a:endParaRPr lang="en-US" sz="2800" dirty="0">
              <a:solidFill>
                <a:srgbClr val="CC0066"/>
              </a:solidFill>
              <a:latin typeface="Cambria" pitchFamily="18" charset="0"/>
            </a:endParaRPr>
          </a:p>
        </p:txBody>
      </p:sp>
      <p:graphicFrame>
        <p:nvGraphicFramePr>
          <p:cNvPr id="20488" name="Object 8"/>
          <p:cNvGraphicFramePr>
            <a:graphicFrameLocks noChangeAspect="1"/>
          </p:cNvGraphicFramePr>
          <p:nvPr/>
        </p:nvGraphicFramePr>
        <p:xfrm>
          <a:off x="2057400" y="2514600"/>
          <a:ext cx="457200" cy="457200"/>
        </p:xfrm>
        <a:graphic>
          <a:graphicData uri="http://schemas.openxmlformats.org/presentationml/2006/ole">
            <p:oleObj spid="_x0000_s20518" name="Equation" r:id="rId9" imgW="4876800" imgH="4267200" progId="Equation.3">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in)">
                                      <p:cBhvr>
                                        <p:cTn id="7" dur="500"/>
                                        <p:tgtEl>
                                          <p:spTgt spid="204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ox(in)">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edg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488"/>
                                        </p:tgtEl>
                                        <p:attrNameLst>
                                          <p:attrName>style.visibility</p:attrName>
                                        </p:attrNameLst>
                                      </p:cBhvr>
                                      <p:to>
                                        <p:strVal val="visible"/>
                                      </p:to>
                                    </p:set>
                                    <p:animEffect transition="in" filter="box(in)">
                                      <p:cBhvr>
                                        <p:cTn id="26" dur="500"/>
                                        <p:tgtEl>
                                          <p:spTgt spid="2048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0485"/>
                                        </p:tgtEl>
                                        <p:attrNameLst>
                                          <p:attrName>style.visibility</p:attrName>
                                        </p:attrNameLst>
                                      </p:cBhvr>
                                      <p:to>
                                        <p:strVal val="visible"/>
                                      </p:to>
                                    </p:set>
                                    <p:animEffect transition="in" filter="box(in)">
                                      <p:cBhvr>
                                        <p:cTn id="36" dur="500"/>
                                        <p:tgtEl>
                                          <p:spTgt spid="2048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0486"/>
                                        </p:tgtEl>
                                        <p:attrNameLst>
                                          <p:attrName>style.visibility</p:attrName>
                                        </p:attrNameLst>
                                      </p:cBhvr>
                                      <p:to>
                                        <p:strVal val="visible"/>
                                      </p:to>
                                    </p:set>
                                    <p:animEffect transition="in" filter="box(in)">
                                      <p:cBhvr>
                                        <p:cTn id="41" dur="500"/>
                                        <p:tgtEl>
                                          <p:spTgt spid="2048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0487"/>
                                        </p:tgtEl>
                                        <p:attrNameLst>
                                          <p:attrName>style.visibility</p:attrName>
                                        </p:attrNameLst>
                                      </p:cBhvr>
                                      <p:to>
                                        <p:strVal val="visible"/>
                                      </p:to>
                                    </p:set>
                                    <p:animEffect transition="in" filter="box(in)">
                                      <p:cBhvr>
                                        <p:cTn id="46"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66">
            <a:alpha val="16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477000"/>
          </a:xfrm>
        </p:spPr>
        <p:txBody>
          <a:bodyPr/>
          <a:lstStyle/>
          <a:p>
            <a:pPr algn="l"/>
            <a:r>
              <a:rPr lang="sr-Latn-CS" sz="2400" dirty="0">
                <a:solidFill>
                  <a:schemeClr val="tx1"/>
                </a:solidFill>
                <a:latin typeface="Century Schoolbook" pitchFamily="18" charset="0"/>
              </a:rPr>
              <a:t>            </a:t>
            </a:r>
            <a:r>
              <a:rPr lang="sr-Latn-CS" sz="2800" b="1" i="1" dirty="0">
                <a:solidFill>
                  <a:srgbClr val="C00000"/>
                </a:solidFill>
                <a:latin typeface="Cambria" pitchFamily="18" charset="0"/>
              </a:rPr>
              <a:t>ugaona brzina (kružna frekvencija).</a:t>
            </a:r>
            <a:endParaRPr lang="en-US" sz="2800" dirty="0">
              <a:solidFill>
                <a:srgbClr val="C00000"/>
              </a:solidFill>
              <a:latin typeface="Cambria" pitchFamily="18" charset="0"/>
            </a:endParaRPr>
          </a:p>
          <a:p>
            <a:pPr algn="l"/>
            <a:r>
              <a:rPr lang="sr-Latn-CS" sz="2400" b="1" dirty="0">
                <a:solidFill>
                  <a:schemeClr val="tx1"/>
                </a:solidFill>
                <a:latin typeface="Century Schoolbook" pitchFamily="18" charset="0"/>
              </a:rPr>
              <a:t> </a:t>
            </a:r>
            <a:endParaRPr lang="en-US" sz="2400" dirty="0">
              <a:solidFill>
                <a:schemeClr val="tx1"/>
              </a:solidFill>
              <a:latin typeface="Century Schoolbook" pitchFamily="18" charset="0"/>
            </a:endParaRPr>
          </a:p>
          <a:p>
            <a:pPr algn="l"/>
            <a:r>
              <a:rPr lang="sr-Latn-CS" sz="2800" b="1" dirty="0">
                <a:solidFill>
                  <a:srgbClr val="0070C0"/>
                </a:solidFill>
                <a:latin typeface="Cambria" pitchFamily="18" charset="0"/>
              </a:rPr>
              <a:t>Jedinica za ugaonu brzinu              </a:t>
            </a:r>
            <a:r>
              <a:rPr lang="sr-Latn-CS" sz="2800" b="1" dirty="0">
                <a:solidFill>
                  <a:schemeClr val="tx1"/>
                </a:solidFill>
                <a:latin typeface="Cambria" pitchFamily="18" charset="0"/>
              </a:rPr>
              <a:t>.</a:t>
            </a:r>
            <a:endParaRPr lang="en-US" sz="2800" dirty="0">
              <a:solidFill>
                <a:schemeClr val="tx1"/>
              </a:solidFill>
              <a:latin typeface="Cambria" pitchFamily="18" charset="0"/>
            </a:endParaRPr>
          </a:p>
          <a:p>
            <a:endParaRPr lang="en-US"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2" name="Rectangle 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sr-Latn-C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sp>
        <p:nvSpPr>
          <p:cNvPr id="21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3" name="Object 9"/>
          <p:cNvGraphicFramePr>
            <a:graphicFrameLocks noChangeAspect="1"/>
          </p:cNvGraphicFramePr>
          <p:nvPr/>
        </p:nvGraphicFramePr>
        <p:xfrm>
          <a:off x="228600" y="304800"/>
          <a:ext cx="685800" cy="419100"/>
        </p:xfrm>
        <a:graphic>
          <a:graphicData uri="http://schemas.openxmlformats.org/presentationml/2006/ole">
            <p:oleObj spid="_x0000_s21534" name="Equation" r:id="rId3" imgW="6400800" imgH="3352800" progId="Equation.3">
              <p:embed/>
            </p:oleObj>
          </a:graphicData>
        </a:graphic>
      </p:graphicFrame>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15" name="Object 11"/>
          <p:cNvGraphicFramePr>
            <a:graphicFrameLocks noChangeAspect="1"/>
          </p:cNvGraphicFramePr>
          <p:nvPr/>
        </p:nvGraphicFramePr>
        <p:xfrm>
          <a:off x="4343400" y="838200"/>
          <a:ext cx="914400" cy="990600"/>
        </p:xfrm>
        <a:graphic>
          <a:graphicData uri="http://schemas.openxmlformats.org/presentationml/2006/ole">
            <p:oleObj spid="_x0000_s21535" name="Equation" r:id="rId4" imgW="8839200" imgH="9448800" progId="Equation.3">
              <p:embed/>
            </p:oleObj>
          </a:graphicData>
        </a:graphic>
      </p:graphicFrame>
      <p:graphicFrame>
        <p:nvGraphicFramePr>
          <p:cNvPr id="4" name="Object 12"/>
          <p:cNvGraphicFramePr>
            <a:graphicFrameLocks noChangeAspect="1"/>
          </p:cNvGraphicFramePr>
          <p:nvPr/>
        </p:nvGraphicFramePr>
        <p:xfrm>
          <a:off x="3048000" y="2590800"/>
          <a:ext cx="2971800" cy="762000"/>
        </p:xfrm>
        <a:graphic>
          <a:graphicData uri="http://schemas.openxmlformats.org/presentationml/2006/ole">
            <p:oleObj spid="_x0000_s21536" name="Equation" r:id="rId5" imgW="22250400" imgH="5486400" progId="Equation.3">
              <p:embed/>
            </p:oleObj>
          </a:graphicData>
        </a:graphic>
      </p:graphicFrame>
      <p:graphicFrame>
        <p:nvGraphicFramePr>
          <p:cNvPr id="21517" name="Object 13"/>
          <p:cNvGraphicFramePr>
            <a:graphicFrameLocks noChangeAspect="1"/>
          </p:cNvGraphicFramePr>
          <p:nvPr/>
        </p:nvGraphicFramePr>
        <p:xfrm>
          <a:off x="3429000" y="4038600"/>
          <a:ext cx="2133600" cy="1752600"/>
        </p:xfrm>
        <a:graphic>
          <a:graphicData uri="http://schemas.openxmlformats.org/presentationml/2006/ole">
            <p:oleObj spid="_x0000_s21537" name="Equation" r:id="rId6" imgW="15544800" imgH="14020800" progId="Equation.3">
              <p:embed/>
            </p:oleObj>
          </a:graphicData>
        </a:graphic>
      </p:graphicFrame>
      <p:pic>
        <p:nvPicPr>
          <p:cNvPr id="13" name="Picture 1" descr="C:\Documents and Settings\0lja\Desktop\oscilacije\7952116_orig.gif"/>
          <p:cNvPicPr>
            <a:picLocks noChangeAspect="1" noChangeArrowheads="1" noCrop="1"/>
          </p:cNvPicPr>
          <p:nvPr/>
        </p:nvPicPr>
        <p:blipFill>
          <a:blip r:embed="rId7"/>
          <a:srcRect/>
          <a:stretch>
            <a:fillRect/>
          </a:stretch>
        </p:blipFill>
        <p:spPr bwMode="auto">
          <a:xfrm>
            <a:off x="7467600" y="541020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ox(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515"/>
                                        </p:tgtEl>
                                        <p:attrNameLst>
                                          <p:attrName>style.visibility</p:attrName>
                                        </p:attrNameLst>
                                      </p:cBhvr>
                                      <p:to>
                                        <p:strVal val="visible"/>
                                      </p:to>
                                    </p:set>
                                    <p:animEffect transition="in" filter="box(in)">
                                      <p:cBhvr>
                                        <p:cTn id="20" dur="500"/>
                                        <p:tgtEl>
                                          <p:spTgt spid="215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1517"/>
                                        </p:tgtEl>
                                        <p:attrNameLst>
                                          <p:attrName>style.visibility</p:attrName>
                                        </p:attrNameLst>
                                      </p:cBhvr>
                                      <p:to>
                                        <p:strVal val="visible"/>
                                      </p:to>
                                    </p:set>
                                    <p:animEffect transition="in" filter="box(in)">
                                      <p:cBhvr>
                                        <p:cTn id="30"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0" y="4438650"/>
          <a:ext cx="114300" cy="219075"/>
        </p:xfrm>
        <a:graphic>
          <a:graphicData uri="http://schemas.openxmlformats.org/presentationml/2006/ole">
            <p:oleObj spid="_x0000_s23581" name="Equation" r:id="rId3" imgW="2743200" imgH="5181600" progId="Equation.3">
              <p:embed/>
            </p:oleObj>
          </a:graphicData>
        </a:graphic>
      </p:graphicFrame>
      <p:graphicFrame>
        <p:nvGraphicFramePr>
          <p:cNvPr id="23553" name="Object 1"/>
          <p:cNvGraphicFramePr>
            <a:graphicFrameLocks noChangeAspect="1"/>
          </p:cNvGraphicFramePr>
          <p:nvPr/>
        </p:nvGraphicFramePr>
        <p:xfrm>
          <a:off x="0" y="2895600"/>
          <a:ext cx="3962400" cy="809625"/>
        </p:xfrm>
        <a:graphic>
          <a:graphicData uri="http://schemas.openxmlformats.org/presentationml/2006/ole">
            <p:oleObj spid="_x0000_s23582" name="Equation" r:id="rId4" imgW="30784800" imgH="5486400" progId="Equation.3">
              <p:embed/>
            </p:oleObj>
          </a:graphicData>
        </a:graphic>
      </p:graphicFrame>
      <p:sp>
        <p:nvSpPr>
          <p:cNvPr id="2355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62" name="Rectangle 10"/>
          <p:cNvSpPr>
            <a:spLocks noChangeArrowheads="1"/>
          </p:cNvSpPr>
          <p:nvPr/>
        </p:nvSpPr>
        <p:spPr bwMode="auto">
          <a:xfrm>
            <a:off x="0" y="465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ular Callout 12"/>
          <p:cNvSpPr/>
          <p:nvPr/>
        </p:nvSpPr>
        <p:spPr>
          <a:xfrm>
            <a:off x="4343400" y="1066800"/>
            <a:ext cx="2895600" cy="1371600"/>
          </a:xfrm>
          <a:prstGeom prst="wedgeRoundRectCallout">
            <a:avLst>
              <a:gd name="adj1" fmla="val -59013"/>
              <a:gd name="adj2" fmla="val 11297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r>
              <a:rPr lang="sr-Latn-CS" sz="2800" b="1" dirty="0">
                <a:solidFill>
                  <a:schemeClr val="bg1"/>
                </a:solidFill>
                <a:latin typeface="Cambria" pitchFamily="18" charset="0"/>
              </a:rPr>
              <a:t> jednačina harmonijskog oscilovanja</a:t>
            </a:r>
            <a:endParaRPr lang="en-US" sz="2800" dirty="0">
              <a:solidFill>
                <a:schemeClr val="bg1"/>
              </a:solidFill>
              <a:latin typeface="Cambria" pitchFamily="18" charset="0"/>
            </a:endParaRPr>
          </a:p>
        </p:txBody>
      </p:sp>
      <p:graphicFrame>
        <p:nvGraphicFramePr>
          <p:cNvPr id="3" name="Object 6"/>
          <p:cNvGraphicFramePr>
            <a:graphicFrameLocks noChangeAspect="1"/>
          </p:cNvGraphicFramePr>
          <p:nvPr/>
        </p:nvGraphicFramePr>
        <p:xfrm>
          <a:off x="0" y="4267200"/>
          <a:ext cx="1905000" cy="762000"/>
        </p:xfrm>
        <a:graphic>
          <a:graphicData uri="http://schemas.openxmlformats.org/presentationml/2006/ole">
            <p:oleObj spid="_x0000_s23583" name="Equation" r:id="rId5" imgW="18897600" imgH="5486400" progId="Equation.3">
              <p:embed/>
            </p:oleObj>
          </a:graphicData>
        </a:graphic>
      </p:graphicFrame>
      <p:sp>
        <p:nvSpPr>
          <p:cNvPr id="16" name="Rectangle 15"/>
          <p:cNvSpPr/>
          <p:nvPr/>
        </p:nvSpPr>
        <p:spPr>
          <a:xfrm>
            <a:off x="1981200" y="4419600"/>
            <a:ext cx="3810000" cy="523220"/>
          </a:xfrm>
          <a:prstGeom prst="rect">
            <a:avLst/>
          </a:prstGeom>
        </p:spPr>
        <p:txBody>
          <a:bodyPr wrap="square">
            <a:spAutoFit/>
          </a:bodyPr>
          <a:lstStyle/>
          <a:p>
            <a:r>
              <a:rPr lang="sr-Latn-CS" sz="2800" b="1" dirty="0">
                <a:solidFill>
                  <a:srgbClr val="0070C0"/>
                </a:solidFill>
                <a:latin typeface="Cambria" pitchFamily="18" charset="0"/>
              </a:rPr>
              <a:t>faza oscilovanja;</a:t>
            </a:r>
            <a:endParaRPr lang="en-US" sz="2800" b="1" dirty="0">
              <a:latin typeface="Cambria" pitchFamily="18" charset="0"/>
            </a:endParaRPr>
          </a:p>
        </p:txBody>
      </p:sp>
      <p:graphicFrame>
        <p:nvGraphicFramePr>
          <p:cNvPr id="4" name="Object 7"/>
          <p:cNvGraphicFramePr>
            <a:graphicFrameLocks noChangeAspect="1"/>
          </p:cNvGraphicFramePr>
          <p:nvPr/>
        </p:nvGraphicFramePr>
        <p:xfrm>
          <a:off x="0" y="5410200"/>
          <a:ext cx="914400" cy="685800"/>
        </p:xfrm>
        <a:graphic>
          <a:graphicData uri="http://schemas.openxmlformats.org/presentationml/2006/ole">
            <p:oleObj spid="_x0000_s23584" name="Equation" r:id="rId6" imgW="7620000" imgH="5486400" progId="Equation.3">
              <p:embed/>
            </p:oleObj>
          </a:graphicData>
        </a:graphic>
      </p:graphicFrame>
      <p:sp>
        <p:nvSpPr>
          <p:cNvPr id="18" name="Rectangle 17"/>
          <p:cNvSpPr/>
          <p:nvPr/>
        </p:nvSpPr>
        <p:spPr>
          <a:xfrm>
            <a:off x="914400" y="5486400"/>
            <a:ext cx="6934200" cy="523220"/>
          </a:xfrm>
          <a:prstGeom prst="rect">
            <a:avLst/>
          </a:prstGeom>
        </p:spPr>
        <p:txBody>
          <a:bodyPr wrap="square">
            <a:spAutoFit/>
          </a:bodyPr>
          <a:lstStyle/>
          <a:p>
            <a:r>
              <a:rPr lang="sr-Latn-CS" sz="2800" b="1" dirty="0">
                <a:solidFill>
                  <a:srgbClr val="0070C0"/>
                </a:solidFill>
                <a:latin typeface="Cambria" pitchFamily="18" charset="0"/>
              </a:rPr>
              <a:t>početna faza oscilovanja.</a:t>
            </a:r>
            <a:endParaRPr lang="en-US" sz="2800" b="1" dirty="0">
              <a:latin typeface="Cambria" pitchFamily="18" charset="0"/>
            </a:endParaRPr>
          </a:p>
        </p:txBody>
      </p:sp>
      <p:graphicFrame>
        <p:nvGraphicFramePr>
          <p:cNvPr id="5" name="Object 8"/>
          <p:cNvGraphicFramePr>
            <a:graphicFrameLocks noChangeAspect="1"/>
          </p:cNvGraphicFramePr>
          <p:nvPr/>
        </p:nvGraphicFramePr>
        <p:xfrm>
          <a:off x="0" y="228600"/>
          <a:ext cx="3810000" cy="2209800"/>
        </p:xfrm>
        <a:graphic>
          <a:graphicData uri="http://schemas.openxmlformats.org/presentationml/2006/ole">
            <p:oleObj spid="_x0000_s23585" name="Equation" r:id="rId7" imgW="27432000" imgH="15240000" progId="Equation.3">
              <p:embed/>
            </p:oleObj>
          </a:graphicData>
        </a:graphic>
      </p:graphicFrame>
      <p:pic>
        <p:nvPicPr>
          <p:cNvPr id="14" name="Picture 1" descr="C:\Documents and Settings\0lja\Desktop\oscilacije\7952116_orig.gif"/>
          <p:cNvPicPr>
            <a:picLocks noChangeAspect="1" noChangeArrowheads="1" noCrop="1"/>
          </p:cNvPicPr>
          <p:nvPr/>
        </p:nvPicPr>
        <p:blipFill>
          <a:blip r:embed="rId8"/>
          <a:srcRect/>
          <a:stretch>
            <a:fillRect/>
          </a:stretch>
        </p:blipFill>
        <p:spPr bwMode="auto">
          <a:xfrm>
            <a:off x="7467600" y="0"/>
            <a:ext cx="1676400" cy="1447800"/>
          </a:xfrm>
          <a:prstGeom prst="rect">
            <a:avLst/>
          </a:prstGeom>
          <a:noFill/>
        </p:spPr>
      </p:pic>
      <p:pic>
        <p:nvPicPr>
          <p:cNvPr id="23561" name="Picture 9" descr="C:\Documents and Settings\0lja\Desktop\oscilacije\9053908.gif"/>
          <p:cNvPicPr>
            <a:picLocks noChangeAspect="1" noChangeArrowheads="1" noCrop="1"/>
          </p:cNvPicPr>
          <p:nvPr/>
        </p:nvPicPr>
        <p:blipFill>
          <a:blip r:embed="rId9"/>
          <a:srcRect/>
          <a:stretch>
            <a:fillRect/>
          </a:stretch>
        </p:blipFill>
        <p:spPr bwMode="auto">
          <a:xfrm>
            <a:off x="5257800" y="3810000"/>
            <a:ext cx="3276600" cy="2667000"/>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box(in)">
                                      <p:cBhvr>
                                        <p:cTn id="12" dur="500"/>
                                        <p:tgtEl>
                                          <p:spTgt spid="235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3561"/>
                                        </p:tgtEl>
                                        <p:attrNameLst>
                                          <p:attrName>style.visibility</p:attrName>
                                        </p:attrNameLst>
                                      </p:cBhvr>
                                      <p:to>
                                        <p:strVal val="visible"/>
                                      </p:to>
                                    </p:set>
                                    <p:animEffect transition="in" filter="diamond(in)">
                                      <p:cBhvr>
                                        <p:cTn id="40" dur="2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8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dirty="0">
                <a:solidFill>
                  <a:srgbClr val="0070C0"/>
                </a:solidFill>
              </a:rPr>
              <a:t/>
            </a:r>
            <a:br>
              <a:rPr lang="en-US" dirty="0">
                <a:solidFill>
                  <a:srgbClr val="0070C0"/>
                </a:solidFill>
              </a:rPr>
            </a:br>
            <a:endParaRPr lang="en-US" dirty="0">
              <a:solidFill>
                <a:srgbClr val="0070C0"/>
              </a:solidFill>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Content Placeholder 8"/>
          <p:cNvPicPr>
            <a:picLocks noGrp="1"/>
          </p:cNvPicPr>
          <p:nvPr>
            <p:ph idx="1"/>
          </p:nvPr>
        </p:nvPicPr>
        <p:blipFill>
          <a:blip r:embed="rId2">
            <a:duotone>
              <a:prstClr val="black"/>
              <a:schemeClr val="accent6">
                <a:tint val="45000"/>
                <a:satMod val="400000"/>
              </a:schemeClr>
            </a:duotone>
          </a:blip>
          <a:srcRect/>
          <a:stretch>
            <a:fillRect/>
          </a:stretch>
        </p:blipFill>
        <p:spPr bwMode="auto">
          <a:xfrm>
            <a:off x="3200397" y="4076697"/>
            <a:ext cx="6" cy="6"/>
          </a:xfrm>
          <a:prstGeom prst="rect">
            <a:avLst/>
          </a:prstGeom>
          <a:noFill/>
          <a:ln w="9525">
            <a:noFill/>
            <a:miter lim="800000"/>
            <a:headEnd/>
            <a:tailEnd/>
          </a:ln>
        </p:spPr>
      </p:pic>
      <p:pic>
        <p:nvPicPr>
          <p:cNvPr id="11" name="Picture 10"/>
          <p:cNvPicPr/>
          <p:nvPr/>
        </p:nvPicPr>
        <p:blipFill>
          <a:blip r:embed="rId2" cstate="print">
            <a:duotone>
              <a:schemeClr val="accent2">
                <a:shade val="45000"/>
                <a:satMod val="135000"/>
              </a:schemeClr>
              <a:prstClr val="white"/>
            </a:duotone>
          </a:blip>
          <a:srcRect/>
          <a:stretch>
            <a:fillRect/>
          </a:stretch>
        </p:blipFill>
        <p:spPr bwMode="auto">
          <a:xfrm>
            <a:off x="0" y="0"/>
            <a:ext cx="5715000" cy="6858000"/>
          </a:xfrm>
          <a:prstGeom prst="rect">
            <a:avLst/>
          </a:prstGeom>
          <a:noFill/>
          <a:ln w="9525">
            <a:noFill/>
            <a:miter lim="800000"/>
            <a:headEnd/>
            <a:tailEnd/>
          </a:ln>
        </p:spPr>
      </p:pic>
      <p:sp>
        <p:nvSpPr>
          <p:cNvPr id="12" name="Vertical Scroll 11"/>
          <p:cNvSpPr/>
          <p:nvPr/>
        </p:nvSpPr>
        <p:spPr>
          <a:xfrm>
            <a:off x="5715000" y="533400"/>
            <a:ext cx="3429000" cy="533400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sr-Latn-CS" sz="2800" b="1" dirty="0">
                <a:solidFill>
                  <a:srgbClr val="00B050"/>
                </a:solidFill>
                <a:latin typeface="Cambria" pitchFamily="18" charset="0"/>
              </a:rPr>
              <a:t>Vremenski tok elongacije, brzine i ubrzanja kod harmonijskog oscilovanja prikazan je na graficima na slici.</a:t>
            </a:r>
            <a:endParaRPr lang="en-US" sz="2800" dirty="0">
              <a:solidFill>
                <a:srgbClr val="00B050"/>
              </a:solidFill>
              <a:latin typeface="Cambria" pitchFamily="18" charset="0"/>
            </a:endParaRPr>
          </a:p>
        </p:txBody>
      </p:sp>
      <p:pic>
        <p:nvPicPr>
          <p:cNvPr id="8" name="Picture 1" descr="C:\Documents and Settings\0lja\Desktop\oscilacije\7952116_orig.gif"/>
          <p:cNvPicPr>
            <a:picLocks noChangeAspect="1" noChangeArrowheads="1" noCrop="1"/>
          </p:cNvPicPr>
          <p:nvPr/>
        </p:nvPicPr>
        <p:blipFill>
          <a:blip r:embed="rId3"/>
          <a:srcRect/>
          <a:stretch>
            <a:fillRect/>
          </a:stretch>
        </p:blipFill>
        <p:spPr bwMode="auto">
          <a:xfrm>
            <a:off x="7467600" y="5334000"/>
            <a:ext cx="1676400" cy="1524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p:spPr>
        <p:txBody>
          <a:bodyPr>
            <a:normAutofit fontScale="90000"/>
          </a:bodyPr>
          <a:lstStyle/>
          <a:p>
            <a:pPr algn="l"/>
            <a:r>
              <a:rPr lang="sr-Latn-CS" sz="3100" b="1" dirty="0">
                <a:solidFill>
                  <a:srgbClr val="0070C0"/>
                </a:solidFill>
                <a:latin typeface="Cambria" pitchFamily="18" charset="0"/>
              </a:rPr>
              <a:t>Formula za silu koja uzrokuje harmonijsko oscilatorno kretanje može se dobiti na sledeći način.</a:t>
            </a:r>
            <a:r>
              <a:rPr lang="sr-Latn-CS" sz="3100" b="1" dirty="0">
                <a:latin typeface="Cambria" pitchFamily="18" charset="0"/>
              </a:rPr>
              <a:t/>
            </a:r>
            <a:br>
              <a:rPr lang="sr-Latn-CS" sz="3100" b="1" dirty="0">
                <a:latin typeface="Cambria" pitchFamily="18" charset="0"/>
              </a:rPr>
            </a:br>
            <a:r>
              <a:rPr lang="en-US" sz="3100" dirty="0">
                <a:latin typeface="Cambria" pitchFamily="18" charset="0"/>
              </a:rPr>
              <a:t/>
            </a:r>
            <a:br>
              <a:rPr lang="en-US" sz="3100" dirty="0">
                <a:latin typeface="Cambria" pitchFamily="18" charset="0"/>
              </a:rPr>
            </a:br>
            <a:r>
              <a:rPr lang="sr-Latn-CS" sz="3100" b="1" dirty="0">
                <a:solidFill>
                  <a:srgbClr val="CC0066"/>
                </a:solidFill>
                <a:latin typeface="Cambria" pitchFamily="18" charset="0"/>
              </a:rPr>
              <a:t>Iz sličnosti pravouglih trouglova imamo:</a:t>
            </a:r>
            <a:r>
              <a:rPr lang="en-US" dirty="0"/>
              <a:t/>
            </a:r>
            <a:br>
              <a:rPr lang="en-US" dirty="0"/>
            </a:br>
            <a:endParaRPr lang="en-US" dirty="0"/>
          </a:p>
        </p:txBody>
      </p:sp>
      <p:graphicFrame>
        <p:nvGraphicFramePr>
          <p:cNvPr id="25605" name="Object 5"/>
          <p:cNvGraphicFramePr>
            <a:graphicFrameLocks noChangeAspect="1"/>
          </p:cNvGraphicFramePr>
          <p:nvPr/>
        </p:nvGraphicFramePr>
        <p:xfrm>
          <a:off x="838200" y="2362200"/>
          <a:ext cx="1981200" cy="1676400"/>
        </p:xfrm>
        <a:graphic>
          <a:graphicData uri="http://schemas.openxmlformats.org/presentationml/2006/ole">
            <p:oleObj spid="_x0000_s25622" name="Equation" r:id="rId3" imgW="11582400" imgH="10363200" progId="Equation.3">
              <p:embed/>
            </p:oleObj>
          </a:graphicData>
        </a:graphic>
      </p:graphicFrame>
      <p:graphicFrame>
        <p:nvGraphicFramePr>
          <p:cNvPr id="25604" name="Object 4"/>
          <p:cNvGraphicFramePr>
            <a:graphicFrameLocks noChangeAspect="1"/>
          </p:cNvGraphicFramePr>
          <p:nvPr/>
        </p:nvGraphicFramePr>
        <p:xfrm>
          <a:off x="762000" y="4572000"/>
          <a:ext cx="2209800" cy="1609725"/>
        </p:xfrm>
        <a:graphic>
          <a:graphicData uri="http://schemas.openxmlformats.org/presentationml/2006/ole">
            <p:oleObj spid="_x0000_s25623" name="Equation" r:id="rId4" imgW="14935200" imgH="9753600" progId="Equation.3">
              <p:embed/>
            </p:oleObj>
          </a:graphicData>
        </a:graphic>
      </p:graphicFrame>
      <p:graphicFrame>
        <p:nvGraphicFramePr>
          <p:cNvPr id="25603" name="Object 3"/>
          <p:cNvGraphicFramePr>
            <a:graphicFrameLocks noChangeAspect="1"/>
          </p:cNvGraphicFramePr>
          <p:nvPr/>
        </p:nvGraphicFramePr>
        <p:xfrm>
          <a:off x="4800600" y="2286000"/>
          <a:ext cx="1905000" cy="1676400"/>
        </p:xfrm>
        <a:graphic>
          <a:graphicData uri="http://schemas.openxmlformats.org/presentationml/2006/ole">
            <p:oleObj spid="_x0000_s25624" name="Equation" r:id="rId5" imgW="12496800" imgH="10058400" progId="Equation.3">
              <p:embed/>
            </p:oleObj>
          </a:graphicData>
        </a:graphic>
      </p:graphicFrame>
      <p:graphicFrame>
        <p:nvGraphicFramePr>
          <p:cNvPr id="25602" name="Object 2"/>
          <p:cNvGraphicFramePr>
            <a:graphicFrameLocks noChangeAspect="1"/>
          </p:cNvGraphicFramePr>
          <p:nvPr/>
        </p:nvGraphicFramePr>
        <p:xfrm>
          <a:off x="4724400" y="5029200"/>
          <a:ext cx="2209800" cy="695325"/>
        </p:xfrm>
        <a:graphic>
          <a:graphicData uri="http://schemas.openxmlformats.org/presentationml/2006/ole">
            <p:oleObj spid="_x0000_s25625" name="Equation" r:id="rId6" imgW="12801600" imgH="3352800" progId="Equation.3">
              <p:embed/>
            </p:oleObj>
          </a:graphicData>
        </a:graphic>
      </p:graphicFrame>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sp>
        <p:nvSpPr>
          <p:cNvPr id="25607" name="Rectangle 7"/>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en-US"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sp>
        <p:nvSpPr>
          <p:cNvPr id="25609" name="Rectangle 9"/>
          <p:cNvSpPr>
            <a:spLocks noChangeArrowheads="1"/>
          </p:cNvSpPr>
          <p:nvPr/>
        </p:nvSpPr>
        <p:spPr bwMode="auto">
          <a:xfrm>
            <a:off x="0" y="4067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en-US"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pic>
        <p:nvPicPr>
          <p:cNvPr id="10" name="Picture 1" descr="C:\Documents and Settings\0lja\Desktop\oscilacije\7952116_orig.gif"/>
          <p:cNvPicPr>
            <a:picLocks noChangeAspect="1" noChangeArrowheads="1" noCrop="1"/>
          </p:cNvPicPr>
          <p:nvPr/>
        </p:nvPicPr>
        <p:blipFill>
          <a:blip r:embed="rId7"/>
          <a:srcRect/>
          <a:stretch>
            <a:fillRect/>
          </a:stretch>
        </p:blipFill>
        <p:spPr bwMode="auto">
          <a:xfrm>
            <a:off x="7467600" y="5410200"/>
            <a:ext cx="1676400" cy="1447800"/>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ox(in)">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ox(in)">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ox(in)">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box(in)">
                                      <p:cBhvr>
                                        <p:cTn id="2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900">
            <a:alpha val="51000"/>
          </a:srgbClr>
        </a:solidFill>
        <a:effectLst/>
      </p:bgPr>
    </p:bg>
    <p:spTree>
      <p:nvGrpSpPr>
        <p:cNvPr id="1" name=""/>
        <p:cNvGrpSpPr/>
        <p:nvPr/>
      </p:nvGrpSpPr>
      <p:grpSpPr>
        <a:xfrm>
          <a:off x="0" y="0"/>
          <a:ext cx="0" cy="0"/>
          <a:chOff x="0" y="0"/>
          <a:chExt cx="0" cy="0"/>
        </a:xfrm>
      </p:grpSpPr>
      <p:graphicFrame>
        <p:nvGraphicFramePr>
          <p:cNvPr id="26627" name="Object 3"/>
          <p:cNvGraphicFramePr>
            <a:graphicFrameLocks noChangeAspect="1"/>
          </p:cNvGraphicFramePr>
          <p:nvPr/>
        </p:nvGraphicFramePr>
        <p:xfrm>
          <a:off x="457200" y="228600"/>
          <a:ext cx="3581400" cy="1600200"/>
        </p:xfrm>
        <a:graphic>
          <a:graphicData uri="http://schemas.openxmlformats.org/presentationml/2006/ole">
            <p:oleObj spid="_x0000_s26640" name="Equation" r:id="rId3" imgW="29260800" imgH="10058400" progId="Equation.3">
              <p:embed/>
            </p:oleObj>
          </a:graphicData>
        </a:graphic>
      </p:graphicFrame>
      <p:graphicFrame>
        <p:nvGraphicFramePr>
          <p:cNvPr id="26626" name="Object 2"/>
          <p:cNvGraphicFramePr>
            <a:graphicFrameLocks noChangeAspect="1"/>
          </p:cNvGraphicFramePr>
          <p:nvPr/>
        </p:nvGraphicFramePr>
        <p:xfrm>
          <a:off x="457200" y="2667000"/>
          <a:ext cx="2819400" cy="2819400"/>
        </p:xfrm>
        <a:graphic>
          <a:graphicData uri="http://schemas.openxmlformats.org/presentationml/2006/ole">
            <p:oleObj spid="_x0000_s26641" name="Equation" r:id="rId4" imgW="19812000" imgH="19507200" progId="Equation.3">
              <p:embed/>
            </p:oleObj>
          </a:graphicData>
        </a:graphic>
      </p:graphicFrame>
      <p:graphicFrame>
        <p:nvGraphicFramePr>
          <p:cNvPr id="26625" name="Object 1"/>
          <p:cNvGraphicFramePr>
            <a:graphicFrameLocks noChangeAspect="1"/>
          </p:cNvGraphicFramePr>
          <p:nvPr/>
        </p:nvGraphicFramePr>
        <p:xfrm>
          <a:off x="5334000" y="2438400"/>
          <a:ext cx="2819400" cy="3124200"/>
        </p:xfrm>
        <a:graphic>
          <a:graphicData uri="http://schemas.openxmlformats.org/presentationml/2006/ole">
            <p:oleObj spid="_x0000_s26642" name="Equation" r:id="rId5" imgW="21031200" imgH="20116800" progId="Equation.3">
              <p:embed/>
            </p:oleObj>
          </a:graphicData>
        </a:graphic>
      </p:graphicFrame>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sp>
        <p:nvSpPr>
          <p:cNvPr id="8" name="Down Arrow 7"/>
          <p:cNvSpPr/>
          <p:nvPr/>
        </p:nvSpPr>
        <p:spPr>
          <a:xfrm>
            <a:off x="1828800" y="1981200"/>
            <a:ext cx="457200" cy="533400"/>
          </a:xfrm>
          <a:prstGeom prst="downArrow">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ight Arrow 8"/>
          <p:cNvSpPr/>
          <p:nvPr/>
        </p:nvSpPr>
        <p:spPr>
          <a:xfrm>
            <a:off x="3810000" y="3962400"/>
            <a:ext cx="990600" cy="533400"/>
          </a:xfrm>
          <a:prstGeom prst="rightArrow">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 name="Picture 1" descr="C:\Documents and Settings\0lja\Desktop\oscilacije\7952116_orig.gif"/>
          <p:cNvPicPr>
            <a:picLocks noChangeAspect="1" noChangeArrowheads="1" noCrop="1"/>
          </p:cNvPicPr>
          <p:nvPr/>
        </p:nvPicPr>
        <p:blipFill>
          <a:blip r:embed="rId6"/>
          <a:srcRect/>
          <a:stretch>
            <a:fillRect/>
          </a:stretch>
        </p:blipFill>
        <p:spPr bwMode="auto">
          <a:xfrm>
            <a:off x="7467600" y="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625"/>
                                        </p:tgtEl>
                                        <p:attrNameLst>
                                          <p:attrName>style.visibility</p:attrName>
                                        </p:attrNameLst>
                                      </p:cBhvr>
                                      <p:to>
                                        <p:strVal val="visible"/>
                                      </p:to>
                                    </p:set>
                                    <p:animEffect transition="in" filter="box(in)">
                                      <p:cBhvr>
                                        <p:cTn id="27"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a:bodyPr>
          <a:lstStyle/>
          <a:p>
            <a:pPr algn="l"/>
            <a:r>
              <a:rPr lang="sr-Latn-CS" sz="2800" b="1" dirty="0">
                <a:solidFill>
                  <a:srgbClr val="0070C0"/>
                </a:solidFill>
                <a:latin typeface="Cambria" pitchFamily="18" charset="0"/>
              </a:rPr>
              <a:t>Sila koja uslovljava harmonijsko oscilatorno kretanje je</a:t>
            </a:r>
            <a:endParaRPr lang="en-US" sz="2800" dirty="0">
              <a:solidFill>
                <a:srgbClr val="0070C0"/>
              </a:solidFill>
              <a:latin typeface="Cambria" pitchFamily="18" charset="0"/>
            </a:endParaRPr>
          </a:p>
        </p:txBody>
      </p:sp>
      <p:graphicFrame>
        <p:nvGraphicFramePr>
          <p:cNvPr id="27651" name="Object 3"/>
          <p:cNvGraphicFramePr>
            <a:graphicFrameLocks noChangeAspect="1"/>
          </p:cNvGraphicFramePr>
          <p:nvPr/>
        </p:nvGraphicFramePr>
        <p:xfrm>
          <a:off x="533400" y="1752600"/>
          <a:ext cx="3581400" cy="3962400"/>
        </p:xfrm>
        <a:graphic>
          <a:graphicData uri="http://schemas.openxmlformats.org/presentationml/2006/ole">
            <p:oleObj spid="_x0000_s27660" name="Equation" r:id="rId3" imgW="25603200" imgH="25603200" progId="Equation.3">
              <p:embed/>
            </p:oleObj>
          </a:graphicData>
        </a:graphic>
      </p:graphicFrame>
      <p:graphicFrame>
        <p:nvGraphicFramePr>
          <p:cNvPr id="27650" name="Object 2"/>
          <p:cNvGraphicFramePr>
            <a:graphicFrameLocks noChangeAspect="1"/>
          </p:cNvGraphicFramePr>
          <p:nvPr/>
        </p:nvGraphicFramePr>
        <p:xfrm>
          <a:off x="4800600" y="3810000"/>
          <a:ext cx="2895600" cy="1524000"/>
        </p:xfrm>
        <a:graphic>
          <a:graphicData uri="http://schemas.openxmlformats.org/presentationml/2006/ole">
            <p:oleObj spid="_x0000_s27661" name="Equation" r:id="rId4" imgW="20421600" imgH="10058400" progId="Equation.3">
              <p:embed/>
            </p:oleObj>
          </a:graphicData>
        </a:graphic>
      </p:graphicFrame>
      <p:sp>
        <p:nvSpPr>
          <p:cNvPr id="276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3" name="Rectangle 5"/>
          <p:cNvSpPr>
            <a:spLocks noChangeArrowheads="1"/>
          </p:cNvSpPr>
          <p:nvPr/>
        </p:nvSpPr>
        <p:spPr bwMode="auto">
          <a:xfrm>
            <a:off x="0" y="2447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a:ln>
                  <a:noFill/>
                </a:ln>
                <a:solidFill>
                  <a:srgbClr val="FFFF00"/>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a:ln>
                <a:noFill/>
              </a:ln>
              <a:solidFill>
                <a:schemeClr val="tx1"/>
              </a:solidFill>
              <a:effectLst/>
              <a:latin typeface="Arial" pitchFamily="34" charset="0"/>
            </a:endParaRPr>
          </a:p>
        </p:txBody>
      </p:sp>
      <p:pic>
        <p:nvPicPr>
          <p:cNvPr id="7" name="Picture 1" descr="C:\Documents and Settings\0lja\Desktop\oscilacije\7952116_orig.gif"/>
          <p:cNvPicPr>
            <a:picLocks noChangeAspect="1" noChangeArrowheads="1" noCrop="1"/>
          </p:cNvPicPr>
          <p:nvPr/>
        </p:nvPicPr>
        <p:blipFill>
          <a:blip r:embed="rId5"/>
          <a:srcRect/>
          <a:stretch>
            <a:fillRect/>
          </a:stretch>
        </p:blipFill>
        <p:spPr bwMode="auto">
          <a:xfrm>
            <a:off x="7467600" y="5410200"/>
            <a:ext cx="1676400" cy="1447800"/>
          </a:xfrm>
          <a:prstGeom prst="rect">
            <a:avLst/>
          </a:prstGeom>
          <a:noFill/>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ox(in)">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18000"/>
          </a:srgbClr>
        </a:solidFill>
        <a:effectLst/>
      </p:bgPr>
    </p:bg>
    <p:spTree>
      <p:nvGrpSpPr>
        <p:cNvPr id="1" name=""/>
        <p:cNvGrpSpPr/>
        <p:nvPr/>
      </p:nvGrpSpPr>
      <p:grpSpPr>
        <a:xfrm>
          <a:off x="0" y="0"/>
          <a:ext cx="0" cy="0"/>
          <a:chOff x="0" y="0"/>
          <a:chExt cx="0" cy="0"/>
        </a:xfrm>
      </p:grpSpPr>
      <p:sp>
        <p:nvSpPr>
          <p:cNvPr id="3" name="Rectangle 2"/>
          <p:cNvSpPr/>
          <p:nvPr/>
        </p:nvSpPr>
        <p:spPr>
          <a:xfrm>
            <a:off x="0" y="228600"/>
            <a:ext cx="4724400" cy="3539430"/>
          </a:xfrm>
          <a:prstGeom prst="rect">
            <a:avLst/>
          </a:prstGeom>
        </p:spPr>
        <p:txBody>
          <a:bodyPr wrap="square">
            <a:spAutoFit/>
          </a:bodyPr>
          <a:lstStyle/>
          <a:p>
            <a:r>
              <a:rPr lang="sr-Latn-CS" sz="2800" b="1" dirty="0">
                <a:solidFill>
                  <a:srgbClr val="0070C0"/>
                </a:solidFill>
                <a:latin typeface="Cambria" pitchFamily="18" charset="0"/>
              </a:rPr>
              <a:t>Kada kažemo da se kretanje ponavlja, to znači da se vrijednosti fizičkih veličina koje opisuju to kretanje (položaj, brzina, ubrzanje) ponavljaju u određenim vremenskim intervalima.</a:t>
            </a:r>
            <a:endParaRPr lang="en-US" sz="2800" dirty="0"/>
          </a:p>
        </p:txBody>
      </p:sp>
      <p:pic>
        <p:nvPicPr>
          <p:cNvPr id="4" name="Picture 5" descr="C:\Documents and Settings\0lja\Desktop\oscilacije\oscilatorna_ljuljaska.gif"/>
          <p:cNvPicPr>
            <a:picLocks noChangeAspect="1" noChangeArrowheads="1" noCrop="1"/>
          </p:cNvPicPr>
          <p:nvPr/>
        </p:nvPicPr>
        <p:blipFill>
          <a:blip r:embed="rId2"/>
          <a:srcRect/>
          <a:stretch>
            <a:fillRect/>
          </a:stretch>
        </p:blipFill>
        <p:spPr bwMode="auto">
          <a:xfrm>
            <a:off x="4267200" y="3810000"/>
            <a:ext cx="4495800" cy="2819400"/>
          </a:xfrm>
          <a:prstGeom prst="rect">
            <a:avLst/>
          </a:prstGeom>
          <a:noFill/>
        </p:spPr>
      </p:pic>
      <p:pic>
        <p:nvPicPr>
          <p:cNvPr id="7" name="Picture 1" descr="C:\Documents and Settings\0lja\Desktop\oscilacije\7952116_orig.gif"/>
          <p:cNvPicPr>
            <a:picLocks noChangeAspect="1" noChangeArrowheads="1" noCrop="1"/>
          </p:cNvPicPr>
          <p:nvPr/>
        </p:nvPicPr>
        <p:blipFill>
          <a:blip r:embed="rId3"/>
          <a:srcRect/>
          <a:stretch>
            <a:fillRect/>
          </a:stretch>
        </p:blipFill>
        <p:spPr bwMode="auto">
          <a:xfrm>
            <a:off x="7848600" y="0"/>
            <a:ext cx="1295400" cy="1447800"/>
          </a:xfrm>
          <a:prstGeom prst="rect">
            <a:avLst/>
          </a:prstGeom>
          <a:noFill/>
        </p:spPr>
      </p:pic>
      <p:sp>
        <p:nvSpPr>
          <p:cNvPr id="8" name="Rounded Rectangle 7"/>
          <p:cNvSpPr/>
          <p:nvPr/>
        </p:nvSpPr>
        <p:spPr>
          <a:xfrm>
            <a:off x="152400" y="3886200"/>
            <a:ext cx="4038600" cy="2286000"/>
          </a:xfrm>
          <a:prstGeom prst="roundRect">
            <a:avLst/>
          </a:prstGeom>
          <a:ln w="3810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r>
              <a:rPr lang="sr-Latn-CS" sz="2800" b="1" dirty="0">
                <a:solidFill>
                  <a:schemeClr val="tx2"/>
                </a:solidFill>
                <a:latin typeface="Cambria" pitchFamily="18" charset="0"/>
              </a:rPr>
              <a:t>Najednostavnije od svih periodičnih kretanja je </a:t>
            </a:r>
            <a:r>
              <a:rPr lang="sr-Latn-CS" sz="2800" b="1" i="1" dirty="0">
                <a:solidFill>
                  <a:srgbClr val="C00000"/>
                </a:solidFill>
                <a:latin typeface="Cambria" pitchFamily="18" charset="0"/>
              </a:rPr>
              <a:t>harmonijsko oscilatorno kretanje.</a:t>
            </a:r>
            <a:endParaRPr lang="en-US" sz="2800" dirty="0">
              <a:solidFill>
                <a:srgbClr val="C00000"/>
              </a:solidFill>
              <a:latin typeface="Cambria" pitchFamily="18" charset="0"/>
            </a:endParaRPr>
          </a:p>
        </p:txBody>
      </p:sp>
      <p:pic>
        <p:nvPicPr>
          <p:cNvPr id="58370" name="Picture 2" descr="Осцилаторно и таласно кретање – осми разред | Физика у Бранку"/>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5800" y="228600"/>
            <a:ext cx="3124200" cy="3276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54000"/>
          </a:schemeClr>
        </a:solidFill>
        <a:effectLst/>
      </p:bgPr>
    </p:bg>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381000" y="685800"/>
          <a:ext cx="3200400" cy="990600"/>
        </p:xfrm>
        <a:graphic>
          <a:graphicData uri="http://schemas.openxmlformats.org/presentationml/2006/ole">
            <p:oleObj spid="_x0000_s52251" name="Equation" r:id="rId3" imgW="15849600" imgH="4267200" progId="Equation.3">
              <p:embed/>
            </p:oleObj>
          </a:graphicData>
        </a:graphic>
      </p:graphicFrame>
      <p:sp>
        <p:nvSpPr>
          <p:cNvPr id="4" name="Rounded Rectangular Callout 3"/>
          <p:cNvSpPr/>
          <p:nvPr/>
        </p:nvSpPr>
        <p:spPr>
          <a:xfrm>
            <a:off x="4648200" y="381000"/>
            <a:ext cx="4343400" cy="2057400"/>
          </a:xfrm>
          <a:prstGeom prst="wedgeRoundRectCallout">
            <a:avLst>
              <a:gd name="adj1" fmla="val -69588"/>
              <a:gd name="adj2" fmla="val -92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sr-Latn-CS" sz="2800" b="1" dirty="0">
                <a:solidFill>
                  <a:srgbClr val="CC0066"/>
                </a:solidFill>
                <a:latin typeface="Cambria" pitchFamily="18" charset="0"/>
              </a:rPr>
              <a:t>sila pod dejstvom koje tijelo harmonijski osciluje (sila elastičnosti opruge) </a:t>
            </a:r>
            <a:endParaRPr lang="en-US" sz="2800" dirty="0">
              <a:solidFill>
                <a:srgbClr val="CC0066"/>
              </a:solidFill>
              <a:latin typeface="Cambria" pitchFamily="18" charset="0"/>
            </a:endParaRPr>
          </a:p>
        </p:txBody>
      </p:sp>
      <p:graphicFrame>
        <p:nvGraphicFramePr>
          <p:cNvPr id="52227" name="Object 3"/>
          <p:cNvGraphicFramePr>
            <a:graphicFrameLocks noChangeAspect="1"/>
          </p:cNvGraphicFramePr>
          <p:nvPr/>
        </p:nvGraphicFramePr>
        <p:xfrm>
          <a:off x="228600" y="2971800"/>
          <a:ext cx="381000" cy="285750"/>
        </p:xfrm>
        <a:graphic>
          <a:graphicData uri="http://schemas.openxmlformats.org/presentationml/2006/ole">
            <p:oleObj spid="_x0000_s52252" name="Equation" r:id="rId4" imgW="3048000" imgH="1828800" progId="Equation.3">
              <p:embed/>
            </p:oleObj>
          </a:graphicData>
        </a:graphic>
      </p:graphicFrame>
      <p:sp>
        <p:nvSpPr>
          <p:cNvPr id="6" name="Rectangle 5"/>
          <p:cNvSpPr/>
          <p:nvPr/>
        </p:nvSpPr>
        <p:spPr>
          <a:xfrm>
            <a:off x="609600" y="2828836"/>
            <a:ext cx="8534400" cy="1231106"/>
          </a:xfrm>
          <a:prstGeom prst="rect">
            <a:avLst/>
          </a:prstGeom>
        </p:spPr>
        <p:txBody>
          <a:bodyPr wrap="square">
            <a:spAutoFit/>
          </a:bodyPr>
          <a:lstStyle/>
          <a:p>
            <a:r>
              <a:rPr lang="sr-Latn-CS" sz="2800" b="1" dirty="0">
                <a:solidFill>
                  <a:srgbClr val="FF0000"/>
                </a:solidFill>
                <a:latin typeface="Cambria" pitchFamily="18" charset="0"/>
              </a:rPr>
              <a:t>u formuli govori o tome da je sila suprotnog smjera u odnosu na elongaciju.</a:t>
            </a:r>
            <a:r>
              <a:rPr lang="en-US" dirty="0">
                <a:solidFill>
                  <a:srgbClr val="0070C0"/>
                </a:solidFill>
                <a:latin typeface="Century Schoolbook" pitchFamily="18" charset="0"/>
              </a:rPr>
              <a:t/>
            </a:r>
            <a:br>
              <a:rPr lang="en-US" dirty="0">
                <a:solidFill>
                  <a:srgbClr val="0070C0"/>
                </a:solidFill>
                <a:latin typeface="Century Schoolbook" pitchFamily="18" charset="0"/>
              </a:rPr>
            </a:br>
            <a:r>
              <a:rPr lang="sr-Latn-CS" b="1" dirty="0">
                <a:solidFill>
                  <a:srgbClr val="0070C0"/>
                </a:solidFill>
                <a:latin typeface="Century Schoolbook" pitchFamily="18" charset="0"/>
              </a:rPr>
              <a:t> </a:t>
            </a:r>
            <a:endParaRPr lang="en-US" dirty="0"/>
          </a:p>
        </p:txBody>
      </p:sp>
      <p:graphicFrame>
        <p:nvGraphicFramePr>
          <p:cNvPr id="52228" name="Object 4"/>
          <p:cNvGraphicFramePr>
            <a:graphicFrameLocks noChangeAspect="1"/>
          </p:cNvGraphicFramePr>
          <p:nvPr/>
        </p:nvGraphicFramePr>
        <p:xfrm>
          <a:off x="0" y="3962400"/>
          <a:ext cx="609600" cy="533400"/>
        </p:xfrm>
        <a:graphic>
          <a:graphicData uri="http://schemas.openxmlformats.org/presentationml/2006/ole">
            <p:oleObj spid="_x0000_s52253" name="Equation" r:id="rId5" imgW="5791200" imgH="4267200" progId="Equation.3">
              <p:embed/>
            </p:oleObj>
          </a:graphicData>
        </a:graphic>
      </p:graphicFrame>
      <p:sp>
        <p:nvSpPr>
          <p:cNvPr id="8" name="Rectangle 7"/>
          <p:cNvSpPr/>
          <p:nvPr/>
        </p:nvSpPr>
        <p:spPr>
          <a:xfrm>
            <a:off x="685800" y="3982998"/>
            <a:ext cx="8458200" cy="523220"/>
          </a:xfrm>
          <a:prstGeom prst="rect">
            <a:avLst/>
          </a:prstGeom>
        </p:spPr>
        <p:txBody>
          <a:bodyPr wrap="square">
            <a:spAutoFit/>
          </a:bodyPr>
          <a:lstStyle/>
          <a:p>
            <a:r>
              <a:rPr lang="sr-Latn-CS" sz="2800" b="1" dirty="0">
                <a:solidFill>
                  <a:srgbClr val="FF0000"/>
                </a:solidFill>
                <a:latin typeface="Cambria" pitchFamily="18" charset="0"/>
              </a:rPr>
              <a:t>koeficijent elastičnosti opruge.</a:t>
            </a:r>
            <a:endParaRPr lang="en-US" sz="2800" dirty="0">
              <a:solidFill>
                <a:srgbClr val="FF0000"/>
              </a:solidFill>
              <a:latin typeface="Cambria" pitchFamily="18" charset="0"/>
            </a:endParaRPr>
          </a:p>
        </p:txBody>
      </p:sp>
      <p:sp>
        <p:nvSpPr>
          <p:cNvPr id="9" name="Rectangle 8"/>
          <p:cNvSpPr/>
          <p:nvPr/>
        </p:nvSpPr>
        <p:spPr>
          <a:xfrm>
            <a:off x="0" y="5334000"/>
            <a:ext cx="9144000" cy="523220"/>
          </a:xfrm>
          <a:prstGeom prst="rect">
            <a:avLst/>
          </a:prstGeom>
        </p:spPr>
        <p:txBody>
          <a:bodyPr wrap="square">
            <a:spAutoFit/>
          </a:bodyPr>
          <a:lstStyle/>
          <a:p>
            <a:r>
              <a:rPr lang="sr-Latn-CS" sz="2800" b="1" dirty="0">
                <a:solidFill>
                  <a:srgbClr val="0070C0"/>
                </a:solidFill>
                <a:latin typeface="Cambria" pitchFamily="18" charset="0"/>
              </a:rPr>
              <a:t>Jedinica za         je                 .</a:t>
            </a:r>
            <a:endParaRPr lang="en-US" sz="2800" dirty="0">
              <a:latin typeface="Cambria" pitchFamily="18" charset="0"/>
            </a:endParaRPr>
          </a:p>
        </p:txBody>
      </p:sp>
      <p:graphicFrame>
        <p:nvGraphicFramePr>
          <p:cNvPr id="52229" name="Object 5"/>
          <p:cNvGraphicFramePr>
            <a:graphicFrameLocks noChangeAspect="1"/>
          </p:cNvGraphicFramePr>
          <p:nvPr/>
        </p:nvGraphicFramePr>
        <p:xfrm>
          <a:off x="1981200" y="5334000"/>
          <a:ext cx="381000" cy="533400"/>
        </p:xfrm>
        <a:graphic>
          <a:graphicData uri="http://schemas.openxmlformats.org/presentationml/2006/ole">
            <p:oleObj spid="_x0000_s52254" name="Equation" r:id="rId6" imgW="3048000" imgH="4267200" progId="Equation.3">
              <p:embed/>
            </p:oleObj>
          </a:graphicData>
        </a:graphic>
      </p:graphicFrame>
      <p:graphicFrame>
        <p:nvGraphicFramePr>
          <p:cNvPr id="52230" name="Object 6"/>
          <p:cNvGraphicFramePr>
            <a:graphicFrameLocks noChangeAspect="1"/>
          </p:cNvGraphicFramePr>
          <p:nvPr/>
        </p:nvGraphicFramePr>
        <p:xfrm>
          <a:off x="2971800" y="5029200"/>
          <a:ext cx="1028700" cy="1066800"/>
        </p:xfrm>
        <a:graphic>
          <a:graphicData uri="http://schemas.openxmlformats.org/presentationml/2006/ole">
            <p:oleObj spid="_x0000_s52255" name="Equation" r:id="rId7" imgW="10668000" imgH="9448800" progId="Equation.3">
              <p:embed/>
            </p:oleObj>
          </a:graphicData>
        </a:graphic>
      </p:graphicFrame>
      <p:pic>
        <p:nvPicPr>
          <p:cNvPr id="11" name="Picture 1" descr="C:\Documents and Settings\0lja\Desktop\oscilacije\7952116_orig.gif"/>
          <p:cNvPicPr>
            <a:picLocks noChangeAspect="1" noChangeArrowheads="1" noCrop="1"/>
          </p:cNvPicPr>
          <p:nvPr/>
        </p:nvPicPr>
        <p:blipFill>
          <a:blip r:embed="rId8"/>
          <a:srcRect/>
          <a:stretch>
            <a:fillRect/>
          </a:stretch>
        </p:blipFill>
        <p:spPr bwMode="auto">
          <a:xfrm>
            <a:off x="7467600" y="541020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in)">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box(in)">
                                      <p:cBhvr>
                                        <p:cTn id="17" dur="5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box(in)">
                                      <p:cBhvr>
                                        <p:cTn id="27" dur="500"/>
                                        <p:tgtEl>
                                          <p:spTgt spid="5222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2229"/>
                                        </p:tgtEl>
                                        <p:attrNameLst>
                                          <p:attrName>style.visibility</p:attrName>
                                        </p:attrNameLst>
                                      </p:cBhvr>
                                      <p:to>
                                        <p:strVal val="visible"/>
                                      </p:to>
                                    </p:set>
                                    <p:animEffect transition="in" filter="box(in)">
                                      <p:cBhvr>
                                        <p:cTn id="42" dur="500"/>
                                        <p:tgtEl>
                                          <p:spTgt spid="5222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2230"/>
                                        </p:tgtEl>
                                        <p:attrNameLst>
                                          <p:attrName>style.visibility</p:attrName>
                                        </p:attrNameLst>
                                      </p:cBhvr>
                                      <p:to>
                                        <p:strVal val="visible"/>
                                      </p:to>
                                    </p:set>
                                    <p:animEffect transition="in" filter="box(in)">
                                      <p:cBhvr>
                                        <p:cTn id="4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0lja\Desktop\oscilacije\oscilovanje-tega-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8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83" name="Object 11"/>
          <p:cNvGraphicFramePr>
            <a:graphicFrameLocks noChangeAspect="1"/>
          </p:cNvGraphicFramePr>
          <p:nvPr/>
        </p:nvGraphicFramePr>
        <p:xfrm>
          <a:off x="1905000" y="228600"/>
          <a:ext cx="3429000" cy="2819400"/>
        </p:xfrm>
        <a:graphic>
          <a:graphicData uri="http://schemas.openxmlformats.org/presentationml/2006/ole">
            <p:oleObj spid="_x0000_s28698" name="Equation" r:id="rId3" imgW="22555200" imgH="21336000" progId="Equation.3">
              <p:embed/>
            </p:oleObj>
          </a:graphicData>
        </a:graphic>
      </p:graphicFrame>
      <p:graphicFrame>
        <p:nvGraphicFramePr>
          <p:cNvPr id="3" name="Object 12"/>
          <p:cNvGraphicFramePr>
            <a:graphicFrameLocks noChangeAspect="1"/>
          </p:cNvGraphicFramePr>
          <p:nvPr/>
        </p:nvGraphicFramePr>
        <p:xfrm>
          <a:off x="2362200" y="3810000"/>
          <a:ext cx="2209800" cy="1600200"/>
        </p:xfrm>
        <a:graphic>
          <a:graphicData uri="http://schemas.openxmlformats.org/presentationml/2006/ole">
            <p:oleObj spid="_x0000_s28699" name="Equation" r:id="rId4" imgW="17678400" imgH="10668000" progId="Equation.3">
              <p:embed/>
            </p:oleObj>
          </a:graphicData>
        </a:graphic>
      </p:graphicFrame>
      <p:sp>
        <p:nvSpPr>
          <p:cNvPr id="16" name="Rounded Rectangular Callout 15"/>
          <p:cNvSpPr/>
          <p:nvPr/>
        </p:nvSpPr>
        <p:spPr>
          <a:xfrm>
            <a:off x="5638800" y="2286000"/>
            <a:ext cx="3352800" cy="4419600"/>
          </a:xfrm>
          <a:prstGeom prst="wedgeRoundRectCallout">
            <a:avLst>
              <a:gd name="adj1" fmla="val -78728"/>
              <a:gd name="adj2" fmla="val 992"/>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r>
              <a:rPr lang="sr-Latn-CS" sz="2800" b="1" dirty="0">
                <a:solidFill>
                  <a:schemeClr val="bg1"/>
                </a:solidFill>
                <a:latin typeface="Cambria" pitchFamily="18" charset="0"/>
              </a:rPr>
              <a:t>period harmonijskog oscilovanja (period oscilovanja tijela mase       pričvršćenog za metalnu oprugu)</a:t>
            </a:r>
            <a:endParaRPr lang="en-US" sz="2800" dirty="0">
              <a:solidFill>
                <a:schemeClr val="bg1"/>
              </a:solidFill>
              <a:latin typeface="Cambria" pitchFamily="18" charset="0"/>
            </a:endParaRPr>
          </a:p>
        </p:txBody>
      </p:sp>
      <p:graphicFrame>
        <p:nvGraphicFramePr>
          <p:cNvPr id="28685" name="Object 13"/>
          <p:cNvGraphicFramePr>
            <a:graphicFrameLocks noChangeAspect="1"/>
          </p:cNvGraphicFramePr>
          <p:nvPr/>
        </p:nvGraphicFramePr>
        <p:xfrm>
          <a:off x="6858000" y="4953000"/>
          <a:ext cx="533400" cy="381000"/>
        </p:xfrm>
        <a:graphic>
          <a:graphicData uri="http://schemas.openxmlformats.org/presentationml/2006/ole">
            <p:oleObj spid="_x0000_s28700" name="Equation" r:id="rId5" imgW="3962400" imgH="3352800" progId="Equation.3">
              <p:embed/>
            </p:oleObj>
          </a:graphicData>
        </a:graphic>
      </p:graphicFrame>
      <p:pic>
        <p:nvPicPr>
          <p:cNvPr id="12" name="Picture 1" descr="C:\Documents and Settings\0lja\Desktop\oscilacije\7952116_orig.gif"/>
          <p:cNvPicPr>
            <a:picLocks noChangeAspect="1" noChangeArrowheads="1" noCrop="1"/>
          </p:cNvPicPr>
          <p:nvPr/>
        </p:nvPicPr>
        <p:blipFill>
          <a:blip r:embed="rId6"/>
          <a:srcRect/>
          <a:stretch>
            <a:fillRect/>
          </a:stretch>
        </p:blipFill>
        <p:spPr bwMode="auto">
          <a:xfrm>
            <a:off x="7467600" y="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ox(in)">
                                      <p:cBhvr>
                                        <p:cTn id="7" dur="500"/>
                                        <p:tgtEl>
                                          <p:spTgt spid="286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685"/>
                                        </p:tgtEl>
                                        <p:attrNameLst>
                                          <p:attrName>style.visibility</p:attrName>
                                        </p:attrNameLst>
                                      </p:cBhvr>
                                      <p:to>
                                        <p:strVal val="visible"/>
                                      </p:to>
                                    </p:set>
                                    <p:animEffect transition="in" filter="box(in)">
                                      <p:cBhvr>
                                        <p:cTn id="22"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74000"/>
          </a:srgbClr>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3" name="Object 7"/>
          <p:cNvGraphicFramePr>
            <a:graphicFrameLocks noChangeAspect="1"/>
          </p:cNvGraphicFramePr>
          <p:nvPr/>
        </p:nvGraphicFramePr>
        <p:xfrm>
          <a:off x="1219200" y="228600"/>
          <a:ext cx="2819400" cy="3200400"/>
        </p:xfrm>
        <a:graphic>
          <a:graphicData uri="http://schemas.openxmlformats.org/presentationml/2006/ole">
            <p:oleObj spid="_x0000_s29714" name="Equation" r:id="rId3" imgW="19507200" imgH="24993600" progId="Equation.3">
              <p:embed/>
            </p:oleObj>
          </a:graphicData>
        </a:graphic>
      </p:graphicFrame>
      <p:sp>
        <p:nvSpPr>
          <p:cNvPr id="297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705" name="Object 9"/>
          <p:cNvGraphicFramePr>
            <a:graphicFrameLocks noChangeAspect="1"/>
          </p:cNvGraphicFramePr>
          <p:nvPr/>
        </p:nvGraphicFramePr>
        <p:xfrm>
          <a:off x="1295400" y="4267200"/>
          <a:ext cx="2590800" cy="1600200"/>
        </p:xfrm>
        <a:graphic>
          <a:graphicData uri="http://schemas.openxmlformats.org/presentationml/2006/ole">
            <p:oleObj spid="_x0000_s29715" name="Equation" r:id="rId4" imgW="18288000" imgH="10668000" progId="Equation.3">
              <p:embed/>
            </p:oleObj>
          </a:graphicData>
        </a:graphic>
      </p:graphicFrame>
      <p:sp>
        <p:nvSpPr>
          <p:cNvPr id="14" name="Rounded Rectangular Callout 13"/>
          <p:cNvSpPr/>
          <p:nvPr/>
        </p:nvSpPr>
        <p:spPr>
          <a:xfrm>
            <a:off x="4876800" y="1600200"/>
            <a:ext cx="4114800" cy="4724400"/>
          </a:xfrm>
          <a:prstGeom prst="wedgeRoundRectCallout">
            <a:avLst>
              <a:gd name="adj1" fmla="val -69872"/>
              <a:gd name="adj2" fmla="val 2490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r>
              <a:rPr lang="sr-Latn-CS" sz="2800" b="1" dirty="0">
                <a:solidFill>
                  <a:schemeClr val="bg1"/>
                </a:solidFill>
                <a:latin typeface="Cambria" pitchFamily="18" charset="0"/>
              </a:rPr>
              <a:t>formula za frekvenciju harmonijskog oscilovanja (frekvencija harmonijskog oscilovanja tijela mase m pričvršćenog za metalnu oprugu)</a:t>
            </a:r>
            <a:endParaRPr lang="en-US" sz="2800" dirty="0">
              <a:solidFill>
                <a:schemeClr val="bg1"/>
              </a:solidFill>
              <a:latin typeface="Cambria" pitchFamily="18" charset="0"/>
            </a:endParaRPr>
          </a:p>
        </p:txBody>
      </p:sp>
      <p:pic>
        <p:nvPicPr>
          <p:cNvPr id="10" name="Picture 1" descr="C:\Documents and Settings\0lja\Desktop\oscilacije\7952116_orig.gif"/>
          <p:cNvPicPr>
            <a:picLocks noChangeAspect="1" noChangeArrowheads="1" noCrop="1"/>
          </p:cNvPicPr>
          <p:nvPr/>
        </p:nvPicPr>
        <p:blipFill>
          <a:blip r:embed="rId5"/>
          <a:srcRect/>
          <a:stretch>
            <a:fillRect/>
          </a:stretch>
        </p:blipFill>
        <p:spPr bwMode="auto">
          <a:xfrm>
            <a:off x="7467600" y="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box(in)">
                                      <p:cBhvr>
                                        <p:cTn id="7" dur="500"/>
                                        <p:tgtEl>
                                          <p:spTgt spid="297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box(in)">
                                      <p:cBhvr>
                                        <p:cTn id="12" dur="500"/>
                                        <p:tgtEl>
                                          <p:spTgt spid="2970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457200" y="685800"/>
          <a:ext cx="3276600" cy="2362200"/>
        </p:xfrm>
        <a:graphic>
          <a:graphicData uri="http://schemas.openxmlformats.org/presentationml/2006/ole">
            <p:oleObj spid="_x0000_s30732" name="Equation" r:id="rId3" imgW="24993600" imgH="15849600" progId="Equation.3">
              <p:embed/>
            </p:oleObj>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3" name="Object 3"/>
          <p:cNvGraphicFramePr>
            <a:graphicFrameLocks noChangeAspect="1"/>
          </p:cNvGraphicFramePr>
          <p:nvPr/>
        </p:nvGraphicFramePr>
        <p:xfrm>
          <a:off x="914400" y="3810000"/>
          <a:ext cx="2286000" cy="1828800"/>
        </p:xfrm>
        <a:graphic>
          <a:graphicData uri="http://schemas.openxmlformats.org/presentationml/2006/ole">
            <p:oleObj spid="_x0000_s30733" name="Equation" r:id="rId4" imgW="13716000" imgH="10668000" progId="Equation.3">
              <p:embed/>
            </p:oleObj>
          </a:graphicData>
        </a:graphic>
      </p:graphicFrame>
      <p:sp>
        <p:nvSpPr>
          <p:cNvPr id="9" name="Rounded Rectangular Callout 8"/>
          <p:cNvSpPr/>
          <p:nvPr/>
        </p:nvSpPr>
        <p:spPr>
          <a:xfrm>
            <a:off x="5181600" y="1676400"/>
            <a:ext cx="3810000" cy="4495800"/>
          </a:xfrm>
          <a:prstGeom prst="wedgeRoundRectCallout">
            <a:avLst>
              <a:gd name="adj1" fmla="val -97291"/>
              <a:gd name="adj2" fmla="val 2007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r>
              <a:rPr lang="sr-Latn-CS" sz="2800" b="1" dirty="0">
                <a:solidFill>
                  <a:schemeClr val="bg1"/>
                </a:solidFill>
                <a:latin typeface="Cambria" pitchFamily="18" charset="0"/>
              </a:rPr>
              <a:t>formula za kružnu frekvenciju harmonijskog oscilovanja (kružna frekvencija oscilovanja tijela mase m pričvršćenog za metalnu oprugu)</a:t>
            </a:r>
            <a:endParaRPr lang="en-US" sz="2800" dirty="0">
              <a:solidFill>
                <a:schemeClr val="bg1"/>
              </a:solidFill>
              <a:latin typeface="Cambria" pitchFamily="18" charset="0"/>
            </a:endParaRPr>
          </a:p>
        </p:txBody>
      </p:sp>
      <p:pic>
        <p:nvPicPr>
          <p:cNvPr id="7" name="Picture 1" descr="C:\Documents and Settings\0lja\Desktop\oscilacije\7952116_orig.gif"/>
          <p:cNvPicPr>
            <a:picLocks noChangeAspect="1" noChangeArrowheads="1" noCrop="1"/>
          </p:cNvPicPr>
          <p:nvPr/>
        </p:nvPicPr>
        <p:blipFill>
          <a:blip r:embed="rId5"/>
          <a:srcRect/>
          <a:stretch>
            <a:fillRect/>
          </a:stretch>
        </p:blipFill>
        <p:spPr bwMode="auto">
          <a:xfrm>
            <a:off x="7467600" y="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ox(in)">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ox(in)">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pic>
        <p:nvPicPr>
          <p:cNvPr id="3" name="Picture 1" descr="C:\Documents and Settings\0lja\Desktop\oscilacije\7952116_orig.gif"/>
          <p:cNvPicPr>
            <a:picLocks noChangeAspect="1" noChangeArrowheads="1" noCrop="1"/>
          </p:cNvPicPr>
          <p:nvPr/>
        </p:nvPicPr>
        <p:blipFill>
          <a:blip r:embed="rId2"/>
          <a:srcRect/>
          <a:stretch>
            <a:fillRect/>
          </a:stretch>
        </p:blipFill>
        <p:spPr bwMode="auto">
          <a:xfrm>
            <a:off x="7467600" y="5410200"/>
            <a:ext cx="1676400" cy="1447800"/>
          </a:xfrm>
          <a:prstGeom prst="rect">
            <a:avLst/>
          </a:prstGeom>
          <a:noFill/>
        </p:spPr>
      </p:pic>
      <p:sp>
        <p:nvSpPr>
          <p:cNvPr id="4" name="Rounded Rectangle 3"/>
          <p:cNvSpPr/>
          <p:nvPr/>
        </p:nvSpPr>
        <p:spPr>
          <a:xfrm>
            <a:off x="152400" y="304800"/>
            <a:ext cx="8763000" cy="2514600"/>
          </a:xfrm>
          <a:prstGeom prst="roundRect">
            <a:avLst/>
          </a:prstGeom>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sr-Latn-CS" sz="2800" b="1" i="1" dirty="0">
                <a:solidFill>
                  <a:srgbClr val="002060"/>
                </a:solidFill>
                <a:latin typeface="Cambria" pitchFamily="18" charset="0"/>
              </a:rPr>
              <a:t>Kretanje koje se vrši pod dejstvom promjenljive sile čiji </a:t>
            </a:r>
            <a:r>
              <a:rPr lang="sr-Latn-CS" sz="2800" b="1" i="1">
                <a:solidFill>
                  <a:srgbClr val="002060"/>
                </a:solidFill>
                <a:latin typeface="Cambria" pitchFamily="18" charset="0"/>
              </a:rPr>
              <a:t>je intenzitet </a:t>
            </a:r>
            <a:r>
              <a:rPr lang="sr-Latn-CS" sz="2800" b="1" i="1" dirty="0">
                <a:solidFill>
                  <a:srgbClr val="002060"/>
                </a:solidFill>
                <a:latin typeface="Cambria" pitchFamily="18" charset="0"/>
              </a:rPr>
              <a:t>proporcionalan rastojanju tijela od ravnotežnog položaja (elongaciji) i koja je uvijek orjentisana ka ravnotežnom položaju naziva se harmonijsko oscilatorno kretanje.</a:t>
            </a:r>
            <a:endParaRPr lang="en-US" sz="2800" dirty="0">
              <a:solidFill>
                <a:srgbClr val="002060"/>
              </a:solidFill>
            </a:endParaRPr>
          </a:p>
        </p:txBody>
      </p:sp>
      <p:sp>
        <p:nvSpPr>
          <p:cNvPr id="5" name="Rounded Rectangle 4"/>
          <p:cNvSpPr/>
          <p:nvPr/>
        </p:nvSpPr>
        <p:spPr>
          <a:xfrm>
            <a:off x="152400" y="3505200"/>
            <a:ext cx="8763000" cy="1295400"/>
          </a:xfrm>
          <a:prstGeom prst="roundRect">
            <a:avLst/>
          </a:prstGeom>
          <a:ln w="28575">
            <a:solidFill>
              <a:srgbClr val="CC0066"/>
            </a:solidFill>
          </a:ln>
        </p:spPr>
        <p:style>
          <a:lnRef idx="1">
            <a:schemeClr val="accent5"/>
          </a:lnRef>
          <a:fillRef idx="2">
            <a:schemeClr val="accent5"/>
          </a:fillRef>
          <a:effectRef idx="1">
            <a:schemeClr val="accent5"/>
          </a:effectRef>
          <a:fontRef idx="minor">
            <a:schemeClr val="dk1"/>
          </a:fontRef>
        </p:style>
        <p:txBody>
          <a:bodyPr rtlCol="0" anchor="ctr"/>
          <a:lstStyle/>
          <a:p>
            <a:r>
              <a:rPr lang="sr-Latn-CS" sz="2800" b="1" i="1" dirty="0">
                <a:solidFill>
                  <a:srgbClr val="CC0066"/>
                </a:solidFill>
                <a:latin typeface="Cambria" pitchFamily="18" charset="0"/>
              </a:rPr>
              <a:t>Sistem koji tako osciluje naziva se harmonijski oscilator.</a:t>
            </a:r>
            <a:endParaRPr lang="en-US" sz="2800" dirty="0">
              <a:solidFill>
                <a:srgbClr val="CC0066"/>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Olja\Desktop\New Folder\Simple_harmonic_oscillator.gif"/>
          <p:cNvPicPr>
            <a:picLocks noChangeAspect="1" noChangeArrowheads="1" noCrop="1"/>
          </p:cNvPicPr>
          <p:nvPr/>
        </p:nvPicPr>
        <p:blipFill>
          <a:blip r:embed="rId2" cstate="print"/>
          <a:srcRect/>
          <a:stretch>
            <a:fillRect/>
          </a:stretch>
        </p:blipFill>
        <p:spPr bwMode="auto">
          <a:xfrm>
            <a:off x="533400" y="533400"/>
            <a:ext cx="2743200" cy="5867400"/>
          </a:xfrm>
          <a:prstGeom prst="rect">
            <a:avLst/>
          </a:prstGeom>
          <a:noFill/>
        </p:spPr>
      </p:pic>
      <p:pic>
        <p:nvPicPr>
          <p:cNvPr id="4" name="Picture 1" descr="C:\Documents and Settings\0lja\Desktop\oscilacije\7952116_orig.gif"/>
          <p:cNvPicPr>
            <a:picLocks noChangeAspect="1" noChangeArrowheads="1" noCrop="1"/>
          </p:cNvPicPr>
          <p:nvPr/>
        </p:nvPicPr>
        <p:blipFill>
          <a:blip r:embed="rId3"/>
          <a:srcRect/>
          <a:stretch>
            <a:fillRect/>
          </a:stretch>
        </p:blipFill>
        <p:spPr bwMode="auto">
          <a:xfrm>
            <a:off x="7391400" y="0"/>
            <a:ext cx="1752600" cy="1981200"/>
          </a:xfrm>
          <a:prstGeom prst="rect">
            <a:avLst/>
          </a:prstGeom>
          <a:noFill/>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86200" y="533400"/>
            <a:ext cx="2733675" cy="5867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duotone>
              <a:prstClr val="black"/>
              <a:srgbClr val="D9C3A5">
                <a:tint val="50000"/>
                <a:satMod val="180000"/>
              </a:srgbClr>
            </a:duotone>
          </a:blip>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5922264" y="4495800"/>
            <a:ext cx="3035808" cy="1815882"/>
          </a:xfrm>
          <a:prstGeom prst="rect">
            <a:avLst/>
          </a:prstGeom>
        </p:spPr>
        <p:txBody>
          <a:bodyPr wrap="square">
            <a:spAutoFit/>
          </a:bodyPr>
          <a:lstStyle/>
          <a:p>
            <a:r>
              <a:rPr lang="sr-Latn-CS" sz="2800" b="1" dirty="0">
                <a:solidFill>
                  <a:srgbClr val="C00000"/>
                </a:solidFill>
                <a:latin typeface="Cambria" pitchFamily="18" charset="0"/>
              </a:rPr>
              <a:t>Na slici je prikazano tijelo pričvršćeno za metalnu oprugu.</a:t>
            </a:r>
            <a:endParaRPr lang="en-US" sz="2800" dirty="0">
              <a:solidFill>
                <a:srgbClr val="C00000"/>
              </a:solidFill>
              <a:latin typeface="Cambria"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43600" y="9144"/>
            <a:ext cx="3200400" cy="15148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428999"/>
          </a:xfrm>
        </p:spPr>
        <p:txBody>
          <a:bodyPr>
            <a:normAutofit fontScale="90000"/>
          </a:bodyPr>
          <a:lstStyle/>
          <a:p>
            <a:pPr algn="l"/>
            <a:r>
              <a:rPr lang="sr-Latn-CS" sz="2800" b="1" dirty="0">
                <a:solidFill>
                  <a:srgbClr val="0070C0"/>
                </a:solidFill>
                <a:latin typeface="Cambria" pitchFamily="18" charset="0"/>
              </a:rPr>
              <a:t>Trenje između tijela i podloge se zanemaruje.U početku tijelo se nalazi u stanju mirovanja ( ravnotežni položaj ), jer je sila teže kompenzovana silom reakcije podloge. Ako se tijelo izvede iz ravnotežnog položaja djelovanjem spoljne sile, ono će nakon prestanka djelovanja te spoljne sile da se kreće naizmjenično na jednu i na drugu stranu od ravnotežnog položaja.</a:t>
            </a:r>
            <a:r>
              <a:rPr lang="en-US" sz="2800" dirty="0">
                <a:latin typeface="Cambria" pitchFamily="18" charset="0"/>
              </a:rPr>
              <a:t/>
            </a:r>
            <a:br>
              <a:rPr lang="en-US" sz="2800" dirty="0">
                <a:latin typeface="Cambria" pitchFamily="18" charset="0"/>
              </a:rPr>
            </a:br>
            <a:r>
              <a:rPr lang="sr-Latn-CS" sz="2800" b="1" dirty="0">
                <a:solidFill>
                  <a:srgbClr val="0070C0"/>
                </a:solidFill>
                <a:latin typeface="Cambria" pitchFamily="18" charset="0"/>
              </a:rPr>
              <a:t>Tijelo će vršiti </a:t>
            </a:r>
            <a:r>
              <a:rPr lang="sr-Latn-CS" sz="2800" b="1" i="1" dirty="0">
                <a:solidFill>
                  <a:srgbClr val="C00000"/>
                </a:solidFill>
                <a:latin typeface="Cambria" pitchFamily="18" charset="0"/>
              </a:rPr>
              <a:t>harmonijsko oscilatorno kretanje.</a:t>
            </a:r>
            <a:endParaRPr lang="en-US" sz="2800" dirty="0">
              <a:latin typeface="Cambria" pitchFamily="18" charset="0"/>
            </a:endParaRPr>
          </a:p>
        </p:txBody>
      </p:sp>
      <p:sp>
        <p:nvSpPr>
          <p:cNvPr id="3" name="Subtitle 2"/>
          <p:cNvSpPr>
            <a:spLocks noGrp="1"/>
          </p:cNvSpPr>
          <p:nvPr>
            <p:ph type="subTitle" idx="1"/>
          </p:nvPr>
        </p:nvSpPr>
        <p:spPr>
          <a:xfrm>
            <a:off x="0" y="3581400"/>
            <a:ext cx="9144000" cy="3276600"/>
          </a:xfrm>
        </p:spPr>
        <p:txBody>
          <a:bodyPr>
            <a:noAutofit/>
          </a:bodyPr>
          <a:lstStyle/>
          <a:p>
            <a:pPr algn="l"/>
            <a:r>
              <a:rPr lang="sr-Latn-CS" sz="2500" b="1" dirty="0">
                <a:solidFill>
                  <a:srgbClr val="0070C0"/>
                </a:solidFill>
                <a:latin typeface="Cambria" pitchFamily="18" charset="0"/>
              </a:rPr>
              <a:t>Na slici je prikazana kuglica mase          obješena o konac dužine        . Na početku posmatranja kuglica se nalazi u stanju mirovanja, jer je sila kojom je Zemlja privlači kompenzovana silom reakcije konca.Izvedena iz ravnotežnog položaja nekim spoljnim djelovanjem, kuglica će oscilovati, tj. ona će se kretati naizmjenično na jednu i drugu stranu od ravnotežnog položaja.</a:t>
            </a:r>
            <a:r>
              <a:rPr lang="en-US" sz="2500" dirty="0">
                <a:solidFill>
                  <a:srgbClr val="0070C0"/>
                </a:solidFill>
                <a:latin typeface="Cambria" pitchFamily="18" charset="0"/>
              </a:rPr>
              <a:t/>
            </a:r>
            <a:br>
              <a:rPr lang="en-US" sz="2500" dirty="0">
                <a:solidFill>
                  <a:srgbClr val="0070C0"/>
                </a:solidFill>
                <a:latin typeface="Cambria" pitchFamily="18" charset="0"/>
              </a:rPr>
            </a:br>
            <a:r>
              <a:rPr lang="sr-Latn-CS" sz="2500" b="1" dirty="0">
                <a:solidFill>
                  <a:srgbClr val="0070C0"/>
                </a:solidFill>
                <a:latin typeface="Cambria" pitchFamily="18" charset="0"/>
              </a:rPr>
              <a:t>Ovo je takođe primjer za </a:t>
            </a:r>
            <a:r>
              <a:rPr lang="sr-Latn-CS" sz="2500" b="1" i="1" dirty="0">
                <a:solidFill>
                  <a:srgbClr val="C00000"/>
                </a:solidFill>
                <a:latin typeface="Cambria" pitchFamily="18" charset="0"/>
              </a:rPr>
              <a:t>harmonijsko oscilatorno kretanje.</a:t>
            </a:r>
            <a:endParaRPr lang="en-US" sz="2500" dirty="0">
              <a:latin typeface="Cambria" pitchFamily="18" charset="0"/>
            </a:endParaRPr>
          </a:p>
        </p:txBody>
      </p:sp>
      <p:graphicFrame>
        <p:nvGraphicFramePr>
          <p:cNvPr id="32770" name="Object 2"/>
          <p:cNvGraphicFramePr>
            <a:graphicFrameLocks noChangeAspect="1"/>
          </p:cNvGraphicFramePr>
          <p:nvPr/>
        </p:nvGraphicFramePr>
        <p:xfrm>
          <a:off x="5105400" y="3581400"/>
          <a:ext cx="457200" cy="381000"/>
        </p:xfrm>
        <a:graphic>
          <a:graphicData uri="http://schemas.openxmlformats.org/presentationml/2006/ole">
            <p:oleObj spid="_x0000_s32780" name="Equation" r:id="rId3" imgW="3962400" imgH="3352800" progId="Equation.3">
              <p:embed/>
            </p:oleObj>
          </a:graphicData>
        </a:graphic>
      </p:graphicFrame>
      <p:graphicFrame>
        <p:nvGraphicFramePr>
          <p:cNvPr id="32771" name="Object 3"/>
          <p:cNvGraphicFramePr>
            <a:graphicFrameLocks noChangeAspect="1"/>
          </p:cNvGraphicFramePr>
          <p:nvPr/>
        </p:nvGraphicFramePr>
        <p:xfrm>
          <a:off x="1219200" y="3962400"/>
          <a:ext cx="381000" cy="447675"/>
        </p:xfrm>
        <a:graphic>
          <a:graphicData uri="http://schemas.openxmlformats.org/presentationml/2006/ole">
            <p:oleObj spid="_x0000_s32781" name="Equation" r:id="rId4" imgW="2133600" imgH="4267200" progId="Equation.3">
              <p:embed/>
            </p:oleObj>
          </a:graphicData>
        </a:graphic>
      </p:graphicFrame>
      <p:pic>
        <p:nvPicPr>
          <p:cNvPr id="6" name="Picture 1" descr="C:\Documents and Settings\0lja\Desktop\oscilacije\7952116_orig.gif"/>
          <p:cNvPicPr>
            <a:picLocks noChangeAspect="1" noChangeArrowheads="1" noCrop="1"/>
          </p:cNvPicPr>
          <p:nvPr/>
        </p:nvPicPr>
        <p:blipFill>
          <a:blip r:embed="rId5"/>
          <a:srcRect/>
          <a:stretch>
            <a:fillRect/>
          </a:stretch>
        </p:blipFill>
        <p:spPr bwMode="auto">
          <a:xfrm>
            <a:off x="7620000" y="2514600"/>
            <a:ext cx="1524000" cy="1219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4" cstate="print">
            <a:duotone>
              <a:prstClr val="black"/>
              <a:srgbClr val="D9C3A5">
                <a:tint val="50000"/>
                <a:satMod val="180000"/>
              </a:srgbClr>
            </a:duotone>
          </a:blip>
          <a:srcRect/>
          <a:stretch>
            <a:fillRect/>
          </a:stretch>
        </p:blipFill>
        <p:spPr bwMode="auto">
          <a:xfrm>
            <a:off x="0" y="0"/>
            <a:ext cx="9144000" cy="4876800"/>
          </a:xfrm>
          <a:prstGeom prst="rect">
            <a:avLst/>
          </a:prstGeom>
          <a:noFill/>
          <a:ln w="9525">
            <a:noFill/>
            <a:miter lim="800000"/>
            <a:headEnd/>
            <a:tailEnd/>
          </a:ln>
        </p:spPr>
      </p:pic>
      <p:sp>
        <p:nvSpPr>
          <p:cNvPr id="5" name="Rectangle 4"/>
          <p:cNvSpPr/>
          <p:nvPr/>
        </p:nvSpPr>
        <p:spPr>
          <a:xfrm>
            <a:off x="33528" y="5012977"/>
            <a:ext cx="4572000" cy="1384995"/>
          </a:xfrm>
          <a:prstGeom prst="rect">
            <a:avLst/>
          </a:prstGeom>
        </p:spPr>
        <p:txBody>
          <a:bodyPr wrap="square">
            <a:spAutoFit/>
          </a:bodyPr>
          <a:lstStyle/>
          <a:p>
            <a:r>
              <a:rPr lang="sr-Latn-CS" sz="2800" b="1" dirty="0">
                <a:solidFill>
                  <a:srgbClr val="C00000"/>
                </a:solidFill>
                <a:latin typeface="Cambria" pitchFamily="18" charset="0"/>
              </a:rPr>
              <a:t>Na slici je prikazana kuglica mase          obješena o konac dužine        .</a:t>
            </a:r>
            <a:endParaRPr lang="en-US" sz="2800" dirty="0">
              <a:solidFill>
                <a:srgbClr val="C00000"/>
              </a:solidFill>
            </a:endParaRPr>
          </a:p>
        </p:txBody>
      </p:sp>
      <p:graphicFrame>
        <p:nvGraphicFramePr>
          <p:cNvPr id="50177" name="Object 1"/>
          <p:cNvGraphicFramePr>
            <a:graphicFrameLocks noChangeAspect="1"/>
          </p:cNvGraphicFramePr>
          <p:nvPr>
            <p:extLst>
              <p:ext uri="{D42A27DB-BD31-4B8C-83A1-F6EECF244321}">
                <p14:modId xmlns="" xmlns:p14="http://schemas.microsoft.com/office/powerpoint/2010/main" val="2368844166"/>
              </p:ext>
            </p:extLst>
          </p:nvPr>
        </p:nvGraphicFramePr>
        <p:xfrm>
          <a:off x="2319528" y="5474047"/>
          <a:ext cx="457200" cy="381000"/>
        </p:xfrm>
        <a:graphic>
          <a:graphicData uri="http://schemas.openxmlformats.org/presentationml/2006/ole">
            <p:oleObj spid="_x0000_s50191" name="Equation" r:id="rId5" imgW="3962400" imgH="3352800" progId="Equation.3">
              <p:embed/>
            </p:oleObj>
          </a:graphicData>
        </a:graphic>
      </p:graphicFrame>
      <p:graphicFrame>
        <p:nvGraphicFramePr>
          <p:cNvPr id="50178" name="Object 2"/>
          <p:cNvGraphicFramePr>
            <a:graphicFrameLocks noChangeAspect="1"/>
          </p:cNvGraphicFramePr>
          <p:nvPr>
            <p:extLst>
              <p:ext uri="{D42A27DB-BD31-4B8C-83A1-F6EECF244321}">
                <p14:modId xmlns="" xmlns:p14="http://schemas.microsoft.com/office/powerpoint/2010/main" val="512553756"/>
              </p:ext>
            </p:extLst>
          </p:nvPr>
        </p:nvGraphicFramePr>
        <p:xfrm>
          <a:off x="2667000" y="5850154"/>
          <a:ext cx="381000" cy="447675"/>
        </p:xfrm>
        <a:graphic>
          <a:graphicData uri="http://schemas.openxmlformats.org/presentationml/2006/ole">
            <p:oleObj spid="_x0000_s50192" name="Equation" r:id="rId6" imgW="2133600" imgH="4267200" progId="Equation.3">
              <p:embed/>
            </p:oleObj>
          </a:graphicData>
        </a:graphic>
      </p:graphicFrame>
      <p:pic>
        <p:nvPicPr>
          <p:cNvPr id="50186" name="Picture 10" descr="Amplituda, period i frekvencija | Shtreber"/>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6891528" y="4876800"/>
            <a:ext cx="2252472" cy="1981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0177"/>
                                        </p:tgtEl>
                                        <p:attrNameLst>
                                          <p:attrName>style.visibility</p:attrName>
                                        </p:attrNameLst>
                                      </p:cBhvr>
                                      <p:to>
                                        <p:strVal val="visible"/>
                                      </p:to>
                                    </p:set>
                                    <p:animEffect transition="in" filter="box(in)">
                                      <p:cBhvr>
                                        <p:cTn id="18" dur="500"/>
                                        <p:tgtEl>
                                          <p:spTgt spid="5017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0178"/>
                                        </p:tgtEl>
                                        <p:attrNameLst>
                                          <p:attrName>style.visibility</p:attrName>
                                        </p:attrNameLst>
                                      </p:cBhvr>
                                      <p:to>
                                        <p:strVal val="visible"/>
                                      </p:to>
                                    </p:set>
                                    <p:animEffect transition="in" filter="box(in)">
                                      <p:cBhvr>
                                        <p:cTn id="23"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Picture 3" descr="C:\Documents and Settings\0lja\Desktop\oscilacije\matematickoklatno.gif"/>
          <p:cNvPicPr>
            <a:picLocks noChangeAspect="1" noChangeArrowheads="1" noCrop="1"/>
          </p:cNvPicPr>
          <p:nvPr/>
        </p:nvPicPr>
        <p:blipFill>
          <a:blip r:embed="rId2"/>
          <a:srcRect/>
          <a:stretch>
            <a:fillRect/>
          </a:stretch>
        </p:blipFill>
        <p:spPr bwMode="auto">
          <a:xfrm>
            <a:off x="0" y="0"/>
            <a:ext cx="5257799" cy="6858000"/>
          </a:xfrm>
          <a:prstGeom prst="rect">
            <a:avLst/>
          </a:prstGeom>
          <a:noFill/>
        </p:spPr>
      </p:pic>
      <p:sp>
        <p:nvSpPr>
          <p:cNvPr id="4" name="Vertical Scroll 3"/>
          <p:cNvSpPr/>
          <p:nvPr/>
        </p:nvSpPr>
        <p:spPr>
          <a:xfrm>
            <a:off x="5257800" y="533400"/>
            <a:ext cx="3886200" cy="5867400"/>
          </a:xfrm>
          <a:prstGeom prst="verticalScroll">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lvl="0">
              <a:spcBef>
                <a:spcPct val="0"/>
              </a:spcBef>
              <a:defRPr/>
            </a:pPr>
            <a:r>
              <a:rPr lang="sr-Latn-CS" sz="3200" b="1" dirty="0">
                <a:solidFill>
                  <a:srgbClr val="00B050"/>
                </a:solidFill>
                <a:latin typeface="Cambria" pitchFamily="18" charset="0"/>
              </a:rPr>
              <a:t>Harmonijska oscilatorna kretanja opisuju fizičke veličine</a:t>
            </a:r>
            <a:r>
              <a:rPr lang="sr-Latn-CS" sz="3200" b="1" dirty="0">
                <a:solidFill>
                  <a:srgbClr val="CC0066"/>
                </a:solidFill>
                <a:latin typeface="Cambria" pitchFamily="18" charset="0"/>
              </a:rPr>
              <a:t>: </a:t>
            </a:r>
            <a:r>
              <a:rPr lang="sr-Latn-CS" sz="3200" b="1" i="1" dirty="0">
                <a:solidFill>
                  <a:srgbClr val="CC0066"/>
                </a:solidFill>
                <a:latin typeface="Cambria" pitchFamily="18" charset="0"/>
              </a:rPr>
              <a:t>period, frekvencija       ( učestanost ), elongacija i amplituda.</a:t>
            </a:r>
            <a:r>
              <a:rPr lang="en-US" sz="2400" dirty="0">
                <a:solidFill>
                  <a:srgbClr val="CC0066"/>
                </a:solidFill>
                <a:latin typeface="Century Schoolbook" pitchFamily="18" charset="0"/>
              </a:rPr>
              <a:t/>
            </a:r>
            <a:br>
              <a:rPr lang="en-US" sz="2400" dirty="0">
                <a:solidFill>
                  <a:srgbClr val="CC0066"/>
                </a:solidFill>
                <a:latin typeface="Century Schoolbook" pitchFamily="18" charset="0"/>
              </a:rPr>
            </a:br>
            <a:endParaRPr lang="en-US" sz="24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04800"/>
            <a:ext cx="8686800" cy="1219200"/>
          </a:xfrm>
          <a:prstGeom prst="roundRect">
            <a:avLst/>
          </a:prstGeom>
          <a:ln w="3810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r>
              <a:rPr lang="sr-Latn-CS" sz="2800" b="1" i="1" dirty="0">
                <a:solidFill>
                  <a:srgbClr val="C00000"/>
                </a:solidFill>
                <a:latin typeface="Cambria" pitchFamily="18" charset="0"/>
              </a:rPr>
              <a:t>Period oscilovanja je vrijeme u toku kojeg se izvrši jedna oscilacija.</a:t>
            </a:r>
            <a:endParaRPr lang="en-US" sz="2800" dirty="0">
              <a:solidFill>
                <a:srgbClr val="C00000"/>
              </a:solidFill>
            </a:endParaRPr>
          </a:p>
        </p:txBody>
      </p:sp>
      <p:sp>
        <p:nvSpPr>
          <p:cNvPr id="3" name="Rectangle 2"/>
          <p:cNvSpPr/>
          <p:nvPr/>
        </p:nvSpPr>
        <p:spPr>
          <a:xfrm>
            <a:off x="0" y="1752601"/>
            <a:ext cx="9144000" cy="954107"/>
          </a:xfrm>
          <a:prstGeom prst="rect">
            <a:avLst/>
          </a:prstGeom>
        </p:spPr>
        <p:txBody>
          <a:bodyPr wrap="square">
            <a:spAutoFit/>
          </a:bodyPr>
          <a:lstStyle/>
          <a:p>
            <a:r>
              <a:rPr lang="sr-Latn-CS" sz="2800" b="1" dirty="0">
                <a:solidFill>
                  <a:srgbClr val="0070C0"/>
                </a:solidFill>
                <a:latin typeface="Cambria" pitchFamily="18" charset="0"/>
              </a:rPr>
              <a:t>Oznaka za period oscilovanja je       , a jedinica je sekunda       </a:t>
            </a:r>
            <a:r>
              <a:rPr lang="sr-Latn-CS" sz="2800" b="1" dirty="0">
                <a:solidFill>
                  <a:schemeClr val="tx2"/>
                </a:solidFill>
                <a:latin typeface="Cambria" pitchFamily="18" charset="0"/>
              </a:rPr>
              <a:t>.</a:t>
            </a:r>
            <a:endParaRPr lang="en-US" sz="2800" dirty="0"/>
          </a:p>
        </p:txBody>
      </p:sp>
      <p:graphicFrame>
        <p:nvGraphicFramePr>
          <p:cNvPr id="57346" name="Object 2"/>
          <p:cNvGraphicFramePr>
            <a:graphicFrameLocks noChangeAspect="1"/>
          </p:cNvGraphicFramePr>
          <p:nvPr/>
        </p:nvGraphicFramePr>
        <p:xfrm>
          <a:off x="5257800" y="1752600"/>
          <a:ext cx="381000" cy="419100"/>
        </p:xfrm>
        <a:graphic>
          <a:graphicData uri="http://schemas.openxmlformats.org/presentationml/2006/ole">
            <p:oleObj spid="_x0000_s57371" name="Equation" r:id="rId3" imgW="3352800" imgH="3962400" progId="Equation.3">
              <p:embed/>
            </p:oleObj>
          </a:graphicData>
        </a:graphic>
      </p:graphicFrame>
      <p:graphicFrame>
        <p:nvGraphicFramePr>
          <p:cNvPr id="57347" name="Object 3"/>
          <p:cNvGraphicFramePr>
            <a:graphicFrameLocks noChangeAspect="1"/>
          </p:cNvGraphicFramePr>
          <p:nvPr/>
        </p:nvGraphicFramePr>
        <p:xfrm>
          <a:off x="1447800" y="2209800"/>
          <a:ext cx="533400" cy="533400"/>
        </p:xfrm>
        <a:graphic>
          <a:graphicData uri="http://schemas.openxmlformats.org/presentationml/2006/ole">
            <p:oleObj spid="_x0000_s57372" name="Equation" r:id="rId4" imgW="5791200" imgH="5181600" progId="Equation.3">
              <p:embed/>
            </p:oleObj>
          </a:graphicData>
        </a:graphic>
      </p:graphicFrame>
      <p:sp>
        <p:nvSpPr>
          <p:cNvPr id="6" name="Rounded Rectangle 5"/>
          <p:cNvSpPr/>
          <p:nvPr/>
        </p:nvSpPr>
        <p:spPr>
          <a:xfrm>
            <a:off x="228600" y="2895600"/>
            <a:ext cx="8686800" cy="1295400"/>
          </a:xfrm>
          <a:prstGeom prst="roundRect">
            <a:avLst/>
          </a:prstGeom>
          <a:ln w="38100">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r>
              <a:rPr lang="sr-Latn-CS" sz="2800" b="1" i="1" dirty="0">
                <a:solidFill>
                  <a:srgbClr val="C00000"/>
                </a:solidFill>
                <a:latin typeface="Cambria" pitchFamily="18" charset="0"/>
              </a:rPr>
              <a:t>Frekvencija oscilovanja je broj oscilacija koje tijelo izvrši u jedinici vremena.</a:t>
            </a:r>
            <a:endParaRPr lang="en-US" sz="2800" dirty="0">
              <a:solidFill>
                <a:srgbClr val="C00000"/>
              </a:solidFill>
            </a:endParaRPr>
          </a:p>
        </p:txBody>
      </p:sp>
      <p:sp>
        <p:nvSpPr>
          <p:cNvPr id="7" name="Rectangle 6"/>
          <p:cNvSpPr/>
          <p:nvPr/>
        </p:nvSpPr>
        <p:spPr>
          <a:xfrm>
            <a:off x="0" y="4572000"/>
            <a:ext cx="9144000" cy="523220"/>
          </a:xfrm>
          <a:prstGeom prst="rect">
            <a:avLst/>
          </a:prstGeom>
        </p:spPr>
        <p:txBody>
          <a:bodyPr wrap="square">
            <a:spAutoFit/>
          </a:bodyPr>
          <a:lstStyle/>
          <a:p>
            <a:r>
              <a:rPr lang="sr-Latn-CS" sz="2800" b="1" dirty="0">
                <a:solidFill>
                  <a:srgbClr val="0070C0"/>
                </a:solidFill>
                <a:latin typeface="Cambria" pitchFamily="18" charset="0"/>
              </a:rPr>
              <a:t>Oznaka za frekvenciju je       ili        </a:t>
            </a:r>
            <a:r>
              <a:rPr lang="sr-Latn-CS" sz="2800" b="1" dirty="0">
                <a:solidFill>
                  <a:schemeClr val="tx2"/>
                </a:solidFill>
                <a:latin typeface="Cambria" pitchFamily="18" charset="0"/>
              </a:rPr>
              <a:t>.</a:t>
            </a:r>
            <a:r>
              <a:rPr lang="sr-Latn-CS" sz="2800" b="1" dirty="0">
                <a:latin typeface="Cambria" pitchFamily="18" charset="0"/>
              </a:rPr>
              <a:t> </a:t>
            </a:r>
            <a:endParaRPr lang="en-US" sz="2800" dirty="0"/>
          </a:p>
        </p:txBody>
      </p:sp>
      <p:graphicFrame>
        <p:nvGraphicFramePr>
          <p:cNvPr id="57348" name="Object 4"/>
          <p:cNvGraphicFramePr>
            <a:graphicFrameLocks noChangeAspect="1"/>
          </p:cNvGraphicFramePr>
          <p:nvPr/>
        </p:nvGraphicFramePr>
        <p:xfrm>
          <a:off x="4114800" y="4495800"/>
          <a:ext cx="323850" cy="552450"/>
        </p:xfrm>
        <a:graphic>
          <a:graphicData uri="http://schemas.openxmlformats.org/presentationml/2006/ole">
            <p:oleObj spid="_x0000_s57373" name="Equation" r:id="rId5" imgW="3657600" imgH="4876800" progId="Equation.3">
              <p:embed/>
            </p:oleObj>
          </a:graphicData>
        </a:graphic>
      </p:graphicFrame>
      <p:graphicFrame>
        <p:nvGraphicFramePr>
          <p:cNvPr id="57349" name="Object 5"/>
          <p:cNvGraphicFramePr>
            <a:graphicFrameLocks noChangeAspect="1"/>
          </p:cNvGraphicFramePr>
          <p:nvPr/>
        </p:nvGraphicFramePr>
        <p:xfrm>
          <a:off x="5029200" y="4572000"/>
          <a:ext cx="381000" cy="409575"/>
        </p:xfrm>
        <a:graphic>
          <a:graphicData uri="http://schemas.openxmlformats.org/presentationml/2006/ole">
            <p:oleObj spid="_x0000_s57374" name="Equation" r:id="rId6" imgW="3048000" imgH="3352800" progId="Equation.3">
              <p:embed/>
            </p:oleObj>
          </a:graphicData>
        </a:graphic>
      </p:graphicFrame>
      <p:graphicFrame>
        <p:nvGraphicFramePr>
          <p:cNvPr id="57350" name="Object 6"/>
          <p:cNvGraphicFramePr>
            <a:graphicFrameLocks noChangeAspect="1"/>
          </p:cNvGraphicFramePr>
          <p:nvPr/>
        </p:nvGraphicFramePr>
        <p:xfrm>
          <a:off x="2514600" y="5105400"/>
          <a:ext cx="1600200" cy="1524000"/>
        </p:xfrm>
        <a:graphic>
          <a:graphicData uri="http://schemas.openxmlformats.org/presentationml/2006/ole">
            <p:oleObj spid="_x0000_s57375" name="Equation" r:id="rId7" imgW="9448800" imgH="9448800" progId="Equation.3">
              <p:embed/>
            </p:oleObj>
          </a:graphicData>
        </a:graphic>
      </p:graphicFrame>
      <p:sp>
        <p:nvSpPr>
          <p:cNvPr id="11" name="Rounded Rectangular Callout 10"/>
          <p:cNvSpPr/>
          <p:nvPr/>
        </p:nvSpPr>
        <p:spPr>
          <a:xfrm>
            <a:off x="4572000" y="5105400"/>
            <a:ext cx="2819400" cy="533400"/>
          </a:xfrm>
          <a:prstGeom prst="wedgeRoundRectCallout">
            <a:avLst>
              <a:gd name="adj1" fmla="val -72199"/>
              <a:gd name="adj2" fmla="val 159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sr-Latn-CS" sz="2800" b="1" dirty="0">
                <a:solidFill>
                  <a:srgbClr val="0070C0"/>
                </a:solidFill>
                <a:latin typeface="Cambria" pitchFamily="18" charset="0"/>
              </a:rPr>
              <a:t>broj oscilacija</a:t>
            </a:r>
            <a:endParaRPr lang="en-US" sz="2800" dirty="0"/>
          </a:p>
        </p:txBody>
      </p:sp>
      <p:sp>
        <p:nvSpPr>
          <p:cNvPr id="12" name="Rounded Rectangular Callout 11"/>
          <p:cNvSpPr/>
          <p:nvPr/>
        </p:nvSpPr>
        <p:spPr>
          <a:xfrm>
            <a:off x="4648200" y="6019800"/>
            <a:ext cx="2133600" cy="609600"/>
          </a:xfrm>
          <a:prstGeom prst="wedgeRoundRectCallout">
            <a:avLst>
              <a:gd name="adj1" fmla="val -80538"/>
              <a:gd name="adj2" fmla="val -85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sr-Latn-CS" sz="2800" b="1" dirty="0">
                <a:solidFill>
                  <a:srgbClr val="0070C0"/>
                </a:solidFill>
                <a:latin typeface="Cambria" pitchFamily="18" charset="0"/>
              </a:rPr>
              <a:t>vrijeme</a:t>
            </a:r>
            <a:endParaRPr lang="en-US" sz="2800" dirty="0"/>
          </a:p>
        </p:txBody>
      </p:sp>
      <p:pic>
        <p:nvPicPr>
          <p:cNvPr id="13" name="Picture 1" descr="C:\Documents and Settings\0lja\Desktop\oscilacije\7952116_orig.gif"/>
          <p:cNvPicPr>
            <a:picLocks noChangeAspect="1" noChangeArrowheads="1" noCrop="1"/>
          </p:cNvPicPr>
          <p:nvPr/>
        </p:nvPicPr>
        <p:blipFill>
          <a:blip r:embed="rId8"/>
          <a:srcRect/>
          <a:stretch>
            <a:fillRect/>
          </a:stretch>
        </p:blipFill>
        <p:spPr bwMode="auto">
          <a:xfrm>
            <a:off x="7467600" y="5410200"/>
            <a:ext cx="1676400"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box(in)">
                                      <p:cBhvr>
                                        <p:cTn id="17" dur="500"/>
                                        <p:tgtEl>
                                          <p:spTgt spid="5734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7347"/>
                                        </p:tgtEl>
                                        <p:attrNameLst>
                                          <p:attrName>style.visibility</p:attrName>
                                        </p:attrNameLst>
                                      </p:cBhvr>
                                      <p:to>
                                        <p:strVal val="visible"/>
                                      </p:to>
                                    </p:set>
                                    <p:animEffect transition="in" filter="box(in)">
                                      <p:cBhvr>
                                        <p:cTn id="22" dur="500"/>
                                        <p:tgtEl>
                                          <p:spTgt spid="5734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57348"/>
                                        </p:tgtEl>
                                        <p:attrNameLst>
                                          <p:attrName>style.visibility</p:attrName>
                                        </p:attrNameLst>
                                      </p:cBhvr>
                                      <p:to>
                                        <p:strVal val="visible"/>
                                      </p:to>
                                    </p:set>
                                    <p:animEffect transition="in" filter="box(in)">
                                      <p:cBhvr>
                                        <p:cTn id="36" dur="500"/>
                                        <p:tgtEl>
                                          <p:spTgt spid="5734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57349"/>
                                        </p:tgtEl>
                                        <p:attrNameLst>
                                          <p:attrName>style.visibility</p:attrName>
                                        </p:attrNameLst>
                                      </p:cBhvr>
                                      <p:to>
                                        <p:strVal val="visible"/>
                                      </p:to>
                                    </p:set>
                                    <p:animEffect transition="in" filter="box(in)">
                                      <p:cBhvr>
                                        <p:cTn id="41" dur="500"/>
                                        <p:tgtEl>
                                          <p:spTgt spid="5734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57350"/>
                                        </p:tgtEl>
                                        <p:attrNameLst>
                                          <p:attrName>style.visibility</p:attrName>
                                        </p:attrNameLst>
                                      </p:cBhvr>
                                      <p:to>
                                        <p:strVal val="visible"/>
                                      </p:to>
                                    </p:set>
                                    <p:animEffect transition="in" filter="box(in)">
                                      <p:cBhvr>
                                        <p:cTn id="46" dur="500"/>
                                        <p:tgtEl>
                                          <p:spTgt spid="5735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ox(i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ox(in)">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alpha val="5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553200"/>
            <a:ext cx="9144000" cy="304800"/>
          </a:xfrm>
        </p:spPr>
        <p:txBody>
          <a:bodyPr>
            <a:normAutofit fontScale="90000"/>
          </a:bodyPr>
          <a:lstStyle/>
          <a:p>
            <a:pPr algn="l"/>
            <a:r>
              <a:rPr lang="sr-Latn-CS" sz="3100" b="1" dirty="0">
                <a:solidFill>
                  <a:srgbClr val="0070C0"/>
                </a:solidFill>
                <a:latin typeface="Cambria" pitchFamily="18" charset="0"/>
              </a:rPr>
              <a:t>Jedinica za frekvenciju je </a:t>
            </a:r>
            <a:r>
              <a:rPr lang="sr-Latn-CS" sz="3100" b="1" i="1" dirty="0">
                <a:solidFill>
                  <a:srgbClr val="C00000"/>
                </a:solidFill>
                <a:latin typeface="Cambria" pitchFamily="18" charset="0"/>
              </a:rPr>
              <a:t>herc (Hz).</a:t>
            </a:r>
            <a:r>
              <a:rPr lang="sr-Latn-CS" sz="2800" b="1" i="1" dirty="0">
                <a:latin typeface="Cambria" pitchFamily="18" charset="0"/>
              </a:rPr>
              <a:t/>
            </a:r>
            <a:br>
              <a:rPr lang="sr-Latn-CS" sz="2800" b="1" i="1" dirty="0">
                <a:latin typeface="Cambria" pitchFamily="18" charset="0"/>
              </a:rPr>
            </a:br>
            <a:r>
              <a:rPr lang="sr-Latn-CS" sz="2400" b="1" i="1" dirty="0">
                <a:latin typeface="Century Schoolbook" pitchFamily="18" charset="0"/>
              </a:rPr>
              <a:t> </a:t>
            </a:r>
            <a:br>
              <a:rPr lang="sr-Latn-CS" sz="2400" b="1" i="1" dirty="0">
                <a:latin typeface="Century Schoolbook" pitchFamily="18" charset="0"/>
              </a:rPr>
            </a:br>
            <a:r>
              <a:rPr lang="en-US" sz="2400" dirty="0">
                <a:latin typeface="Century Schoolbook" pitchFamily="18" charset="0"/>
              </a:rPr>
              <a:t/>
            </a:r>
            <a:br>
              <a:rPr lang="en-US" sz="2400" dirty="0">
                <a:latin typeface="Century Schoolbook" pitchFamily="18" charset="0"/>
              </a:rPr>
            </a:br>
            <a:endParaRPr lang="en-US" sz="2400" dirty="0">
              <a:latin typeface="Century Schoolbook" pitchFamily="18" charset="0"/>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1752600" y="1905000"/>
          <a:ext cx="1981200" cy="1295400"/>
        </p:xfrm>
        <a:graphic>
          <a:graphicData uri="http://schemas.openxmlformats.org/presentationml/2006/ole">
            <p:oleObj spid="_x0000_s18455" name="Equation" r:id="rId3" imgW="13411200" imgH="9448800" progId="Equation.3">
              <p:embed/>
            </p:oleObj>
          </a:graphicData>
        </a:graphic>
      </p:graphicFrame>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nvGraphicFramePr>
        <p:xfrm>
          <a:off x="5638800" y="1676400"/>
          <a:ext cx="1828800" cy="1600200"/>
        </p:xfrm>
        <a:graphic>
          <a:graphicData uri="http://schemas.openxmlformats.org/presentationml/2006/ole">
            <p:oleObj spid="_x0000_s18456" name="Equation" r:id="rId4" imgW="9753600" imgH="9448800" progId="Equation.3">
              <p:embed/>
            </p:oleObj>
          </a:graphicData>
        </a:graphic>
      </p:graphicFrame>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7" name="Object 5"/>
          <p:cNvGraphicFramePr>
            <a:graphicFrameLocks noChangeAspect="1"/>
          </p:cNvGraphicFramePr>
          <p:nvPr/>
        </p:nvGraphicFramePr>
        <p:xfrm>
          <a:off x="3048000" y="4191000"/>
          <a:ext cx="2590800" cy="1219200"/>
        </p:xfrm>
        <a:graphic>
          <a:graphicData uri="http://schemas.openxmlformats.org/presentationml/2006/ole">
            <p:oleObj spid="_x0000_s18457" name="Equation" r:id="rId5" imgW="19202400" imgH="9448800" progId="Equation.3">
              <p:embed/>
            </p:oleObj>
          </a:graphicData>
        </a:graphic>
      </p:graphicFrame>
      <p:sp>
        <p:nvSpPr>
          <p:cNvPr id="184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2" name="Rectangle 10"/>
          <p:cNvSpPr>
            <a:spLocks noChangeArrowheads="1"/>
          </p:cNvSpPr>
          <p:nvPr/>
        </p:nvSpPr>
        <p:spPr bwMode="auto">
          <a:xfrm>
            <a:off x="0" y="497473"/>
            <a:ext cx="23596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1" i="1" u="none" strike="noStrike" cap="none" normalizeH="0" baseline="0" dirty="0">
                <a:ln>
                  <a:noFill/>
                </a:ln>
                <a:solidFill>
                  <a:srgbClr val="1F497D"/>
                </a:solidFill>
                <a:effectLst/>
                <a:latin typeface="Times New Roman" pitchFamily="18" charset="0"/>
                <a:ea typeface="Calibri" pitchFamily="34" charset="0"/>
                <a:cs typeface="Times New Roman" pitchFamily="18" charset="0"/>
              </a:rPr>
              <a:t> </a:t>
            </a:r>
            <a:endParaRPr kumimoji="0" lang="sr-Latn-CS" sz="1800" b="0" i="0" u="none" strike="noStrike" cap="none" normalizeH="0" baseline="0" dirty="0">
              <a:ln>
                <a:noFill/>
              </a:ln>
              <a:solidFill>
                <a:schemeClr val="tx1"/>
              </a:solidFill>
              <a:effectLst/>
              <a:latin typeface="Arial" pitchFamily="34" charset="0"/>
            </a:endParaRPr>
          </a:p>
        </p:txBody>
      </p:sp>
      <p:sp>
        <p:nvSpPr>
          <p:cNvPr id="1844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 descr="C:\Documents and Settings\0lja\Desktop\oscilacije\7952116_orig.gif"/>
          <p:cNvPicPr>
            <a:picLocks noChangeAspect="1" noChangeArrowheads="1" noCrop="1"/>
          </p:cNvPicPr>
          <p:nvPr/>
        </p:nvPicPr>
        <p:blipFill>
          <a:blip r:embed="rId6"/>
          <a:srcRect/>
          <a:stretch>
            <a:fillRect/>
          </a:stretch>
        </p:blipFill>
        <p:spPr bwMode="auto">
          <a:xfrm>
            <a:off x="7467600" y="5410200"/>
            <a:ext cx="1676400" cy="1447800"/>
          </a:xfrm>
          <a:prstGeom prst="rect">
            <a:avLst/>
          </a:prstGeom>
          <a:noFill/>
        </p:spPr>
      </p:pic>
      <p:graphicFrame>
        <p:nvGraphicFramePr>
          <p:cNvPr id="3" name="Object 6"/>
          <p:cNvGraphicFramePr>
            <a:graphicFrameLocks noChangeAspect="1"/>
          </p:cNvGraphicFramePr>
          <p:nvPr/>
        </p:nvGraphicFramePr>
        <p:xfrm>
          <a:off x="1828800" y="457200"/>
          <a:ext cx="1752600" cy="685800"/>
        </p:xfrm>
        <a:graphic>
          <a:graphicData uri="http://schemas.openxmlformats.org/presentationml/2006/ole">
            <p:oleObj spid="_x0000_s18458" name="Equation" r:id="rId7" imgW="12192000" imgH="4267200" progId="Equation.3">
              <p:embed/>
            </p:oleObj>
          </a:graphicData>
        </a:graphic>
      </p:graphicFrame>
      <p:sp>
        <p:nvSpPr>
          <p:cNvPr id="14" name="Right Arrow 13"/>
          <p:cNvSpPr/>
          <p:nvPr/>
        </p:nvSpPr>
        <p:spPr>
          <a:xfrm>
            <a:off x="4114800" y="2362200"/>
            <a:ext cx="1219200"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Down Arrow 14"/>
          <p:cNvSpPr/>
          <p:nvPr/>
        </p:nvSpPr>
        <p:spPr>
          <a:xfrm>
            <a:off x="2590800" y="1295400"/>
            <a:ext cx="381000" cy="5334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box(in)">
                                      <p:cBhvr>
                                        <p:cTn id="17" dur="500"/>
                                        <p:tgtEl>
                                          <p:spTgt spid="184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box(in)">
                                      <p:cBhvr>
                                        <p:cTn id="27" dur="500"/>
                                        <p:tgtEl>
                                          <p:spTgt spid="1843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8437"/>
                                        </p:tgtEl>
                                        <p:attrNameLst>
                                          <p:attrName>style.visibility</p:attrName>
                                        </p:attrNameLst>
                                      </p:cBhvr>
                                      <p:to>
                                        <p:strVal val="visible"/>
                                      </p:to>
                                    </p:set>
                                    <p:animEffect transition="in" filter="box(in)">
                                      <p:cBhvr>
                                        <p:cTn id="32" dur="500"/>
                                        <p:tgtEl>
                                          <p:spTgt spid="18437"/>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0" fill="hold"/>
                                        <p:tgtEl>
                                          <p:spTgt spid="2"/>
                                        </p:tgtEl>
                                        <p:attrNameLst>
                                          <p:attrName>ppt_x</p:attrName>
                                        </p:attrNameLst>
                                      </p:cBhvr>
                                      <p:tavLst>
                                        <p:tav tm="0">
                                          <p:val>
                                            <p:strVal val="#ppt_x"/>
                                          </p:val>
                                        </p:tav>
                                        <p:tav tm="100000">
                                          <p:val>
                                            <p:strVal val="#ppt_x"/>
                                          </p:val>
                                        </p:tav>
                                      </p:tavLst>
                                    </p:anim>
                                    <p:anim calcmode="lin" valueType="num">
                                      <p:cBhvr additive="base">
                                        <p:cTn id="3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2861</TotalTime>
  <Words>548</Words>
  <Application>Microsoft Office PowerPoint</Application>
  <PresentationFormat>On-screen Show (4:3)</PresentationFormat>
  <Paragraphs>53</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Slide 2</vt:lpstr>
      <vt:lpstr>Slide 3</vt:lpstr>
      <vt:lpstr>Slide 4</vt:lpstr>
      <vt:lpstr>Trenje između tijela i podloge se zanemaruje.U početku tijelo se nalazi u stanju mirovanja ( ravnotežni položaj ), jer je sila teže kompenzovana silom reakcije podloge. Ako se tijelo izvede iz ravnotežnog položaja djelovanjem spoljne sile, ono će nakon prestanka djelovanja te spoljne sile da se kreće naizmjenično na jednu i na drugu stranu od ravnotežnog položaja. Tijelo će vršiti harmonijsko oscilatorno kretanje.</vt:lpstr>
      <vt:lpstr>Slide 6</vt:lpstr>
      <vt:lpstr>Slide 7</vt:lpstr>
      <vt:lpstr>Slide 8</vt:lpstr>
      <vt:lpstr>Jedinica za frekvenciju je herc (Hz).    </vt:lpstr>
      <vt:lpstr>Slide 10</vt:lpstr>
      <vt:lpstr>Slide 11</vt:lpstr>
      <vt:lpstr>Slide 12</vt:lpstr>
      <vt:lpstr>              ugao rotacije (ugaoni pomjeraj).</vt:lpstr>
      <vt:lpstr>Slide 14</vt:lpstr>
      <vt:lpstr>Slide 15</vt:lpstr>
      <vt:lpstr> </vt:lpstr>
      <vt:lpstr>Formula za silu koja uzrokuje harmonijsko oscilatorno kretanje može se dobiti na sledeći način.  Iz sličnosti pravouglih trouglova imamo: </vt:lpstr>
      <vt:lpstr>Slide 18</vt:lpstr>
      <vt:lpstr>Sila koja uslovljava harmonijsko oscilatorno kretanje je</vt:lpstr>
      <vt:lpstr>Slide 20</vt:lpstr>
      <vt:lpstr>Slide 21</vt:lpstr>
      <vt:lpstr>Slide 22</vt:lpstr>
      <vt:lpstr>Slide 23</vt:lpstr>
      <vt:lpstr>Slide 24</vt:lpstr>
      <vt:lpstr>Slide 25</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HARMONIJSKE OSCILACIJE     Periodična kretanja su kretanja koja se poslije izvjesnog vremena ponavljaju na potpuno ili približno isti način.   Kada kažemo da se kretanje ponavlja,to znači da se vrijednosti fizičkih veličina koje opisuju to kretanje(položaj,brzina,ubrzanje) ponavljaju u određenim vremenskim intervalima.</dc:title>
  <dc:creator>CHANGE_ME</dc:creator>
  <cp:lastModifiedBy>Windows User</cp:lastModifiedBy>
  <cp:revision>23</cp:revision>
  <dcterms:created xsi:type="dcterms:W3CDTF">2016-04-02T22:10:24Z</dcterms:created>
  <dcterms:modified xsi:type="dcterms:W3CDTF">2020-11-30T21:53:39Z</dcterms:modified>
</cp:coreProperties>
</file>