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60142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96007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41163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010797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524598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04789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3067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735970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91207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75289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64961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49000">
              <a:schemeClr val="accent1">
                <a:lumMod val="60000"/>
                <a:lumOff val="40000"/>
              </a:schemeClr>
            </a:gs>
            <a:gs pos="76000">
              <a:schemeClr val="accent4">
                <a:lumMod val="40000"/>
                <a:lumOff val="60000"/>
              </a:schemeClr>
            </a:gs>
            <a:gs pos="100000">
              <a:schemeClr val="accent4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98A77-D513-4EA0-82A1-9FBAC7F5B6BE}" type="datetimeFigureOut">
              <a:rPr lang="sr-Latn-ME" smtClean="0"/>
              <a:t>31.3.2020.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C15C8-0855-487A-A737-5D4D365E5994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80490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49000">
              <a:schemeClr val="accent1">
                <a:lumMod val="60000"/>
                <a:lumOff val="40000"/>
              </a:schemeClr>
            </a:gs>
            <a:gs pos="76000">
              <a:schemeClr val="accent4">
                <a:lumMod val="40000"/>
                <a:lumOff val="60000"/>
              </a:schemeClr>
            </a:gs>
            <a:gs pos="100000">
              <a:schemeClr val="accent4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ME" sz="8000" dirty="0" smtClean="0">
                <a:latin typeface="Tempus Sans ITC" panose="04020404030D07020202" pitchFamily="82" charset="0"/>
              </a:rPr>
              <a:t>Neodređeni integral</a:t>
            </a:r>
            <a:endParaRPr lang="sr-Latn-ME" sz="8000" dirty="0">
              <a:latin typeface="Tempus Sans ITC" panose="04020404030D070202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>
            <a:normAutofit/>
          </a:bodyPr>
          <a:lstStyle/>
          <a:p>
            <a:r>
              <a:rPr lang="sr-Latn-ME" sz="4800" dirty="0" smtClean="0">
                <a:latin typeface="Tempus Sans ITC" panose="04020404030D07020202" pitchFamily="82" charset="0"/>
              </a:rPr>
              <a:t>Metod parcijalne integracije</a:t>
            </a:r>
            <a:endParaRPr lang="sr-Latn-ME" sz="48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556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dirty="0" smtClean="0">
                <a:latin typeface="Tempus Sans ITC" panose="04020404030D07020202" pitchFamily="82" charset="0"/>
              </a:rPr>
              <a:t>Na prošlom predavanju smo učili metod smjene promjenljivih, ali pored njega u nalaženju integrala koristi se i metod parcijalne integracije.</a:t>
            </a:r>
          </a:p>
          <a:p>
            <a:endParaRPr lang="sr-Latn-ME" dirty="0">
              <a:latin typeface="Tempus Sans ITC" panose="04020404030D07020202" pitchFamily="82" charset="0"/>
            </a:endParaRPr>
          </a:p>
          <a:p>
            <a:r>
              <a:rPr lang="sr-Latn-ME" dirty="0" smtClean="0">
                <a:latin typeface="Tempus Sans ITC" panose="04020404030D07020202" pitchFamily="82" charset="0"/>
              </a:rPr>
              <a:t>Formula parcijalne integracije se zasniva na formuli za izvod proizvoda dvije funkcije.</a:t>
            </a:r>
            <a:endParaRPr lang="sr-Latn-ME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43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52131" y="4749421"/>
            <a:ext cx="4353636" cy="6687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sr-Latn-M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Neka su funkcije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i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diferencijabilne na intervalu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 Tada na intervalu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važi: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𝑢𝑣</m:t>
                            </m:r>
                          </m:e>
                        </m:d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𝑢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sr-Latn-ME" b="0" i="1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r>
                  <a:rPr lang="sr-Latn-ME" i="1" dirty="0">
                    <a:latin typeface="Tempus Sans ITC" panose="04020404030D07020202" pitchFamily="82" charset="0"/>
                  </a:rPr>
                  <a:t> </a:t>
                </a:r>
                <a:r>
                  <a:rPr lang="sr-Latn-ME" i="1" dirty="0" smtClean="0">
                    <a:latin typeface="Tempus Sans ITC" panose="04020404030D07020202" pitchFamily="82" charset="0"/>
                  </a:rPr>
                  <a:t>   		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sr-Latn-ME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𝑢𝑣</m:t>
                        </m:r>
                      </m:e>
                    </m:d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𝑣𝑑𝑢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𝑢𝑑𝑣</m:t>
                    </m:r>
                  </m:oMath>
                </a14:m>
                <a:endParaRPr lang="sr-Latn-ME" sz="2800" b="0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r>
                  <a:rPr lang="sr-Latn-ME" dirty="0">
                    <a:latin typeface="Tempus Sans ITC" panose="04020404030D07020202" pitchFamily="82" charset="0"/>
                  </a:rPr>
                  <a:t> 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𝑢𝑑𝑣</m:t>
                    </m:r>
                    <m:r>
                      <a:rPr lang="sr-Latn-ME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𝑢𝑣</m:t>
                        </m:r>
                      </m:e>
                    </m:d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𝑣𝑑𝑢</m:t>
                    </m:r>
                  </m:oMath>
                </a14:m>
                <a:endParaRPr lang="sr-Latn-ME" dirty="0">
                  <a:latin typeface="Tempus Sans ITC" panose="04020404030D07020202" pitchFamily="82" charset="0"/>
                </a:endParaRPr>
              </a:p>
              <a:p>
                <a:r>
                  <a:rPr lang="sr-Latn-ME" sz="2800" b="0" dirty="0" smtClean="0">
                    <a:latin typeface="Tempus Sans ITC" panose="04020404030D07020202" pitchFamily="82" charset="0"/>
                  </a:rPr>
                  <a:t>Integracijom lijeve i desne strane zadnje jednakosti dobijamo:</a:t>
                </a:r>
              </a:p>
              <a:p>
                <a:pPr marL="0" indent="0">
                  <a:buNone/>
                </a:pPr>
                <a:r>
                  <a:rPr lang="sr-Latn-ME" dirty="0">
                    <a:latin typeface="Tempus Sans ITC" panose="04020404030D07020202" pitchFamily="82" charset="0"/>
                  </a:rPr>
                  <a:t> 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		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𝑢𝑑𝑣</m:t>
                        </m:r>
                      </m:e>
                    </m:nary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d>
                          <m:d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𝑢𝑣</m:t>
                            </m:r>
                          </m:e>
                        </m:d>
                      </m:e>
                    </m:nary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𝑣𝑑𝑢</m:t>
                        </m:r>
                      </m:e>
                    </m:nary>
                  </m:oMath>
                </a14:m>
                <a:r>
                  <a:rPr lang="sr-Latn-ME" sz="2800" b="0" dirty="0" smtClean="0">
                    <a:latin typeface="Tempus Sans ITC" panose="04020404030D07020202" pitchFamily="82" charset="0"/>
                  </a:rPr>
                  <a:t>, tj.</a:t>
                </a:r>
              </a:p>
              <a:p>
                <a:pPr marL="0" indent="0">
                  <a:buNone/>
                </a:pPr>
                <a:r>
                  <a:rPr lang="sr-Latn-ME" dirty="0">
                    <a:latin typeface="Tempus Sans ITC" panose="04020404030D07020202" pitchFamily="82" charset="0"/>
                  </a:rPr>
                  <a:t>	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	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𝑢𝑑𝑣</m:t>
                        </m:r>
                      </m:e>
                    </m:nary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𝑢𝑣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𝑣𝑑𝑢</m:t>
                        </m:r>
                      </m:e>
                    </m:nary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sr-Latn-ME" b="0" dirty="0" smtClean="0">
                  <a:latin typeface="Tempus Sans ITC" panose="04020404030D07020202" pitchFamily="82" charset="0"/>
                </a:endParaRPr>
              </a:p>
              <a:p>
                <a:r>
                  <a:rPr lang="sr-Latn-ME" sz="2800" b="0" dirty="0" smtClean="0">
                    <a:latin typeface="Tempus Sans ITC" panose="04020404030D07020202" pitchFamily="82" charset="0"/>
                  </a:rPr>
                  <a:t>Formulu iznad nazivamo formulom parcijalne integracije.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10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454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96036"/>
                <a:ext cx="10515600" cy="5480927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Primjer 1. Naći sledeći integral: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𝑙𝑛𝑥𝑑𝑥</m:t>
                        </m:r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r>
                  <a:rPr lang="sr-Latn-ME" dirty="0" smtClean="0">
                    <a:latin typeface="Tempus Sans ITC" panose="04020404030D07020202" pitchFamily="82" charset="0"/>
                  </a:rPr>
                  <a:t>Rešenje: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Prvi korak u primjeni parcijalne integracije jeste da odredimo šta je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, a šta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𝑑𝑣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Kako imamo samo jednu funkciju unutar integrala, funkcija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𝑙𝑛𝑥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, uzećemo da je upravo ta funkcija naše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, a ono što preostane je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𝑑𝑣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𝒍𝒏𝒙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sr-Latn-ME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𝒅𝒖</m:t>
                    </m:r>
                    <m:r>
                      <a:rPr lang="sr-Latn-ME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sr-Latn-ME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sr-Latn-ME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𝒅𝒙</m:t>
                    </m:r>
                  </m:oMath>
                </a14:m>
                <a:r>
                  <a:rPr lang="sr-Latn-ME" b="1" dirty="0" smtClean="0">
                    <a:solidFill>
                      <a:srgbClr val="7030A0"/>
                    </a:solidFill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𝒅𝒗</m:t>
                    </m:r>
                    <m:r>
                      <a:rPr lang="sr-Latn-ME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𝒅</m:t>
                    </m:r>
                    <m:r>
                      <a:rPr lang="sr-Latn-ME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sr-Latn-ME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⟹   </m:t>
                    </m:r>
                    <m:r>
                      <a:rPr lang="sr-Latn-ME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sr-Latn-ME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sr-Latn-ME" b="1" dirty="0" smtClean="0">
                    <a:latin typeface="Tempus Sans ITC" panose="04020404030D07020202" pitchFamily="82" charset="0"/>
                  </a:rPr>
                  <a:t> </a:t>
                </a:r>
                <a:endParaRPr lang="sr-Latn-ME" b="1" dirty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  <m:r>
                          <a:rPr lang="sr-Latn-ME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𝒅𝒗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sr-Latn-ME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sr-Latn-ME" b="1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  <m:r>
                          <a:rPr lang="sr-Latn-ME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𝒅𝒖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1" i="1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sr-Latn-ME" b="1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𝒍𝒏𝒙</m:t>
                        </m:r>
                        <m:r>
                          <a:rPr lang="sr-Latn-ME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𝒍𝒏𝒙</m:t>
                    </m:r>
                    <m:r>
                      <a:rPr lang="sr-Latn-ME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sr-Latn-ME" b="1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f>
                          <m:fPr>
                            <m:ctrlPr>
                              <a:rPr lang="sr-Latn-ME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sr-Latn-ME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  <m:r>
                          <a:rPr lang="sr-Latn-ME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sr-Latn-ME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1" i="1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sr-Latn-ME" b="1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𝑙𝑛𝑥𝑑𝑥</m:t>
                        </m:r>
                      </m:e>
                    </m:nary>
                    <m:r>
                      <a:rPr lang="sr-Latn-ME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𝑙𝑛𝑥</m:t>
                    </m:r>
                    <m:r>
                      <a:rPr lang="sr-Latn-ME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sr-Latn-M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sr-Latn-M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nary>
                    <m:r>
                      <a:rPr lang="sr-Latn-ME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sr-Latn-M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𝑥𝑙𝑛𝑥</m:t>
                    </m:r>
                    <m:r>
                      <a:rPr lang="sr-Latn-M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sr-Latn-ME" dirty="0">
                    <a:solidFill>
                      <a:schemeClr val="tx1"/>
                    </a:solidFill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:endParaRPr lang="sr-Latn-ME" dirty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96036"/>
                <a:ext cx="10515600" cy="5480927"/>
              </a:xfrm>
              <a:blipFill rotWithShape="0">
                <a:blip r:embed="rId2"/>
                <a:stretch>
                  <a:fillRect l="-1217" t="-2447" r="-110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239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96036"/>
                <a:ext cx="10515600" cy="5480927"/>
              </a:xfrm>
            </p:spPr>
            <p:txBody>
              <a:bodyPr>
                <a:normAutofit/>
              </a:bodyPr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Primjer 2. Naći sledeći integral: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sSup>
                          <m:sSup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r>
                  <a:rPr lang="sr-Latn-ME" dirty="0" smtClean="0">
                    <a:latin typeface="Tempus Sans ITC" panose="04020404030D07020202" pitchFamily="82" charset="0"/>
                  </a:rPr>
                  <a:t>Rešenje: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Šta je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, a šta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𝑑𝑣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Postoje dvije varijante: ili 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𝑑𝑣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, ili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𝑑𝑣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Probaćemo prvu.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sr-Latn-ME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𝒅𝒖</m:t>
                    </m:r>
                    <m:r>
                      <a:rPr lang="sr-Latn-ME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𝒅𝒙</m:t>
                    </m:r>
                  </m:oMath>
                </a14:m>
                <a:r>
                  <a:rPr lang="sr-Latn-ME" b="1" dirty="0" smtClean="0">
                    <a:solidFill>
                      <a:srgbClr val="7030A0"/>
                    </a:solidFill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𝒅𝒗</m:t>
                    </m:r>
                    <m:r>
                      <a:rPr lang="sr-Latn-ME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sr-Latn-ME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sr-Latn-ME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𝒅</m:t>
                    </m:r>
                    <m:r>
                      <a:rPr lang="sr-Latn-ME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sr-Latn-ME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⟹   </m:t>
                    </m:r>
                    <m:r>
                      <a:rPr lang="sr-Latn-ME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sr-Latn-ME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sr-Latn-ME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sr-Latn-ME" b="1" dirty="0" smtClean="0">
                    <a:latin typeface="Tempus Sans ITC" panose="04020404030D07020202" pitchFamily="82" charset="0"/>
                  </a:rPr>
                  <a:t> </a:t>
                </a:r>
                <a:endParaRPr lang="sr-Latn-ME" b="1" dirty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  <m:r>
                          <a:rPr lang="sr-Latn-ME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𝒅𝒗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sr-Latn-ME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sr-Latn-ME" b="1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  <m:r>
                          <a:rPr lang="sr-Latn-ME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𝒅𝒖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1" i="1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sr-Latn-ME" b="1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lang="sr-Latn-ME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sr-Latn-ME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  <m:r>
                          <a:rPr lang="sr-Latn-ME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sSup>
                      <m:sSupPr>
                        <m:ctrlPr>
                          <a:rPr lang="sr-Latn-ME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sr-Latn-ME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sr-Latn-ME" b="1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sr-Latn-ME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  <m:r>
                          <a:rPr lang="sr-Latn-ME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sr-Latn-ME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1" i="1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sr-Latn-ME" b="1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sSup>
                          <m:sSupPr>
                            <m:ctrlPr>
                              <a:rPr lang="sr-Latn-ME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sr-Latn-ME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sr-Latn-M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sr-Latn-ME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sr-Latn-ME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</a:rPr>
                      <m:t>𝑑𝑥</m:t>
                    </m:r>
                    <m:r>
                      <a:rPr lang="sr-Latn-M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sr-Latn-ME" dirty="0">
                    <a:solidFill>
                      <a:schemeClr val="tx1"/>
                    </a:solidFill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:endParaRPr lang="sr-Latn-ME" dirty="0">
                  <a:solidFill>
                    <a:schemeClr val="tx1"/>
                  </a:solidFill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dirty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96036"/>
                <a:ext cx="10515600" cy="5480927"/>
              </a:xfrm>
              <a:blipFill rotWithShape="0">
                <a:blip r:embed="rId2"/>
                <a:stretch>
                  <a:fillRect l="-1217" t="-1780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160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96036"/>
                <a:ext cx="10515600" cy="5480927"/>
              </a:xfrm>
            </p:spPr>
            <p:txBody>
              <a:bodyPr>
                <a:normAutofit/>
              </a:bodyPr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Primjer 3. Naći sledeći integral: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r>
                  <a:rPr lang="sr-Latn-ME" dirty="0" smtClean="0">
                    <a:latin typeface="Tempus Sans ITC" panose="04020404030D07020202" pitchFamily="82" charset="0"/>
                  </a:rPr>
                  <a:t>Rešenje: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Šta je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, a šta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𝑑𝑣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Probaćemo sledeće: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𝑑𝑣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sr-Latn-ME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𝒅𝒖</m:t>
                    </m:r>
                    <m:r>
                      <a:rPr lang="sr-Latn-ME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𝒅𝒙</m:t>
                    </m:r>
                  </m:oMath>
                </a14:m>
                <a:r>
                  <a:rPr lang="sr-Latn-ME" b="1" dirty="0" smtClean="0">
                    <a:solidFill>
                      <a:srgbClr val="7030A0"/>
                    </a:solidFill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𝒅𝒗</m:t>
                    </m:r>
                    <m:r>
                      <a:rPr lang="sr-Latn-ME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sr-Latn-M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sr-Latn-M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sr-Latn-ME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𝒅</m:t>
                    </m:r>
                    <m:r>
                      <a:rPr lang="sr-Latn-ME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sr-Latn-ME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⟹   </m:t>
                    </m:r>
                    <m:r>
                      <a:rPr lang="sr-Latn-ME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sr-Latn-ME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𝒄𝒕𝒈𝒙</m:t>
                    </m:r>
                  </m:oMath>
                </a14:m>
                <a:r>
                  <a:rPr lang="sr-Latn-ME" b="1" dirty="0" smtClean="0">
                    <a:latin typeface="Tempus Sans ITC" panose="04020404030D07020202" pitchFamily="82" charset="0"/>
                  </a:rPr>
                  <a:t> </a:t>
                </a:r>
                <a:endParaRPr lang="sr-Latn-ME" b="1" dirty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  <m:r>
                          <a:rPr lang="sr-Latn-ME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𝒅𝒗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𝒖</m:t>
                    </m:r>
                    <m:r>
                      <a:rPr lang="sr-Latn-ME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sr-Latn-ME" b="1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  <m:r>
                          <a:rPr lang="sr-Latn-ME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𝒅𝒖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1" i="1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sr-Latn-ME" b="1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f>
                          <m:fPr>
                            <m:ctrlPr>
                              <a:rPr lang="sr-Latn-M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r-Latn-ME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sr-Latn-ME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sr-Latn-ME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d>
                      <m:dPr>
                        <m:ctrlPr>
                          <a:rPr lang="sr-Latn-ME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𝒄𝒕𝒈𝒙</m:t>
                        </m:r>
                      </m:e>
                    </m:d>
                    <m:r>
                      <a:rPr lang="sr-Latn-ME" b="1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𝒄𝒕𝒈𝒙𝒅</m:t>
                        </m:r>
                        <m:r>
                          <a:rPr lang="sr-Latn-ME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nary>
                    <m:r>
                      <a:rPr lang="sr-Latn-ME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1" i="1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sr-Latn-ME" b="1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f>
                          <m:f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r-Latn-M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i="1">
                                    <a:latin typeface="Cambria Math" panose="02040503050406030204" pitchFamily="18" charset="0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sr-Latn-ME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sr-Latn-ME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sr-Latn-M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𝑐𝑡𝑔𝑥</m:t>
                    </m:r>
                    <m:r>
                      <a:rPr lang="sr-Latn-ME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𝑐𝑡𝑔𝑥𝑑</m:t>
                        </m:r>
                        <m:r>
                          <a:rPr lang="sr-Latn-ME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nary>
                    <m:r>
                      <a:rPr lang="sr-Latn-M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sr-Latn-ME" dirty="0" smtClean="0">
                    <a:solidFill>
                      <a:schemeClr val="tx1"/>
                    </a:solidFill>
                    <a:latin typeface="Tempus Sans ITC" panose="04020404030D07020202" pitchFamily="82" charset="0"/>
                  </a:rPr>
                  <a:t> </a:t>
                </a:r>
                <a:endParaRPr lang="sr-Latn-ME" dirty="0">
                  <a:solidFill>
                    <a:schemeClr val="tx1"/>
                  </a:solidFill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dirty="0">
                  <a:solidFill>
                    <a:schemeClr val="tx1"/>
                  </a:solidFill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dirty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96036"/>
                <a:ext cx="10515600" cy="5480927"/>
              </a:xfrm>
              <a:blipFill rotWithShape="0">
                <a:blip r:embed="rId2"/>
                <a:stretch>
                  <a:fillRect l="-1217" t="-1112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4653887" y="3534770"/>
            <a:ext cx="7055892" cy="2642193"/>
            <a:chOff x="4653887" y="3534770"/>
            <a:chExt cx="7055892" cy="2642193"/>
          </a:xfrm>
        </p:grpSpPr>
        <p:sp>
          <p:nvSpPr>
            <p:cNvPr id="2" name="TextBox 1"/>
            <p:cNvSpPr txBox="1"/>
            <p:nvPr/>
          </p:nvSpPr>
          <p:spPr>
            <a:xfrm>
              <a:off x="9785445" y="3534770"/>
              <a:ext cx="1924334" cy="830997"/>
            </a:xfrm>
            <a:prstGeom prst="rect">
              <a:avLst/>
            </a:prstGeom>
            <a:noFill/>
            <a:ln w="571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r-Latn-ME" sz="2400" dirty="0" smtClean="0"/>
                <a:t>Kako riješiti ovaj integral?</a:t>
              </a:r>
              <a:endParaRPr lang="sr-Latn-ME" sz="24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653887" y="5418161"/>
              <a:ext cx="1442113" cy="758802"/>
            </a:xfrm>
            <a:prstGeom prst="rect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>
              <a:off x="6096000" y="4365767"/>
              <a:ext cx="3689445" cy="1216167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 flipH="1">
            <a:off x="9755075" y="3472219"/>
            <a:ext cx="2186715" cy="92333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endParaRPr lang="sr-Latn-ME" dirty="0" smtClean="0">
              <a:latin typeface="Tempus Sans ITC" panose="04020404030D07020202" pitchFamily="82" charset="0"/>
            </a:endParaRPr>
          </a:p>
          <a:p>
            <a:r>
              <a:rPr lang="sr-Latn-ME" dirty="0" smtClean="0">
                <a:latin typeface="Tempus Sans ITC" panose="04020404030D07020202" pitchFamily="82" charset="0"/>
              </a:rPr>
              <a:t>Metodom smjene promjenljive!</a:t>
            </a:r>
            <a:endParaRPr lang="sr-Latn-ME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48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𝑐𝑡𝑔𝑥𝑑𝑥</m:t>
                        </m:r>
                      </m:e>
                    </m:nary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𝑠𝑖𝑛𝑥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𝑐𝑜𝑠𝑥</m:t>
                            </m:r>
                          </m:den>
                        </m:f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sr-Latn-ME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Smjena: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sr-Latn-ME" sz="4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sr-Latn-ME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𝑐𝑜𝑠𝑥</m:t>
                            </m:r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r>
                              <a:rPr lang="sr-Latn-ME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𝑑𝑡</m:t>
                            </m:r>
                            <m:r>
                              <a:rPr lang="sr-Latn-ME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=−</m:t>
                            </m:r>
                            <m:r>
                              <a:rPr lang="sr-Latn-ME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𝑠𝑖𝑛𝑥𝑑𝑥</m:t>
                            </m:r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⇒    −</m:t>
                            </m:r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𝑑𝑡</m:t>
                            </m:r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𝑠𝑖𝑛𝑥𝑑𝑥</m:t>
                            </m:r>
                          </m:den>
                        </m:f>
                      </m:e>
                    </m:d>
                  </m:oMath>
                </a14:m>
                <a:endParaRPr lang="sr-Latn-ME" sz="4000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sz="4000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…=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nary>
                    <m:r>
                      <a:rPr lang="sr-Latn-ME" b="0" i="1" smtClean="0">
                        <a:latin typeface="Cambria Math" panose="02040503050406030204" pitchFamily="18" charset="0"/>
                      </a:rPr>
                      <m:t>=−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nary>
                    <m:r>
                      <a:rPr lang="sr-Latn-ME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begChr m:val="|"/>
                        <m:endChr m:val="|"/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begChr m:val="|"/>
                        <m:endChr m:val="|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𝑐𝑜𝑠𝑥</m:t>
                        </m:r>
                      </m:e>
                    </m:d>
                    <m:r>
                      <a:rPr lang="sr-Latn-ME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r-Latn-M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i="1">
                                    <a:latin typeface="Cambria Math" panose="02040503050406030204" pitchFamily="18" charset="0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sr-Latn-ME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𝑐𝑡𝑔𝑥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𝑐𝑡𝑔𝑥𝑑𝑥</m:t>
                        </m:r>
                      </m:e>
                    </m:nary>
                    <m:r>
                      <a:rPr lang="sr-Latn-ME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r-Latn-M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i="1">
                                    <a:latin typeface="Cambria Math" panose="02040503050406030204" pitchFamily="18" charset="0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sr-Latn-ME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𝑥𝑐𝑡𝑔𝑥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𝑙𝑛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𝑐𝑜𝑠𝑥</m:t>
                            </m:r>
                          </m:e>
                        </m:d>
                      </m:e>
                    </m:d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𝑥𝑐𝑡𝑔𝑥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begChr m:val="|"/>
                        <m:endChr m:val="|"/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𝑐𝑜𝑠𝑥</m:t>
                        </m:r>
                      </m:e>
                    </m:d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</a:t>
                </a:r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6264322" y="2809752"/>
            <a:ext cx="5927678" cy="1898724"/>
            <a:chOff x="6264322" y="2959878"/>
            <a:chExt cx="5927678" cy="1898724"/>
          </a:xfrm>
        </p:grpSpPr>
        <p:sp>
          <p:nvSpPr>
            <p:cNvPr id="4" name="Oval 3"/>
            <p:cNvSpPr/>
            <p:nvPr/>
          </p:nvSpPr>
          <p:spPr>
            <a:xfrm>
              <a:off x="6264322" y="3698542"/>
              <a:ext cx="1583140" cy="1160060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>
                <a:latin typeface="Tempus Sans ITC" panose="04020404030D07020202" pitchFamily="82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306636" y="2959878"/>
              <a:ext cx="2885364" cy="923330"/>
            </a:xfrm>
            <a:prstGeom prst="rect">
              <a:avLst/>
            </a:prstGeom>
            <a:noFill/>
            <a:ln w="571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r-Latn-ME" dirty="0" smtClean="0">
                  <a:latin typeface="Tempus Sans ITC" panose="04020404030D07020202" pitchFamily="82" charset="0"/>
                </a:rPr>
                <a:t>Riešenje integrala vratiti nazad u prethodni primjer, na prethodnom slajdu.</a:t>
              </a:r>
              <a:endParaRPr lang="sr-Latn-ME" dirty="0">
                <a:latin typeface="Tempus Sans ITC" panose="04020404030D07020202" pitchFamily="82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 flipV="1">
              <a:off x="7847462" y="3289110"/>
              <a:ext cx="1460311" cy="777923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8"/>
          <p:cNvSpPr/>
          <p:nvPr/>
        </p:nvSpPr>
        <p:spPr>
          <a:xfrm>
            <a:off x="4326341" y="4708476"/>
            <a:ext cx="1542197" cy="7560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41387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2800" dirty="0" smtClean="0">
                <a:latin typeface="Tempus Sans ITC" panose="04020404030D07020202" pitchFamily="82" charset="0"/>
              </a:rPr>
              <a:t>U postupku nalaženja jednog integrala može se dobiti taj isti integral, što pokazuje sledeći primjer.</a:t>
            </a:r>
            <a:endParaRPr lang="sr-Latn-ME" sz="2800" dirty="0">
              <a:latin typeface="Tempus Sans ITC" panose="04020404030D07020202" pitchFamily="8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82873" y="1690688"/>
                <a:ext cx="12136839" cy="5406148"/>
              </a:xfrm>
            </p:spPr>
            <p:txBody>
              <a:bodyPr>
                <a:normAutofit/>
              </a:bodyPr>
              <a:lstStyle/>
              <a:p>
                <a:r>
                  <a:rPr lang="sr-Latn-ME" sz="2400" dirty="0" smtClean="0">
                    <a:latin typeface="Tempus Sans ITC" panose="04020404030D07020202" pitchFamily="82" charset="0"/>
                  </a:rPr>
                  <a:t>Primjer 4. </a:t>
                </a:r>
                <a:r>
                  <a:rPr lang="sr-Latn-ME" sz="2400" dirty="0">
                    <a:latin typeface="Tempus Sans ITC" panose="04020404030D07020202" pitchFamily="82" charset="0"/>
                  </a:rPr>
                  <a:t>R</a:t>
                </a:r>
                <a:r>
                  <a:rPr lang="sr-Latn-ME" sz="2400" dirty="0" smtClean="0">
                    <a:latin typeface="Tempus Sans ITC" panose="04020404030D07020202" pitchFamily="82" charset="0"/>
                  </a:rPr>
                  <a:t>iješiti integral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r>
                  <a:rPr lang="sr-Latn-ME" sz="2400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r>
                  <a:rPr lang="sr-Latn-ME" sz="2400" dirty="0" smtClean="0">
                    <a:latin typeface="Tempus Sans ITC" panose="04020404030D07020202" pitchFamily="82" charset="0"/>
                  </a:rPr>
                  <a:t>Rešenje:</a:t>
                </a:r>
              </a:p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𝑐𝑜𝑠𝑥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𝑐𝑜𝑠𝑥𝑑𝑥</m:t>
                        </m:r>
                      </m:e>
                    </m:nary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r>
                  <a:rPr lang="sr-Latn-ME" sz="2400" dirty="0" smtClean="0">
                    <a:latin typeface="Tempus Sans ITC" panose="04020404030D07020202" pitchFamily="82" charset="0"/>
                  </a:rPr>
                  <a:t>Sada uvodimo smjenu: </a:t>
                </a:r>
                <a14:m>
                  <m:oMath xmlns:m="http://schemas.openxmlformats.org/officeDocument/2006/math">
                    <m:f>
                      <m:fPr>
                        <m:type m:val="noBar"/>
                        <m:ctrlPr>
                          <a:rPr lang="sr-Latn-M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  <m:r>
                          <a:rPr lang="sr-Latn-ME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r-Latn-ME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𝒄𝒐𝒔𝒙</m:t>
                        </m:r>
                        <m:r>
                          <a:rPr lang="sr-Latn-ME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   </m:t>
                        </m:r>
                        <m:r>
                          <a:rPr lang="sr-Latn-ME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𝒅𝒖</m:t>
                        </m:r>
                        <m:r>
                          <a:rPr lang="sr-Latn-ME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sr-Latn-ME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𝒔𝒊𝒏𝒙𝒅</m:t>
                        </m:r>
                        <m:r>
                          <a:rPr lang="sr-Latn-ME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sr-Latn-ME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𝒅𝒗</m:t>
                        </m:r>
                        <m:r>
                          <a:rPr lang="sr-Latn-ME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r-Latn-ME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𝑐𝑜𝑠𝑥</m:t>
                        </m:r>
                        <m:r>
                          <a:rPr lang="sr-Latn-ME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𝒅𝒙</m:t>
                        </m:r>
                        <m:r>
                          <a:rPr lang="sr-Latn-ME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sr-Latn-ME" i="1">
                            <a:latin typeface="Cambria Math" panose="02040503050406030204" pitchFamily="18" charset="0"/>
                          </a:rPr>
                          <m:t>⟹   </m:t>
                        </m:r>
                        <m:r>
                          <a:rPr lang="sr-Latn-ME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  <m:r>
                          <a:rPr lang="sr-Latn-ME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r-Latn-ME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𝒔𝒊𝒏</m:t>
                        </m:r>
                        <m:r>
                          <a:rPr lang="sr-Latn-ME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m:rPr>
                            <m:nor/>
                          </m:rPr>
                          <a:rPr lang="sr-Latn-ME" b="1" dirty="0">
                            <a:latin typeface="Tempus Sans ITC" panose="04020404030D07020202" pitchFamily="82" charset="0"/>
                          </a:rPr>
                          <m:t>  </m:t>
                        </m:r>
                      </m:den>
                    </m:f>
                  </m:oMath>
                </a14:m>
                <a:endParaRPr lang="sr-Latn-ME" b="1" dirty="0">
                  <a:solidFill>
                    <a:srgbClr val="7030A0"/>
                  </a:solidFill>
                  <a:latin typeface="Tempus Sans ITC" panose="04020404030D07020202" pitchFamily="82" charset="0"/>
                </a:endParaRPr>
              </a:p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𝑐𝑜𝑠𝑥</m:t>
                        </m:r>
                        <m: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𝑐𝑜𝑠𝑥𝑑𝑥</m:t>
                        </m:r>
                      </m:e>
                    </m:nary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𝑐𝑜𝑠𝑥𝑠𝑖𝑛𝑥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𝑠𝑖𝑛𝑥</m:t>
                        </m:r>
                        <m:d>
                          <m:d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𝑠𝑖𝑛𝑥𝑑𝑥</m:t>
                            </m:r>
                          </m:e>
                        </m:d>
                      </m:e>
                    </m:nary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𝑐𝑜𝑠𝑥𝑠𝑖𝑛𝑥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2400" b="0" dirty="0" smtClean="0">
                  <a:latin typeface="Tempus Sans ITC" panose="04020404030D07020202" pitchFamily="82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𝑐𝑜𝑠𝑥𝑠𝑖𝑛𝑥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</m:e>
                              <m:sup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𝑐𝑜𝑠𝑥𝑠𝑖𝑛𝑥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r-Latn-ME" sz="2400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𝑐𝑜𝑠𝑥𝑠𝑖𝑛𝑥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sr-Latn-ME" sz="2400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sr-Latn-ME" sz="2400" dirty="0" smtClean="0">
                    <a:latin typeface="Tempus Sans ITC" panose="04020404030D07020202" pitchFamily="82" charset="0"/>
                  </a:rPr>
                  <a:t>Vidimo da smo dobili isti integral. Označimo ga sa I 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sr-Latn-ME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i="1">
                        <a:latin typeface="Cambria Math" panose="02040503050406030204" pitchFamily="18" charset="0"/>
                      </a:rPr>
                      <m:t>𝑐𝑜𝑠𝑥𝑠𝑖𝑛𝑥</m:t>
                    </m:r>
                    <m:r>
                      <a:rPr lang="sr-Latn-ME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sr-Latn-ME" sz="2400" b="0" dirty="0" smtClean="0">
                    <a:latin typeface="Tempus Sans ITC" panose="04020404030D07020202" pitchFamily="82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𝑐𝑜𝑠𝑥𝑠𝑖𝑛𝑥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sr-Latn-ME" sz="2400" dirty="0" smtClean="0">
                    <a:latin typeface="Tempus Sans ITC" panose="04020404030D07020202" pitchFamily="8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sr-Latn-ME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sr-Latn-ME" sz="2400" dirty="0" smtClean="0">
                    <a:latin typeface="Tempus Sans ITC" panose="04020404030D07020202" pitchFamily="8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sr-Latn-ME" sz="2400" b="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sr-Latn-ME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sr-Latn-M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400" b="0" i="1" dirty="0" smtClean="0">
                            <a:latin typeface="Cambria Math" panose="02040503050406030204" pitchFamily="18" charset="0"/>
                          </a:rPr>
                          <m:t>𝑐𝑜𝑠𝑥𝑠𝑖𝑛𝑥</m:t>
                        </m:r>
                        <m:r>
                          <a:rPr lang="sr-Latn-ME" sz="24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sr-Latn-ME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b="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sr-Latn-ME" sz="2400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2873" y="1690688"/>
                <a:ext cx="12136839" cy="5406148"/>
              </a:xfrm>
              <a:blipFill rotWithShape="0">
                <a:blip r:embed="rId2"/>
                <a:stretch>
                  <a:fillRect l="-2813" t="-14205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742666" y="2620371"/>
            <a:ext cx="3981734" cy="2663684"/>
            <a:chOff x="742666" y="2620371"/>
            <a:chExt cx="3981734" cy="2663684"/>
          </a:xfrm>
        </p:grpSpPr>
        <p:sp>
          <p:nvSpPr>
            <p:cNvPr id="4" name="TextBox 3"/>
            <p:cNvSpPr txBox="1"/>
            <p:nvPr/>
          </p:nvSpPr>
          <p:spPr>
            <a:xfrm>
              <a:off x="742666" y="2620371"/>
              <a:ext cx="1809466" cy="532358"/>
            </a:xfrm>
            <a:prstGeom prst="rect">
              <a:avLst/>
            </a:prstGeom>
            <a:noFill/>
            <a:ln w="571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endParaRPr lang="sr-Latn-ME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914934" y="4751697"/>
              <a:ext cx="1809466" cy="532358"/>
            </a:xfrm>
            <a:prstGeom prst="rect">
              <a:avLst/>
            </a:prstGeom>
            <a:noFill/>
            <a:ln w="571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endParaRPr lang="sr-Latn-ME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814165" y="5463723"/>
                <a:ext cx="4194610" cy="1207446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sr-Latn-ME" sz="2000" dirty="0" smtClean="0"/>
                  <a:t>Dakle,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sr-Latn-ME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sr-Latn-ME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000" b="0" i="1" smtClean="0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sr-Latn-ME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sr-Latn-ME" sz="2000" b="0" i="1" smtClean="0">
                              <a:latin typeface="Cambria Math" panose="02040503050406030204" pitchFamily="18" charset="0"/>
                            </a:rPr>
                            <m:t>𝑥𝑑𝑥</m:t>
                          </m:r>
                          <m:r>
                            <a:rPr lang="sr-Latn-ME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sr-Latn-ME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20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sr-Latn-ME" sz="20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sr-Latn-ME" sz="20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sz="2000" b="0" i="1" dirty="0" smtClean="0">
                                  <a:latin typeface="Cambria Math" panose="02040503050406030204" pitchFamily="18" charset="0"/>
                                </a:rPr>
                                <m:t>𝑐𝑜𝑠𝑥𝑠𝑖𝑛𝑥</m:t>
                              </m:r>
                              <m:r>
                                <a:rPr lang="sr-Latn-ME" sz="2000" b="0" i="1" dirty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sr-Latn-ME" sz="20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sr-Latn-ME" sz="2000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sz="2000" b="0" i="1" dirty="0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m:rPr>
                              <m:nor/>
                            </m:rPr>
                            <a:rPr lang="sr-Latn-ME" sz="2000" dirty="0">
                              <a:latin typeface="Tempus Sans ITC" panose="04020404030D07020202" pitchFamily="82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sr-Latn-ME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4165" y="5463723"/>
                <a:ext cx="4194610" cy="1207446"/>
              </a:xfrm>
              <a:prstGeom prst="rect">
                <a:avLst/>
              </a:prstGeom>
              <a:blipFill rotWithShape="0">
                <a:blip r:embed="rId3"/>
                <a:stretch>
                  <a:fillRect l="-1449" t="-2000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451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Domaći zadatak:</a:t>
            </a:r>
            <a:endParaRPr lang="sr-Latn-M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sr-Latn-ME" dirty="0" smtClean="0"/>
                  <a:t>Naći sledeće integrale:</a:t>
                </a:r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𝑥𝑙𝑛𝑥𝑑𝑥</m:t>
                        </m:r>
                      </m:e>
                    </m:nary>
                  </m:oMath>
                </a14:m>
                <a:endParaRPr lang="sr-Latn-ME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</m:e>
                              <m:sup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𝑙𝑛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sr-Latn-ME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062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130</Words>
  <Application>Microsoft Office PowerPoint</Application>
  <PresentationFormat>Widescreen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Tempus Sans ITC</vt:lpstr>
      <vt:lpstr>Office Theme</vt:lpstr>
      <vt:lpstr>Neodređeni 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 postupku nalaženja jednog integrala može se dobiti taj isti integral, što pokazuje sledeći primjer.</vt:lpstr>
      <vt:lpstr>Domaći zadatak: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Neodređeni integral</dc:title>
  <dc:creator>Jelena Šćekić</dc:creator>
  <cp:lastModifiedBy>Jelena Šćekić</cp:lastModifiedBy>
  <cp:revision>22</cp:revision>
  <dcterms:created xsi:type="dcterms:W3CDTF">2020-03-31T14:19:17Z</dcterms:created>
  <dcterms:modified xsi:type="dcterms:W3CDTF">2020-03-31T19:23:07Z</dcterms:modified>
</cp:coreProperties>
</file>