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0" r:id="rId5"/>
    <p:sldId id="261" r:id="rId6"/>
    <p:sldId id="262" r:id="rId7"/>
    <p:sldId id="259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8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43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5765-1027-42E5-9A16-85A30F597312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47777-FA56-4D0B-9F87-872842ECA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777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5765-1027-42E5-9A16-85A30F597312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47777-FA56-4D0B-9F87-872842ECA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259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5765-1027-42E5-9A16-85A30F597312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47777-FA56-4D0B-9F87-872842ECA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132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5765-1027-42E5-9A16-85A30F597312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47777-FA56-4D0B-9F87-872842ECA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319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5765-1027-42E5-9A16-85A30F597312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47777-FA56-4D0B-9F87-872842ECA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116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5765-1027-42E5-9A16-85A30F597312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47777-FA56-4D0B-9F87-872842ECA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791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5765-1027-42E5-9A16-85A30F597312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47777-FA56-4D0B-9F87-872842ECA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58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5765-1027-42E5-9A16-85A30F597312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47777-FA56-4D0B-9F87-872842ECA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58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5765-1027-42E5-9A16-85A30F597312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47777-FA56-4D0B-9F87-872842ECA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073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5765-1027-42E5-9A16-85A30F597312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47777-FA56-4D0B-9F87-872842ECA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436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5765-1027-42E5-9A16-85A30F597312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47777-FA56-4D0B-9F87-872842ECA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073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D5765-1027-42E5-9A16-85A30F597312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47777-FA56-4D0B-9F87-872842ECA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51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689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2284" t="1625" r="12659"/>
          <a:stretch/>
        </p:blipFill>
        <p:spPr>
          <a:xfrm>
            <a:off x="1188719" y="-109728"/>
            <a:ext cx="9765793" cy="719632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2519" t="4792" r="12846"/>
          <a:stretch/>
        </p:blipFill>
        <p:spPr>
          <a:xfrm>
            <a:off x="1371599" y="274320"/>
            <a:ext cx="9710929" cy="6964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849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2987" t="7375" r="12377"/>
          <a:stretch/>
        </p:blipFill>
        <p:spPr>
          <a:xfrm>
            <a:off x="1280159" y="310896"/>
            <a:ext cx="9710929" cy="6775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8862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 bwMode="auto">
          <a:xfrm>
            <a:off x="2567608" y="3789040"/>
            <a:ext cx="7056784" cy="259228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624392" y="0"/>
            <a:ext cx="1043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C82148B6-A4D7-4A55-8A76-659C205A7C4F}" type="slidenum">
              <a:rPr lang="sr-Latn-ME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pPr/>
              <a:t>4</a:t>
            </a:fld>
            <a:endParaRPr lang="en-US" sz="2000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invGray">
          <a:xfrm>
            <a:off x="1775520" y="1484784"/>
            <a:ext cx="8640960" cy="4744848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1" hangingPunct="1"/>
            <a:r>
              <a:rPr lang="hr-HR" sz="3200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for</a:t>
            </a:r>
            <a:r>
              <a:rPr lang="hr-HR" sz="32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petlja se najčešće koristi ako treba da se djelovi programa ponavljaju unaprijed poznati broj puta.</a:t>
            </a:r>
          </a:p>
          <a:p>
            <a:pPr algn="just" eaLnBrk="1" hangingPunct="1"/>
            <a:r>
              <a:rPr lang="hr-HR" sz="32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Osnovni oblik </a:t>
            </a:r>
            <a:r>
              <a:rPr lang="hr-HR" sz="3200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for</a:t>
            </a:r>
            <a:r>
              <a:rPr lang="hr-HR" sz="32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petlje:</a:t>
            </a:r>
          </a:p>
          <a:p>
            <a:pPr algn="just" eaLnBrk="1" hangingPunct="1"/>
            <a:endParaRPr lang="hr-H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  <a:p>
            <a:pPr algn="just" eaLnBrk="1" hangingPunct="1"/>
            <a:r>
              <a:rPr lang="hr-H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	</a:t>
            </a:r>
            <a:r>
              <a:rPr lang="hr-HR" sz="3000" b="1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for (početno stanje; uslov;  priraštaj)</a:t>
            </a:r>
          </a:p>
          <a:p>
            <a:pPr algn="just" eaLnBrk="1" hangingPunct="1"/>
            <a:r>
              <a:rPr lang="hr-HR" sz="3000" b="1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	{</a:t>
            </a:r>
          </a:p>
          <a:p>
            <a:pPr algn="just" eaLnBrk="1" hangingPunct="1"/>
            <a:r>
              <a:rPr lang="hr-HR" sz="3000" b="1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		blok naredbi;</a:t>
            </a:r>
          </a:p>
          <a:p>
            <a:pPr algn="just" eaLnBrk="1" hangingPunct="1"/>
            <a:r>
              <a:rPr lang="hr-HR" sz="3000" b="1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	}</a:t>
            </a:r>
          </a:p>
          <a:p>
            <a:pPr algn="just" eaLnBrk="1" hangingPunct="1"/>
            <a:r>
              <a:rPr lang="hr-HR" sz="3000" b="1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	naredba iza bloka;</a:t>
            </a:r>
          </a:p>
        </p:txBody>
      </p:sp>
    </p:spTree>
    <p:extLst>
      <p:ext uri="{BB962C8B-B14F-4D97-AF65-F5344CB8AC3E}">
        <p14:creationId xmlns:p14="http://schemas.microsoft.com/office/powerpoint/2010/main" val="79924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 bwMode="auto">
          <a:xfrm>
            <a:off x="6312024" y="3933056"/>
            <a:ext cx="3816424" cy="2808312"/>
          </a:xfrm>
          <a:prstGeom prst="roundRect">
            <a:avLst/>
          </a:prstGeom>
          <a:solidFill>
            <a:srgbClr val="F6D37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latin typeface="Arial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703512" y="1268760"/>
            <a:ext cx="4176464" cy="2808312"/>
          </a:xfrm>
          <a:prstGeom prst="roundRect">
            <a:avLst/>
          </a:prstGeom>
          <a:solidFill>
            <a:srgbClr val="D0EBB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624392" y="0"/>
            <a:ext cx="1043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C82148B6-A4D7-4A55-8A76-659C205A7C4F}" type="slidenum">
              <a:rPr lang="sr-Latn-ME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pPr/>
              <a:t>5</a:t>
            </a:fld>
            <a:endParaRPr lang="en-US" sz="2000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invGray">
          <a:xfrm>
            <a:off x="1919536" y="1196752"/>
            <a:ext cx="4032448" cy="269262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5000"/>
              </a:lnSpc>
            </a:pPr>
            <a:r>
              <a:rPr lang="hr-HR" sz="3200" b="1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while (uslov)</a:t>
            </a:r>
          </a:p>
          <a:p>
            <a:pPr algn="just">
              <a:lnSpc>
                <a:spcPct val="105000"/>
              </a:lnSpc>
            </a:pPr>
            <a:r>
              <a:rPr lang="hr-HR" sz="3200" b="1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{</a:t>
            </a:r>
          </a:p>
          <a:p>
            <a:pPr algn="just">
              <a:lnSpc>
                <a:spcPct val="105000"/>
              </a:lnSpc>
            </a:pPr>
            <a:r>
              <a:rPr lang="hr-HR" sz="3200" b="1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    blok naredbi;</a:t>
            </a:r>
          </a:p>
          <a:p>
            <a:pPr algn="just">
              <a:lnSpc>
                <a:spcPct val="105000"/>
              </a:lnSpc>
            </a:pPr>
            <a:r>
              <a:rPr lang="hr-HR" sz="3200" b="1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}</a:t>
            </a:r>
          </a:p>
          <a:p>
            <a:pPr algn="just">
              <a:lnSpc>
                <a:spcPct val="105000"/>
              </a:lnSpc>
            </a:pPr>
            <a:r>
              <a:rPr lang="hr-HR" sz="3200" b="1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naredba iza bloka;</a:t>
            </a:r>
          </a:p>
        </p:txBody>
      </p:sp>
      <p:sp>
        <p:nvSpPr>
          <p:cNvPr id="8" name="Rectangle 7"/>
          <p:cNvSpPr/>
          <p:nvPr/>
        </p:nvSpPr>
        <p:spPr>
          <a:xfrm>
            <a:off x="6132512" y="3991704"/>
            <a:ext cx="421196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lnSpc>
                <a:spcPct val="105000"/>
              </a:lnSpc>
            </a:pPr>
            <a:r>
              <a:rPr lang="hr-HR" sz="3200" b="1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do</a:t>
            </a:r>
          </a:p>
          <a:p>
            <a:pPr lvl="1" algn="just">
              <a:lnSpc>
                <a:spcPct val="105000"/>
              </a:lnSpc>
            </a:pPr>
            <a:r>
              <a:rPr lang="hr-HR" sz="3200" b="1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{</a:t>
            </a:r>
          </a:p>
          <a:p>
            <a:pPr lvl="1" algn="just">
              <a:lnSpc>
                <a:spcPct val="105000"/>
              </a:lnSpc>
            </a:pPr>
            <a:r>
              <a:rPr lang="hr-HR" sz="3200" b="1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	blok naredbi;</a:t>
            </a:r>
          </a:p>
          <a:p>
            <a:pPr lvl="1" algn="just">
              <a:lnSpc>
                <a:spcPct val="105000"/>
              </a:lnSpc>
            </a:pPr>
            <a:r>
              <a:rPr lang="hr-HR" sz="3200" b="1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}</a:t>
            </a:r>
          </a:p>
          <a:p>
            <a:pPr lvl="1" algn="just">
              <a:lnSpc>
                <a:spcPct val="105000"/>
              </a:lnSpc>
            </a:pPr>
            <a:r>
              <a:rPr lang="hr-HR" sz="3200" b="1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while (uslov);</a:t>
            </a:r>
          </a:p>
        </p:txBody>
      </p:sp>
    </p:spTree>
    <p:extLst>
      <p:ext uri="{BB962C8B-B14F-4D97-AF65-F5344CB8AC3E}">
        <p14:creationId xmlns:p14="http://schemas.microsoft.com/office/powerpoint/2010/main" val="204467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24392" y="0"/>
            <a:ext cx="1043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C82148B6-A4D7-4A55-8A76-659C205A7C4F}" type="slidenum">
              <a:rPr lang="sr-Latn-ME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pPr/>
              <a:t>6</a:t>
            </a:fld>
            <a:endParaRPr lang="en-US" sz="2000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invGray">
          <a:xfrm>
            <a:off x="1775520" y="1678163"/>
            <a:ext cx="8640960" cy="3575297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1" hangingPunct="1"/>
            <a:r>
              <a:rPr lang="hr-HR" sz="3200" u="sng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Blok naredbi</a:t>
            </a:r>
            <a:r>
              <a:rPr lang="hr-HR" sz="32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u petlji </a:t>
            </a:r>
            <a:r>
              <a:rPr lang="hr-HR" sz="32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do-while</a:t>
            </a:r>
            <a:r>
              <a:rPr lang="hr-HR" sz="32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r>
              <a:rPr lang="hr-HR" sz="3200" u="sng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izvodi se bar jednom</a:t>
            </a:r>
            <a:r>
              <a:rPr lang="hr-HR" sz="32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r>
              <a:rPr lang="hr-HR" sz="3200" u="sng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bez obzira je li uslov ispunjen ili ne.</a:t>
            </a:r>
          </a:p>
          <a:p>
            <a:pPr algn="just" eaLnBrk="1" hangingPunct="1"/>
            <a:endParaRPr lang="hr-HR" sz="3200" u="sng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  <a:p>
            <a:pPr algn="just" eaLnBrk="1" hangingPunct="1"/>
            <a:r>
              <a:rPr lang="hr-HR" sz="32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U tome je i glavna razlika </a:t>
            </a:r>
            <a:r>
              <a:rPr lang="hr-HR" sz="3200" b="1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do-while</a:t>
            </a:r>
            <a:r>
              <a:rPr lang="hr-HR" sz="32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petlje u odnosu na petlje </a:t>
            </a:r>
            <a:r>
              <a:rPr lang="hr-HR" sz="3200" b="1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for</a:t>
            </a:r>
            <a:r>
              <a:rPr lang="hr-HR" sz="32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i </a:t>
            </a:r>
            <a:r>
              <a:rPr lang="hr-HR" sz="3200" b="1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while</a:t>
            </a:r>
            <a:r>
              <a:rPr lang="hr-HR" sz="32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kod kojih je moguće da se blok naredbi u petlji ne izvede nijednom ako uslov petlje nije ispunjen.</a:t>
            </a:r>
          </a:p>
        </p:txBody>
      </p:sp>
    </p:spTree>
    <p:extLst>
      <p:ext uri="{BB962C8B-B14F-4D97-AF65-F5344CB8AC3E}">
        <p14:creationId xmlns:p14="http://schemas.microsoft.com/office/powerpoint/2010/main" val="176154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15568" y="950976"/>
            <a:ext cx="9180576" cy="2765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5000"/>
              </a:lnSpc>
            </a:pPr>
            <a:r>
              <a:rPr lang="hr-HR" sz="24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Upotrebom do while petlje potrebno je izračunati broj cifara unijetog broja. </a:t>
            </a:r>
          </a:p>
          <a:p>
            <a:pPr algn="just">
              <a:lnSpc>
                <a:spcPct val="95000"/>
              </a:lnSpc>
            </a:pPr>
            <a:r>
              <a:rPr lang="hr-HR" sz="24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	Ispis treba da je oblika</a:t>
            </a:r>
          </a:p>
          <a:p>
            <a:pPr algn="just">
              <a:lnSpc>
                <a:spcPct val="95000"/>
              </a:lnSpc>
            </a:pPr>
            <a:endParaRPr lang="hr-HR" sz="2400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  <a:p>
            <a:pPr>
              <a:defRPr/>
            </a:pPr>
            <a:r>
              <a:rPr lang="pl-PL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Upisi prirodni broj: ...</a:t>
            </a:r>
          </a:p>
          <a:p>
            <a:pPr>
              <a:defRPr/>
            </a:pPr>
            <a:endParaRPr lang="pl-PL" sz="24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>
              <a:defRPr/>
            </a:pPr>
            <a:r>
              <a:rPr lang="pl-PL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Broj cifara je ...</a:t>
            </a:r>
          </a:p>
          <a:p>
            <a:pPr>
              <a:defRPr/>
            </a:pPr>
            <a:endParaRPr lang="en-US" sz="105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341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77824" y="1078992"/>
            <a:ext cx="9948672" cy="42534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5000"/>
              </a:lnSpc>
            </a:pPr>
            <a:r>
              <a:rPr lang="hr-HR" sz="24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Upotrebom while petlje potrebno je izračunati faktorijel prirodnog broja. </a:t>
            </a:r>
          </a:p>
          <a:p>
            <a:pPr algn="just">
              <a:lnSpc>
                <a:spcPct val="95000"/>
              </a:lnSpc>
            </a:pPr>
            <a:r>
              <a:rPr lang="hr-HR" sz="24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	Ispis treba da je oblika</a:t>
            </a:r>
          </a:p>
          <a:p>
            <a:pPr algn="just">
              <a:lnSpc>
                <a:spcPct val="95000"/>
              </a:lnSpc>
            </a:pPr>
            <a:endParaRPr lang="hr-HR" sz="2400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  <a:p>
            <a:pPr>
              <a:defRPr/>
            </a:pPr>
            <a:r>
              <a:rPr lang="pl-PL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Unesite prirodni broj: ...</a:t>
            </a:r>
          </a:p>
          <a:p>
            <a:pPr>
              <a:defRPr/>
            </a:pPr>
            <a:r>
              <a:rPr lang="pl-PL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Faktorijel broja ... iznosi ...</a:t>
            </a:r>
          </a:p>
          <a:p>
            <a:pPr>
              <a:defRPr/>
            </a:pPr>
            <a:endParaRPr lang="en-US" sz="24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algn="just"/>
            <a:r>
              <a:rPr lang="hr-HR" sz="24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Faktorijel prirodnog broja se predstavlja sa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hr-HR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n!=n(n-</a:t>
            </a:r>
            <a:r>
              <a:rPr lang="hr-HR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hr-HR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)(n-</a:t>
            </a:r>
            <a:r>
              <a:rPr lang="hr-HR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hr-HR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)(n-</a:t>
            </a:r>
            <a:r>
              <a:rPr lang="hr-HR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hr-HR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)</a:t>
            </a:r>
            <a:r>
              <a:rPr lang="hr-HR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...</a:t>
            </a:r>
            <a:r>
              <a:rPr lang="hr-HR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·3·2·1</a:t>
            </a:r>
          </a:p>
          <a:p>
            <a:pPr algn="just"/>
            <a:r>
              <a:rPr lang="hr-HR" sz="24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npr. 	</a:t>
            </a:r>
            <a:r>
              <a:rPr lang="hr-HR" sz="24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5!= 5·4·3·2·1 = 120 ;</a:t>
            </a:r>
          </a:p>
          <a:p>
            <a:pPr algn="just"/>
            <a:r>
              <a:rPr lang="hr-HR" sz="24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9!= 9·8·7·6·5·4·3·2·1 = 362880 ;</a:t>
            </a:r>
          </a:p>
          <a:p>
            <a:pPr algn="just"/>
            <a:r>
              <a:rPr lang="hr-HR" sz="24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2!= 2·1 = 2 ;   1!= 1 ;   dok je 0!= 1 (po definiciji)</a:t>
            </a:r>
            <a:endParaRPr lang="hr-HR" sz="2400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187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115</Words>
  <Application>Microsoft Office PowerPoint</Application>
  <PresentationFormat>Widescreen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Constantia</vt:lpstr>
      <vt:lpstr>Courier New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</cp:revision>
  <dcterms:created xsi:type="dcterms:W3CDTF">2020-10-23T11:53:40Z</dcterms:created>
  <dcterms:modified xsi:type="dcterms:W3CDTF">2020-10-23T11:56:30Z</dcterms:modified>
</cp:coreProperties>
</file>