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A800E1-A273-4BC5-86EE-58B8C4D2BAF1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3359A5-4D31-4ED3-800C-88544005A6C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5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 smtClean="0"/>
              <a:t>R</a:t>
            </a:r>
            <a:r>
              <a:rPr lang="sr-Latn-ME" dirty="0" smtClean="0"/>
              <a:t>azlika i količnik kompleksnih brojeva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</a:t>
            </a:r>
            <a:r>
              <a:rPr lang="sr-Latn-ME" sz="2800" dirty="0" smtClean="0"/>
              <a:t>onjugovano-kompleksni brojevi</a:t>
            </a:r>
            <a:endParaRPr lang="en-US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404664"/>
            <a:ext cx="8712968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</a:t>
            </a:r>
            <a:r>
              <a:rPr lang="sr-Latn-ME" sz="2400" b="1" dirty="0" smtClean="0">
                <a:solidFill>
                  <a:schemeClr val="tx1"/>
                </a:solidFill>
              </a:rPr>
              <a:t>efinicija 1. </a:t>
            </a:r>
            <a:r>
              <a:rPr lang="sr-Latn-ME" sz="2400" dirty="0" smtClean="0"/>
              <a:t>Razlikom kompleksnih brojava            , oznaka</a:t>
            </a:r>
          </a:p>
          <a:p>
            <a:r>
              <a:rPr lang="sr-Latn-ME" sz="2400" dirty="0" smtClean="0"/>
              <a:t>nazivamo kompleksan broj z koji u zbiru sa brojem      daje broj</a:t>
            </a:r>
          </a:p>
          <a:p>
            <a:r>
              <a:rPr lang="sr-Latn-ME" sz="2400" dirty="0" smtClean="0"/>
              <a:t>tj. </a:t>
            </a:r>
          </a:p>
          <a:p>
            <a:r>
              <a:rPr lang="sr-Latn-ME" sz="2400" b="1" dirty="0" smtClean="0"/>
              <a:t>       </a:t>
            </a:r>
            <a:endParaRPr lang="en-US" sz="2400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24128" y="260648"/>
          <a:ext cx="1001638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419040" imgH="215640" progId="Equation.3">
                  <p:embed/>
                </p:oleObj>
              </mc:Choice>
              <mc:Fallback>
                <p:oleObj name="Equation" r:id="rId3" imgW="4190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260648"/>
                        <a:ext cx="1001638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668344" y="260648"/>
          <a:ext cx="1217662" cy="539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5" imgW="419040" imgH="215640" progId="Equation.3">
                  <p:embed/>
                </p:oleObj>
              </mc:Choice>
              <mc:Fallback>
                <p:oleObj name="Equation" r:id="rId5" imgW="41904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260648"/>
                        <a:ext cx="1217662" cy="5399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516216" y="692696"/>
          <a:ext cx="442590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7" imgW="164880" imgH="215640" progId="Equation.3">
                  <p:embed/>
                </p:oleObj>
              </mc:Choice>
              <mc:Fallback>
                <p:oleObj name="Equation" r:id="rId7" imgW="16488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692696"/>
                        <a:ext cx="442590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8100392" y="764704"/>
          <a:ext cx="43624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9" imgW="152280" imgH="215640" progId="Equation.3">
                  <p:embed/>
                </p:oleObj>
              </mc:Choice>
              <mc:Fallback>
                <p:oleObj name="Equation" r:id="rId9" imgW="1522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0392" y="764704"/>
                        <a:ext cx="436240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11560" y="1052736"/>
          <a:ext cx="136815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1" imgW="647640" imgH="215640" progId="Equation.3">
                  <p:embed/>
                </p:oleObj>
              </mc:Choice>
              <mc:Fallback>
                <p:oleObj name="Equation" r:id="rId11" imgW="64764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052736"/>
                        <a:ext cx="136815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95536" y="3573016"/>
          <a:ext cx="3024336" cy="216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3" imgW="1257120" imgH="888840" progId="Equation.3">
                  <p:embed/>
                </p:oleObj>
              </mc:Choice>
              <mc:Fallback>
                <p:oleObj name="Equation" r:id="rId13" imgW="1257120" imgH="8888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573016"/>
                        <a:ext cx="3024336" cy="21602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1520" y="2420888"/>
            <a:ext cx="864096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sr-Latn-ME" sz="2400" b="1" dirty="0" smtClean="0">
                <a:solidFill>
                  <a:schemeClr val="tx2">
                    <a:lumMod val="50000"/>
                  </a:schemeClr>
                </a:solidFill>
              </a:rPr>
              <a:t>rimjer 1.</a:t>
            </a:r>
            <a:endParaRPr lang="en-US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64096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D</a:t>
            </a:r>
            <a:r>
              <a:rPr lang="sr-Latn-ME" sz="2400" b="1" dirty="0" smtClean="0"/>
              <a:t>efinicija 2.  </a:t>
            </a:r>
            <a:r>
              <a:rPr lang="sr-Latn-ME" sz="2400" dirty="0"/>
              <a:t>K</a:t>
            </a:r>
            <a:r>
              <a:rPr lang="sr-Latn-ME" sz="2400" dirty="0" smtClean="0"/>
              <a:t>oličnikom kompleksnih brojeva                        , oznaka       nazivamo kompleksni broj z koji pomnožen sa brojem</a:t>
            </a:r>
          </a:p>
          <a:p>
            <a:endParaRPr lang="sr-Latn-ME" sz="2400" dirty="0" smtClean="0"/>
          </a:p>
          <a:p>
            <a:r>
              <a:rPr lang="sr-Latn-ME" sz="2400" dirty="0" smtClean="0"/>
              <a:t>daje broj     , tj.  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300192" y="332656"/>
          <a:ext cx="1806302" cy="467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876240" imgH="215640" progId="Equation.3">
                  <p:embed/>
                </p:oleObj>
              </mc:Choice>
              <mc:Fallback>
                <p:oleObj name="Equation" r:id="rId3" imgW="8762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332656"/>
                        <a:ext cx="1806302" cy="4679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59632" y="620688"/>
          <a:ext cx="648072" cy="791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266400" imgH="431640" progId="Equation.3">
                  <p:embed/>
                </p:oleObj>
              </mc:Choice>
              <mc:Fallback>
                <p:oleObj name="Equation" r:id="rId5" imgW="26640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620688"/>
                        <a:ext cx="648072" cy="7919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8388424" y="620688"/>
          <a:ext cx="44132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164880" imgH="215640" progId="Equation.3">
                  <p:embed/>
                </p:oleObj>
              </mc:Choice>
              <mc:Fallback>
                <p:oleObj name="Equation" r:id="rId7" imgW="16488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8424" y="620688"/>
                        <a:ext cx="44132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475656" y="1412776"/>
          <a:ext cx="43497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152280" imgH="215640" progId="Equation.3">
                  <p:embed/>
                </p:oleObj>
              </mc:Choice>
              <mc:Fallback>
                <p:oleObj name="Equation" r:id="rId9" imgW="15228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412776"/>
                        <a:ext cx="43497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57413" y="1412875"/>
          <a:ext cx="12319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1" imgW="622080" imgH="215640" progId="Equation.3">
                  <p:embed/>
                </p:oleObj>
              </mc:Choice>
              <mc:Fallback>
                <p:oleObj name="Equation" r:id="rId11" imgW="62208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1412875"/>
                        <a:ext cx="1231900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520" y="2276872"/>
            <a:ext cx="864096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</a:t>
            </a:r>
            <a:r>
              <a:rPr lang="sr-Latn-ME" sz="2400" b="1" dirty="0" smtClean="0"/>
              <a:t>rimjer 2. </a:t>
            </a:r>
            <a:endParaRPr lang="en-US" sz="24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95536" y="3356992"/>
          <a:ext cx="2088232" cy="26642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3" imgW="736560" imgH="1269720" progId="Equation.3">
                  <p:embed/>
                </p:oleObj>
              </mc:Choice>
              <mc:Fallback>
                <p:oleObj name="Equation" r:id="rId13" imgW="736560" imgH="126972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356992"/>
                        <a:ext cx="2088232" cy="26642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496944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D</a:t>
            </a:r>
            <a:r>
              <a:rPr lang="sr-Latn-ME" sz="2400" b="1" dirty="0" smtClean="0"/>
              <a:t>efinicija 3. </a:t>
            </a:r>
            <a:r>
              <a:rPr lang="sr-Latn-ME" sz="2400" b="1" dirty="0"/>
              <a:t> </a:t>
            </a:r>
            <a:r>
              <a:rPr lang="sr-Latn-ME" sz="2400" dirty="0" smtClean="0"/>
              <a:t>Za dva kompleksna broja kažemo da su konjugovana ako se samo razlikuju u predznaku imaginarnog dijela.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628800"/>
            <a:ext cx="849694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r>
              <a:rPr lang="sr-Latn-ME" sz="2400" dirty="0" smtClean="0"/>
              <a:t>roj konjugovan kompleksnim brojem z označavamo sa     . </a:t>
            </a:r>
            <a:endParaRPr lang="en-US" sz="24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172325" y="1484784"/>
          <a:ext cx="496019" cy="564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152280" imgH="266400" progId="Equation.3">
                  <p:embed/>
                </p:oleObj>
              </mc:Choice>
              <mc:Fallback>
                <p:oleObj name="Equation" r:id="rId3" imgW="152280" imgH="26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1484784"/>
                        <a:ext cx="496019" cy="5646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2420888"/>
            <a:ext cx="849694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Primjer</a:t>
            </a:r>
            <a:r>
              <a:rPr lang="en-US" sz="2400" dirty="0" smtClean="0"/>
              <a:t> 3.</a:t>
            </a:r>
            <a:endParaRPr lang="en-US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820826"/>
              </p:ext>
            </p:extLst>
          </p:nvPr>
        </p:nvGraphicFramePr>
        <p:xfrm>
          <a:off x="611560" y="3284984"/>
          <a:ext cx="3312368" cy="237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1231560" imgH="939600" progId="Equation.3">
                  <p:embed/>
                </p:oleObj>
              </mc:Choice>
              <mc:Fallback>
                <p:oleObj name="Equation" r:id="rId5" imgW="1231560" imgH="93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60" y="3284984"/>
                        <a:ext cx="3312368" cy="23762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001792"/>
              </p:ext>
            </p:extLst>
          </p:nvPr>
        </p:nvGraphicFramePr>
        <p:xfrm>
          <a:off x="467544" y="1268760"/>
          <a:ext cx="2447925" cy="252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3" imgW="1155700" imgH="1447800" progId="Equation.3">
                  <p:embed/>
                </p:oleObj>
              </mc:Choice>
              <mc:Fallback>
                <p:oleObj name="Equation" r:id="rId3" imgW="1155700" imgH="1447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268760"/>
                        <a:ext cx="2447925" cy="252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466015"/>
              </p:ext>
            </p:extLst>
          </p:nvPr>
        </p:nvGraphicFramePr>
        <p:xfrm>
          <a:off x="3203848" y="1412776"/>
          <a:ext cx="1619250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8" name="Equation" r:id="rId5" imgW="787320" imgH="711000" progId="Equation.3">
                  <p:embed/>
                </p:oleObj>
              </mc:Choice>
              <mc:Fallback>
                <p:oleObj name="Equation" r:id="rId5" imgW="787320" imgH="711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412776"/>
                        <a:ext cx="1619250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395536" y="548680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</a:t>
            </a:r>
            <a:r>
              <a:rPr lang="sr-Latn-ME" sz="2800" dirty="0"/>
              <a:t>vojstva konjugovano - kompleksnih brojeva</a:t>
            </a:r>
            <a:r>
              <a:rPr lang="sr-Latn-ME" sz="2800" dirty="0" smtClean="0"/>
              <a:t>:</a:t>
            </a:r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err="1" smtClean="0"/>
              <a:t>Proizvod</a:t>
            </a:r>
            <a:r>
              <a:rPr lang="en-US" sz="2800" dirty="0" smtClean="0"/>
              <a:t> </a:t>
            </a:r>
            <a:r>
              <a:rPr lang="en-US" sz="2800" dirty="0" err="1" smtClean="0"/>
              <a:t>dva</a:t>
            </a:r>
            <a:r>
              <a:rPr lang="en-US" sz="2800" dirty="0" smtClean="0"/>
              <a:t> </a:t>
            </a:r>
            <a:r>
              <a:rPr lang="en-US" sz="2800" dirty="0" err="1" smtClean="0"/>
              <a:t>konjugovano</a:t>
            </a:r>
            <a:r>
              <a:rPr lang="en-US" sz="2800" dirty="0" smtClean="0"/>
              <a:t> </a:t>
            </a:r>
            <a:r>
              <a:rPr lang="en-US" sz="2800" dirty="0" err="1" smtClean="0"/>
              <a:t>kompleksna</a:t>
            </a:r>
            <a:r>
              <a:rPr lang="en-US" sz="2800" dirty="0" smtClean="0"/>
              <a:t> </a:t>
            </a:r>
            <a:r>
              <a:rPr lang="en-US" sz="2800" dirty="0" err="1" smtClean="0"/>
              <a:t>broja</a:t>
            </a:r>
            <a:r>
              <a:rPr lang="en-US" sz="2800" dirty="0" smtClean="0"/>
              <a:t> je </a:t>
            </a:r>
            <a:r>
              <a:rPr lang="en-US" sz="2800" dirty="0" err="1" smtClean="0"/>
              <a:t>realan</a:t>
            </a:r>
            <a:r>
              <a:rPr lang="en-US" sz="2800" dirty="0" smtClean="0"/>
              <a:t> </a:t>
            </a:r>
            <a:r>
              <a:rPr lang="en-US" sz="2800" dirty="0" err="1" smtClean="0"/>
              <a:t>broj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316704"/>
              </p:ext>
            </p:extLst>
          </p:nvPr>
        </p:nvGraphicFramePr>
        <p:xfrm>
          <a:off x="539750" y="4437112"/>
          <a:ext cx="5616426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7" imgW="1828800" imgH="761760" progId="Equation.3">
                  <p:embed/>
                </p:oleObj>
              </mc:Choice>
              <mc:Fallback>
                <p:oleObj name="Equation" r:id="rId7" imgW="1828800" imgH="761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9750" y="4437112"/>
                        <a:ext cx="5616426" cy="17281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573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712968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P</a:t>
            </a:r>
            <a:r>
              <a:rPr lang="sr-Latn-ME" sz="2400" b="1" dirty="0" smtClean="0"/>
              <a:t>rimjer </a:t>
            </a:r>
            <a:r>
              <a:rPr lang="en-US" sz="2400" b="1" dirty="0" smtClean="0"/>
              <a:t>4</a:t>
            </a:r>
            <a:r>
              <a:rPr lang="sr-Latn-ME" sz="2400" b="1" dirty="0" smtClean="0"/>
              <a:t>.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39552" y="1412776"/>
          <a:ext cx="2592288" cy="4176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1155600" imgH="1803240" progId="Equation.3">
                  <p:embed/>
                </p:oleObj>
              </mc:Choice>
              <mc:Fallback>
                <p:oleObj name="Equation" r:id="rId3" imgW="1155600" imgH="18032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412776"/>
                        <a:ext cx="2592288" cy="41764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404664"/>
            <a:ext cx="8496944" cy="156966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Z</a:t>
            </a:r>
            <a:r>
              <a:rPr lang="sr-Latn-ME" sz="2400" b="1" dirty="0" smtClean="0"/>
              <a:t>adatak 1.  </a:t>
            </a:r>
            <a:r>
              <a:rPr lang="sr-Latn-ME" sz="2400" dirty="0" smtClean="0"/>
              <a:t>Neka je                          . </a:t>
            </a:r>
            <a:r>
              <a:rPr lang="en-US" sz="2400" dirty="0" smtClean="0"/>
              <a:t>O</a:t>
            </a:r>
            <a:r>
              <a:rPr lang="sr-Latn-ME" sz="2400" dirty="0" smtClean="0"/>
              <a:t>drediti vrijednost izraza</a:t>
            </a:r>
          </a:p>
          <a:p>
            <a:endParaRPr lang="sr-Latn-ME" sz="2400" dirty="0" smtClean="0"/>
          </a:p>
          <a:p>
            <a:endParaRPr lang="sr-Latn-ME" sz="2400" dirty="0" smtClean="0"/>
          </a:p>
          <a:p>
            <a:r>
              <a:rPr lang="sr-Latn-ME" sz="2400" dirty="0" smtClean="0"/>
              <a:t>  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151396"/>
              </p:ext>
            </p:extLst>
          </p:nvPr>
        </p:nvGraphicFramePr>
        <p:xfrm>
          <a:off x="3131840" y="476672"/>
          <a:ext cx="2160240" cy="395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3" imgW="1396800" imgH="215640" progId="Equation.3">
                  <p:embed/>
                </p:oleObj>
              </mc:Choice>
              <mc:Fallback>
                <p:oleObj name="Equation" r:id="rId3" imgW="13968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76672"/>
                        <a:ext cx="2160240" cy="39598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989737"/>
              </p:ext>
            </p:extLst>
          </p:nvPr>
        </p:nvGraphicFramePr>
        <p:xfrm>
          <a:off x="467544" y="2132856"/>
          <a:ext cx="1368152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5" imgW="393480" imgH="609480" progId="Equation.3">
                  <p:embed/>
                </p:oleObj>
              </mc:Choice>
              <mc:Fallback>
                <p:oleObj name="Equation" r:id="rId5" imgW="39348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132856"/>
                        <a:ext cx="1368152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260648"/>
            <a:ext cx="864096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Z</a:t>
            </a:r>
            <a:r>
              <a:rPr lang="sr-Latn-ME" sz="2400" b="1" dirty="0" smtClean="0"/>
              <a:t>adatak 2.  </a:t>
            </a:r>
            <a:r>
              <a:rPr lang="sr-Latn-ME" sz="2400" dirty="0" smtClean="0"/>
              <a:t>Izračunati:</a:t>
            </a:r>
            <a:endParaRPr 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67544" y="1340768"/>
          <a:ext cx="3456384" cy="4104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1143000" imgH="2133360" progId="Equation.3">
                  <p:embed/>
                </p:oleObj>
              </mc:Choice>
              <mc:Fallback>
                <p:oleObj name="Equation" r:id="rId3" imgW="1143000" imgH="2133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40768"/>
                        <a:ext cx="3456384" cy="41044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8712968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Z</a:t>
            </a:r>
            <a:r>
              <a:rPr lang="sr-Latn-ME" sz="2400" dirty="0" smtClean="0"/>
              <a:t>a domaći:  ( zbirka VENE)</a:t>
            </a:r>
          </a:p>
          <a:p>
            <a:endParaRPr lang="sr-Latn-ME" sz="2400" dirty="0" smtClean="0"/>
          </a:p>
          <a:p>
            <a:r>
              <a:rPr lang="en-US" sz="2400" dirty="0" smtClean="0"/>
              <a:t>S</a:t>
            </a:r>
            <a:r>
              <a:rPr lang="sr-Latn-ME" sz="2400" dirty="0" smtClean="0"/>
              <a:t>trana 50,  zadaci: 379, 380, 381, 382, 383</a:t>
            </a:r>
            <a:endParaRPr lang="en-US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105</TotalTime>
  <Words>156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Origin</vt:lpstr>
      <vt:lpstr>Equation</vt:lpstr>
      <vt:lpstr>Microsoft Equation 3.0</vt:lpstr>
      <vt:lpstr>Razlika i količnik kompleksnih brojeva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Razlika i količnik kompleksnih brojeva</dc:title>
  <dc:creator>owner</dc:creator>
  <cp:lastModifiedBy>User</cp:lastModifiedBy>
  <cp:revision>7</cp:revision>
  <dcterms:created xsi:type="dcterms:W3CDTF">2012-10-12T21:22:32Z</dcterms:created>
  <dcterms:modified xsi:type="dcterms:W3CDTF">2018-09-27T09:06:21Z</dcterms:modified>
</cp:coreProperties>
</file>