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7" r:id="rId2"/>
    <p:sldId id="259" r:id="rId3"/>
    <p:sldId id="260" r:id="rId4"/>
    <p:sldId id="266" r:id="rId5"/>
    <p:sldId id="261" r:id="rId6"/>
    <p:sldId id="262" r:id="rId7"/>
    <p:sldId id="267" r:id="rId8"/>
    <p:sldId id="263" r:id="rId9"/>
    <p:sldId id="264" r:id="rId10"/>
    <p:sldId id="265" r:id="rId11"/>
    <p:sldId id="268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FF99"/>
    <a:srgbClr val="969696"/>
    <a:srgbClr val="A9A9A9"/>
    <a:srgbClr val="3333CC"/>
    <a:srgbClr val="99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1426" y="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38.wmf"/><Relationship Id="rId2" Type="http://schemas.openxmlformats.org/officeDocument/2006/relationships/image" Target="../media/image37.wmf"/><Relationship Id="rId1" Type="http://schemas.openxmlformats.org/officeDocument/2006/relationships/image" Target="../media/image36.wmf"/><Relationship Id="rId4" Type="http://schemas.openxmlformats.org/officeDocument/2006/relationships/image" Target="../media/image27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Relationship Id="rId6" Type="http://schemas.openxmlformats.org/officeDocument/2006/relationships/image" Target="../media/image10.wmf"/><Relationship Id="rId5" Type="http://schemas.openxmlformats.org/officeDocument/2006/relationships/image" Target="../media/image9.wmf"/><Relationship Id="rId4" Type="http://schemas.openxmlformats.org/officeDocument/2006/relationships/image" Target="../media/image8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Relationship Id="rId5" Type="http://schemas.openxmlformats.org/officeDocument/2006/relationships/image" Target="../media/image15.wmf"/><Relationship Id="rId4" Type="http://schemas.openxmlformats.org/officeDocument/2006/relationships/image" Target="../media/image14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image" Target="../media/image17.wmf"/><Relationship Id="rId1" Type="http://schemas.openxmlformats.org/officeDocument/2006/relationships/image" Target="../media/image16.wmf"/><Relationship Id="rId5" Type="http://schemas.openxmlformats.org/officeDocument/2006/relationships/image" Target="../media/image20.wmf"/><Relationship Id="rId4" Type="http://schemas.openxmlformats.org/officeDocument/2006/relationships/image" Target="../media/image19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3.wmf"/><Relationship Id="rId2" Type="http://schemas.openxmlformats.org/officeDocument/2006/relationships/image" Target="../media/image22.wmf"/><Relationship Id="rId1" Type="http://schemas.openxmlformats.org/officeDocument/2006/relationships/image" Target="../media/image21.wmf"/><Relationship Id="rId4" Type="http://schemas.openxmlformats.org/officeDocument/2006/relationships/image" Target="../media/image24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27.wmf"/><Relationship Id="rId2" Type="http://schemas.openxmlformats.org/officeDocument/2006/relationships/image" Target="../media/image26.wmf"/><Relationship Id="rId1" Type="http://schemas.openxmlformats.org/officeDocument/2006/relationships/image" Target="../media/image25.wmf"/><Relationship Id="rId4" Type="http://schemas.openxmlformats.org/officeDocument/2006/relationships/image" Target="../media/image28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29.wmf"/><Relationship Id="rId1" Type="http://schemas.openxmlformats.org/officeDocument/2006/relationships/image" Target="../media/image27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33.wmf"/><Relationship Id="rId2" Type="http://schemas.openxmlformats.org/officeDocument/2006/relationships/image" Target="../media/image32.wmf"/><Relationship Id="rId1" Type="http://schemas.openxmlformats.org/officeDocument/2006/relationships/image" Target="../media/image31.wmf"/><Relationship Id="rId6" Type="http://schemas.openxmlformats.org/officeDocument/2006/relationships/image" Target="../media/image35.wmf"/><Relationship Id="rId5" Type="http://schemas.openxmlformats.org/officeDocument/2006/relationships/image" Target="../media/image34.wmf"/><Relationship Id="rId4" Type="http://schemas.openxmlformats.org/officeDocument/2006/relationships/image" Target="../media/image27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0ECC8-E2BA-4839-945B-C43166DA2B28}" type="datetimeFigureOut">
              <a:rPr lang="en-US" smtClean="0"/>
              <a:pPr/>
              <a:t>05-Oct-21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B0302-359A-4097-A67C-AEB9CAB95A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0ECC8-E2BA-4839-945B-C43166DA2B28}" type="datetimeFigureOut">
              <a:rPr lang="en-US" smtClean="0"/>
              <a:pPr/>
              <a:t>05-Oct-21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B0302-359A-4097-A67C-AEB9CAB95A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0ECC8-E2BA-4839-945B-C43166DA2B28}" type="datetimeFigureOut">
              <a:rPr lang="en-US" smtClean="0"/>
              <a:pPr/>
              <a:t>05-Oct-21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B0302-359A-4097-A67C-AEB9CAB95A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0ECC8-E2BA-4839-945B-C43166DA2B28}" type="datetimeFigureOut">
              <a:rPr lang="en-US" smtClean="0"/>
              <a:pPr/>
              <a:t>05-Oct-21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B0302-359A-4097-A67C-AEB9CAB95A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0ECC8-E2BA-4839-945B-C43166DA2B28}" type="datetimeFigureOut">
              <a:rPr lang="en-US" smtClean="0"/>
              <a:pPr/>
              <a:t>05-Oct-21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B0302-359A-4097-A67C-AEB9CAB95A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0ECC8-E2BA-4839-945B-C43166DA2B28}" type="datetimeFigureOut">
              <a:rPr lang="en-US" smtClean="0"/>
              <a:pPr/>
              <a:t>05-Oct-21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B0302-359A-4097-A67C-AEB9CAB95A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0ECC8-E2BA-4839-945B-C43166DA2B28}" type="datetimeFigureOut">
              <a:rPr lang="en-US" smtClean="0"/>
              <a:pPr/>
              <a:t>05-Oct-21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B0302-359A-4097-A67C-AEB9CAB95A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0ECC8-E2BA-4839-945B-C43166DA2B28}" type="datetimeFigureOut">
              <a:rPr lang="en-US" smtClean="0"/>
              <a:pPr/>
              <a:t>05-Oct-21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B0302-359A-4097-A67C-AEB9CAB95A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0ECC8-E2BA-4839-945B-C43166DA2B28}" type="datetimeFigureOut">
              <a:rPr lang="en-US" smtClean="0"/>
              <a:pPr/>
              <a:t>05-Oct-21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B0302-359A-4097-A67C-AEB9CAB95A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0ECC8-E2BA-4839-945B-C43166DA2B28}" type="datetimeFigureOut">
              <a:rPr lang="en-US" smtClean="0"/>
              <a:pPr/>
              <a:t>05-Oct-21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B0302-359A-4097-A67C-AEB9CAB95A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0ECC8-E2BA-4839-945B-C43166DA2B28}" type="datetimeFigureOut">
              <a:rPr lang="en-US" smtClean="0"/>
              <a:pPr/>
              <a:t>05-Oct-21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B0302-359A-4097-A67C-AEB9CAB95A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60000"/>
            <a:lumOff val="40000"/>
            <a:alpha val="56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60ECC8-E2BA-4839-945B-C43166DA2B28}" type="datetimeFigureOut">
              <a:rPr lang="en-US" smtClean="0"/>
              <a:pPr/>
              <a:t>05-Oct-21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2B0302-359A-4097-A67C-AEB9CAB95A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wmf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wmf"/><Relationship Id="rId13" Type="http://schemas.openxmlformats.org/officeDocument/2006/relationships/oleObject" Target="../embeddings/oleObject35.bin"/><Relationship Id="rId3" Type="http://schemas.openxmlformats.org/officeDocument/2006/relationships/oleObject" Target="../embeddings/oleObject30.bin"/><Relationship Id="rId7" Type="http://schemas.openxmlformats.org/officeDocument/2006/relationships/oleObject" Target="../embeddings/oleObject32.bin"/><Relationship Id="rId12" Type="http://schemas.openxmlformats.org/officeDocument/2006/relationships/image" Target="../media/image34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32.wmf"/><Relationship Id="rId11" Type="http://schemas.openxmlformats.org/officeDocument/2006/relationships/oleObject" Target="../embeddings/oleObject34.bin"/><Relationship Id="rId5" Type="http://schemas.openxmlformats.org/officeDocument/2006/relationships/oleObject" Target="../embeddings/oleObject31.bin"/><Relationship Id="rId10" Type="http://schemas.openxmlformats.org/officeDocument/2006/relationships/image" Target="../media/image27.wmf"/><Relationship Id="rId4" Type="http://schemas.openxmlformats.org/officeDocument/2006/relationships/image" Target="../media/image31.wmf"/><Relationship Id="rId9" Type="http://schemas.openxmlformats.org/officeDocument/2006/relationships/oleObject" Target="../embeddings/oleObject33.bin"/><Relationship Id="rId14" Type="http://schemas.openxmlformats.org/officeDocument/2006/relationships/image" Target="../media/image35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wmf"/><Relationship Id="rId3" Type="http://schemas.openxmlformats.org/officeDocument/2006/relationships/oleObject" Target="../embeddings/oleObject36.bin"/><Relationship Id="rId7" Type="http://schemas.openxmlformats.org/officeDocument/2006/relationships/oleObject" Target="../embeddings/oleObject3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37.wmf"/><Relationship Id="rId5" Type="http://schemas.openxmlformats.org/officeDocument/2006/relationships/oleObject" Target="../embeddings/oleObject37.bin"/><Relationship Id="rId10" Type="http://schemas.openxmlformats.org/officeDocument/2006/relationships/image" Target="../media/image27.wmf"/><Relationship Id="rId4" Type="http://schemas.openxmlformats.org/officeDocument/2006/relationships/image" Target="../media/image36.wmf"/><Relationship Id="rId9" Type="http://schemas.openxmlformats.org/officeDocument/2006/relationships/oleObject" Target="../embeddings/oleObject39.bin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3.wm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2.wmf"/><Relationship Id="rId4" Type="http://schemas.openxmlformats.org/officeDocument/2006/relationships/oleObject" Target="../embeddings/oleObject2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13" Type="http://schemas.openxmlformats.org/officeDocument/2006/relationships/oleObject" Target="../embeddings/oleObject9.bin"/><Relationship Id="rId3" Type="http://schemas.openxmlformats.org/officeDocument/2006/relationships/oleObject" Target="../embeddings/oleObject4.bin"/><Relationship Id="rId7" Type="http://schemas.openxmlformats.org/officeDocument/2006/relationships/oleObject" Target="../embeddings/oleObject6.bin"/><Relationship Id="rId12" Type="http://schemas.openxmlformats.org/officeDocument/2006/relationships/image" Target="../media/image9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6.wmf"/><Relationship Id="rId11" Type="http://schemas.openxmlformats.org/officeDocument/2006/relationships/oleObject" Target="../embeddings/oleObject8.bin"/><Relationship Id="rId5" Type="http://schemas.openxmlformats.org/officeDocument/2006/relationships/oleObject" Target="../embeddings/oleObject5.bin"/><Relationship Id="rId10" Type="http://schemas.openxmlformats.org/officeDocument/2006/relationships/image" Target="../media/image8.wmf"/><Relationship Id="rId4" Type="http://schemas.openxmlformats.org/officeDocument/2006/relationships/image" Target="../media/image5.wmf"/><Relationship Id="rId9" Type="http://schemas.openxmlformats.org/officeDocument/2006/relationships/oleObject" Target="../embeddings/oleObject7.bin"/><Relationship Id="rId14" Type="http://schemas.openxmlformats.org/officeDocument/2006/relationships/image" Target="../media/image10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3" Type="http://schemas.openxmlformats.org/officeDocument/2006/relationships/oleObject" Target="../embeddings/oleObject10.bin"/><Relationship Id="rId7" Type="http://schemas.openxmlformats.org/officeDocument/2006/relationships/oleObject" Target="../embeddings/oleObject12.bin"/><Relationship Id="rId12" Type="http://schemas.openxmlformats.org/officeDocument/2006/relationships/image" Target="../media/image15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2.wmf"/><Relationship Id="rId11" Type="http://schemas.openxmlformats.org/officeDocument/2006/relationships/oleObject" Target="../embeddings/oleObject14.bin"/><Relationship Id="rId5" Type="http://schemas.openxmlformats.org/officeDocument/2006/relationships/oleObject" Target="../embeddings/oleObject11.bin"/><Relationship Id="rId10" Type="http://schemas.openxmlformats.org/officeDocument/2006/relationships/image" Target="../media/image14.wmf"/><Relationship Id="rId4" Type="http://schemas.openxmlformats.org/officeDocument/2006/relationships/image" Target="../media/image11.wmf"/><Relationship Id="rId9" Type="http://schemas.openxmlformats.org/officeDocument/2006/relationships/oleObject" Target="../embeddings/oleObject13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wmf"/><Relationship Id="rId3" Type="http://schemas.openxmlformats.org/officeDocument/2006/relationships/oleObject" Target="../embeddings/oleObject15.bin"/><Relationship Id="rId7" Type="http://schemas.openxmlformats.org/officeDocument/2006/relationships/oleObject" Target="../embeddings/oleObject17.bin"/><Relationship Id="rId12" Type="http://schemas.openxmlformats.org/officeDocument/2006/relationships/image" Target="../media/image20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7.wmf"/><Relationship Id="rId11" Type="http://schemas.openxmlformats.org/officeDocument/2006/relationships/oleObject" Target="../embeddings/oleObject19.bin"/><Relationship Id="rId5" Type="http://schemas.openxmlformats.org/officeDocument/2006/relationships/oleObject" Target="../embeddings/oleObject16.bin"/><Relationship Id="rId10" Type="http://schemas.openxmlformats.org/officeDocument/2006/relationships/image" Target="../media/image19.wmf"/><Relationship Id="rId4" Type="http://schemas.openxmlformats.org/officeDocument/2006/relationships/image" Target="../media/image16.wmf"/><Relationship Id="rId9" Type="http://schemas.openxmlformats.org/officeDocument/2006/relationships/oleObject" Target="../embeddings/oleObject18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wmf"/><Relationship Id="rId3" Type="http://schemas.openxmlformats.org/officeDocument/2006/relationships/oleObject" Target="../embeddings/oleObject20.bin"/><Relationship Id="rId7" Type="http://schemas.openxmlformats.org/officeDocument/2006/relationships/oleObject" Target="../embeddings/oleObject22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22.wmf"/><Relationship Id="rId5" Type="http://schemas.openxmlformats.org/officeDocument/2006/relationships/oleObject" Target="../embeddings/oleObject21.bin"/><Relationship Id="rId10" Type="http://schemas.openxmlformats.org/officeDocument/2006/relationships/image" Target="../media/image24.wmf"/><Relationship Id="rId4" Type="http://schemas.openxmlformats.org/officeDocument/2006/relationships/image" Target="../media/image21.wmf"/><Relationship Id="rId9" Type="http://schemas.openxmlformats.org/officeDocument/2006/relationships/oleObject" Target="../embeddings/oleObject23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wmf"/><Relationship Id="rId3" Type="http://schemas.openxmlformats.org/officeDocument/2006/relationships/oleObject" Target="../embeddings/oleObject24.bin"/><Relationship Id="rId7" Type="http://schemas.openxmlformats.org/officeDocument/2006/relationships/oleObject" Target="../embeddings/oleObject2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26.wmf"/><Relationship Id="rId5" Type="http://schemas.openxmlformats.org/officeDocument/2006/relationships/oleObject" Target="../embeddings/oleObject25.bin"/><Relationship Id="rId10" Type="http://schemas.openxmlformats.org/officeDocument/2006/relationships/image" Target="../media/image28.wmf"/><Relationship Id="rId4" Type="http://schemas.openxmlformats.org/officeDocument/2006/relationships/image" Target="../media/image25.wmf"/><Relationship Id="rId9" Type="http://schemas.openxmlformats.org/officeDocument/2006/relationships/oleObject" Target="../embeddings/oleObject27.bin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7" Type="http://schemas.openxmlformats.org/officeDocument/2006/relationships/image" Target="../media/image29.wm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29.bin"/><Relationship Id="rId5" Type="http://schemas.openxmlformats.org/officeDocument/2006/relationships/image" Target="../media/image27.wmf"/><Relationship Id="rId4" Type="http://schemas.openxmlformats.org/officeDocument/2006/relationships/oleObject" Target="../embeddings/oleObject28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l"/>
            <a:r>
              <a:rPr lang="sr-Latn-CS" sz="3600" b="1" i="1" u="sng" dirty="0">
                <a:solidFill>
                  <a:srgbClr val="00B050"/>
                </a:solidFill>
                <a:latin typeface="Ravie" pitchFamily="82" charset="0"/>
              </a:rPr>
              <a:t>DJELOVANJE MAGNETNOG POLJA NA PROVODNIK KROZ KOJI PROTIČE ELEKTRIČNA  STRUJA.AMPEROV ZAKON</a:t>
            </a:r>
            <a:r>
              <a:rPr lang="en-US" sz="2400" dirty="0">
                <a:latin typeface="Bookman Old Style" pitchFamily="18" charset="0"/>
              </a:rPr>
              <a:t/>
            </a:r>
            <a:br>
              <a:rPr lang="en-US" sz="2400" dirty="0">
                <a:latin typeface="Bookman Old Style" pitchFamily="18" charset="0"/>
              </a:rPr>
            </a:br>
            <a:r>
              <a:rPr lang="sr-Latn-CS" sz="2400" dirty="0">
                <a:latin typeface="Bookman Old Style" pitchFamily="18" charset="0"/>
              </a:rPr>
              <a:t> </a:t>
            </a:r>
            <a:r>
              <a:rPr lang="en-US" sz="2400" dirty="0">
                <a:latin typeface="Bookman Old Style" pitchFamily="18" charset="0"/>
              </a:rPr>
              <a:t/>
            </a:r>
            <a:br>
              <a:rPr lang="en-US" sz="2400" dirty="0">
                <a:latin typeface="Bookman Old Style" pitchFamily="18" charset="0"/>
              </a:rPr>
            </a:br>
            <a:r>
              <a:rPr lang="sr-Latn-CS" sz="2800" dirty="0">
                <a:latin typeface="Cambria" pitchFamily="18" charset="0"/>
              </a:rPr>
              <a:t> </a:t>
            </a:r>
            <a:r>
              <a:rPr lang="en-US" sz="2800" dirty="0">
                <a:latin typeface="Cambria" pitchFamily="18" charset="0"/>
              </a:rPr>
              <a:t/>
            </a:r>
            <a:br>
              <a:rPr lang="en-US" sz="2800" dirty="0">
                <a:latin typeface="Cambria" pitchFamily="18" charset="0"/>
              </a:rPr>
            </a:br>
            <a:r>
              <a:rPr lang="sr-Latn-CS" sz="2800" b="1" i="1" dirty="0">
                <a:solidFill>
                  <a:srgbClr val="990033"/>
                </a:solidFill>
                <a:latin typeface="Cambria" pitchFamily="18" charset="0"/>
              </a:rPr>
              <a:t>Posmatramo pravolinijski provodnik male dužine             koji se nalazi u magnetnom polju i kroz koji protiče električna struja.</a:t>
            </a:r>
            <a:r>
              <a:rPr lang="en-US" sz="2400" dirty="0">
                <a:solidFill>
                  <a:srgbClr val="00FF00"/>
                </a:solidFill>
                <a:latin typeface="Bookman Old Style" pitchFamily="18" charset="0"/>
              </a:rPr>
              <a:t/>
            </a:r>
            <a:br>
              <a:rPr lang="en-US" sz="2400" dirty="0">
                <a:solidFill>
                  <a:srgbClr val="00FF00"/>
                </a:solidFill>
                <a:latin typeface="Bookman Old Style" pitchFamily="18" charset="0"/>
              </a:rPr>
            </a:br>
            <a:r>
              <a:rPr lang="sr-Latn-CS" sz="2400" b="1" i="1" dirty="0">
                <a:solidFill>
                  <a:srgbClr val="00FF00"/>
                </a:solidFill>
                <a:latin typeface="Bookman Old Style" pitchFamily="18" charset="0"/>
              </a:rPr>
              <a:t> </a:t>
            </a:r>
            <a:r>
              <a:rPr lang="en-US" sz="2400" dirty="0">
                <a:solidFill>
                  <a:srgbClr val="00FF00"/>
                </a:solidFill>
                <a:latin typeface="Bookman Old Style" pitchFamily="18" charset="0"/>
              </a:rPr>
              <a:t/>
            </a:r>
            <a:br>
              <a:rPr lang="en-US" sz="2400" dirty="0">
                <a:solidFill>
                  <a:srgbClr val="00FF00"/>
                </a:solidFill>
                <a:latin typeface="Bookman Old Style" pitchFamily="18" charset="0"/>
              </a:rPr>
            </a:br>
            <a:r>
              <a:rPr lang="sr-Latn-CS" sz="2800" dirty="0">
                <a:solidFill>
                  <a:srgbClr val="00FF00"/>
                </a:solidFill>
                <a:latin typeface="Cambria" pitchFamily="18" charset="0"/>
              </a:rPr>
              <a:t/>
            </a:r>
            <a:br>
              <a:rPr lang="sr-Latn-CS" sz="2800" dirty="0">
                <a:solidFill>
                  <a:srgbClr val="00FF00"/>
                </a:solidFill>
                <a:latin typeface="Cambria" pitchFamily="18" charset="0"/>
              </a:rPr>
            </a:br>
            <a:r>
              <a:rPr lang="sr-Latn-CS" sz="2800" b="1" i="1" dirty="0">
                <a:solidFill>
                  <a:srgbClr val="3333CC"/>
                </a:solidFill>
                <a:latin typeface="Cambria" pitchFamily="18" charset="0"/>
              </a:rPr>
              <a:t>Električnu struju čini usmjereno kretanje naelektrisanih čestica. </a:t>
            </a:r>
            <a:r>
              <a:rPr lang="en-US" sz="2400" dirty="0">
                <a:solidFill>
                  <a:srgbClr val="FF00FF"/>
                </a:solidFill>
                <a:latin typeface="Bookman Old Style" pitchFamily="18" charset="0"/>
              </a:rPr>
              <a:t/>
            </a:r>
            <a:br>
              <a:rPr lang="en-US" sz="2400" dirty="0">
                <a:solidFill>
                  <a:srgbClr val="FF00FF"/>
                </a:solidFill>
                <a:latin typeface="Bookman Old Style" pitchFamily="18" charset="0"/>
              </a:rPr>
            </a:br>
            <a:endParaRPr lang="en-US" sz="2400" dirty="0">
              <a:solidFill>
                <a:srgbClr val="FF00FF"/>
              </a:solidFill>
              <a:latin typeface="Bookman Old Style" pitchFamily="18" charset="0"/>
            </a:endParaRP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025" name="Object 1"/>
          <p:cNvGraphicFramePr>
            <a:graphicFrameLocks noChangeAspect="1"/>
          </p:cNvGraphicFramePr>
          <p:nvPr/>
        </p:nvGraphicFramePr>
        <p:xfrm>
          <a:off x="8153400" y="3200400"/>
          <a:ext cx="609600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2" name="Equation" r:id="rId3" imgW="228501" imgH="165028" progId="Equation.3">
                  <p:embed/>
                </p:oleObj>
              </mc:Choice>
              <mc:Fallback>
                <p:oleObj name="Equation" r:id="rId3" imgW="228501" imgH="165028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53400" y="3200400"/>
                        <a:ext cx="609600" cy="438150"/>
                      </a:xfrm>
                      <a:prstGeom prst="rect">
                        <a:avLst/>
                      </a:prstGeom>
                      <a:solidFill>
                        <a:srgbClr val="FF99CC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4343400"/>
            <a:ext cx="9144000" cy="762000"/>
          </a:xfrm>
        </p:spPr>
        <p:txBody>
          <a:bodyPr>
            <a:normAutofit fontScale="90000"/>
          </a:bodyPr>
          <a:lstStyle/>
          <a:p>
            <a:pPr algn="l"/>
            <a:r>
              <a:rPr lang="sr-Latn-CS" sz="3100" b="1" dirty="0">
                <a:latin typeface="Cambria" pitchFamily="18" charset="0"/>
              </a:rPr>
              <a:t>           </a:t>
            </a:r>
            <a:r>
              <a:rPr lang="sr-Latn-CS" sz="3100" b="1" dirty="0">
                <a:solidFill>
                  <a:srgbClr val="00B050"/>
                </a:solidFill>
                <a:latin typeface="Cambria" pitchFamily="18" charset="0"/>
              </a:rPr>
              <a:t>ugao između pravca provodnika i pravca</a:t>
            </a:r>
            <a:br>
              <a:rPr lang="sr-Latn-CS" sz="3100" b="1" dirty="0">
                <a:solidFill>
                  <a:srgbClr val="00B050"/>
                </a:solidFill>
                <a:latin typeface="Cambria" pitchFamily="18" charset="0"/>
              </a:rPr>
            </a:br>
            <a:r>
              <a:rPr lang="sr-Latn-CS" sz="3100" b="1" dirty="0">
                <a:solidFill>
                  <a:srgbClr val="00B050"/>
                </a:solidFill>
                <a:latin typeface="Cambria" pitchFamily="18" charset="0"/>
              </a:rPr>
              <a:t>           vektora        .</a:t>
            </a:r>
            <a:r>
              <a:rPr lang="en-US" sz="2700" dirty="0">
                <a:latin typeface="Bookman Old Style" pitchFamily="18" charset="0"/>
              </a:rPr>
              <a:t/>
            </a:r>
            <a:br>
              <a:rPr lang="en-US" sz="2700" dirty="0">
                <a:latin typeface="Bookman Old Style" pitchFamily="18" charset="0"/>
              </a:rPr>
            </a:br>
            <a:r>
              <a:rPr lang="sr-Latn-CS" sz="2700" b="1" dirty="0">
                <a:latin typeface="Bookman Old Style" pitchFamily="18" charset="0"/>
              </a:rPr>
              <a:t>                                                             </a:t>
            </a:r>
            <a:r>
              <a:rPr lang="en-US" sz="2700" dirty="0">
                <a:latin typeface="Bookman Old Style" pitchFamily="18" charset="0"/>
              </a:rPr>
              <a:t/>
            </a:r>
            <a:br>
              <a:rPr lang="en-US" sz="2700" dirty="0">
                <a:latin typeface="Bookman Old Style" pitchFamily="18" charset="0"/>
              </a:rPr>
            </a:br>
            <a:r>
              <a:rPr lang="sr-Latn-CS" sz="2700" dirty="0">
                <a:latin typeface="Bookman Old Style" pitchFamily="18" charset="0"/>
              </a:rPr>
              <a:t/>
            </a:r>
            <a:br>
              <a:rPr lang="sr-Latn-CS" sz="2700" dirty="0">
                <a:latin typeface="Bookman Old Style" pitchFamily="18" charset="0"/>
              </a:rPr>
            </a:br>
            <a:r>
              <a:rPr lang="sr-Latn-CS" sz="3100" b="1" dirty="0">
                <a:solidFill>
                  <a:srgbClr val="C00000"/>
                </a:solidFill>
                <a:latin typeface="Cambria" pitchFamily="18" charset="0"/>
              </a:rPr>
              <a:t>Formula za Amperov zakon u vektorskom obliku je</a:t>
            </a:r>
            <a:r>
              <a:rPr lang="en-US" dirty="0">
                <a:solidFill>
                  <a:srgbClr val="FF00FF"/>
                </a:solidFill>
              </a:rPr>
              <a:t/>
            </a:r>
            <a:br>
              <a:rPr lang="en-US" dirty="0">
                <a:solidFill>
                  <a:srgbClr val="FF00FF"/>
                </a:solidFill>
              </a:rPr>
            </a:br>
            <a:r>
              <a:rPr lang="sr-Latn-CS" b="1" dirty="0">
                <a:solidFill>
                  <a:srgbClr val="FF00FF"/>
                </a:solidFill>
              </a:rPr>
              <a:t> 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graphicFrame>
        <p:nvGraphicFramePr>
          <p:cNvPr id="25602" name="Object 2"/>
          <p:cNvGraphicFramePr>
            <a:graphicFrameLocks noChangeAspect="1"/>
          </p:cNvGraphicFramePr>
          <p:nvPr/>
        </p:nvGraphicFramePr>
        <p:xfrm>
          <a:off x="3200400" y="685800"/>
          <a:ext cx="28194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34" name="Equation" r:id="rId3" imgW="850900" imgH="228600" progId="Equation.3">
                  <p:embed/>
                </p:oleObj>
              </mc:Choice>
              <mc:Fallback>
                <p:oleObj name="Equation" r:id="rId3" imgW="850900" imgH="22860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685800"/>
                        <a:ext cx="2819400" cy="762000"/>
                      </a:xfrm>
                      <a:prstGeom prst="rect">
                        <a:avLst/>
                      </a:prstGeom>
                      <a:solidFill>
                        <a:srgbClr val="CCFFFF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1" name="Object 1"/>
          <p:cNvGraphicFramePr>
            <a:graphicFrameLocks noChangeAspect="1"/>
          </p:cNvGraphicFramePr>
          <p:nvPr/>
        </p:nvGraphicFramePr>
        <p:xfrm>
          <a:off x="2209800" y="2057400"/>
          <a:ext cx="48006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35" name="Equation" r:id="rId5" imgW="1269449" imgH="203112" progId="Equation.3">
                  <p:embed/>
                </p:oleObj>
              </mc:Choice>
              <mc:Fallback>
                <p:oleObj name="Equation" r:id="rId5" imgW="1269449" imgH="203112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2057400"/>
                        <a:ext cx="4800600" cy="762000"/>
                      </a:xfrm>
                      <a:prstGeom prst="rect">
                        <a:avLst/>
                      </a:prstGeom>
                      <a:solidFill>
                        <a:srgbClr val="FFFF00"/>
                      </a:solidFill>
                      <a:ln w="381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603" name="Rectangle 3"/>
          <p:cNvSpPr>
            <a:spLocks noChangeArrowheads="1"/>
          </p:cNvSpPr>
          <p:nvPr/>
        </p:nvSpPr>
        <p:spPr bwMode="auto">
          <a:xfrm>
            <a:off x="-22860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0" y="9239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r-Latn-CS" sz="1600" b="1" i="0" u="none" strike="noStrike" cap="none" normalizeH="0" baseline="0">
                <a:ln>
                  <a:noFill/>
                </a:ln>
                <a:solidFill>
                  <a:srgbClr val="FFFFFF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                 </a:t>
            </a:r>
            <a:endParaRPr kumimoji="0" lang="sr-Latn-C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5606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5605" name="Object 5"/>
          <p:cNvGraphicFramePr>
            <a:graphicFrameLocks noChangeAspect="1"/>
          </p:cNvGraphicFramePr>
          <p:nvPr/>
        </p:nvGraphicFramePr>
        <p:xfrm>
          <a:off x="228600" y="3124200"/>
          <a:ext cx="685800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36" name="Equation" r:id="rId7" imgW="253780" imgH="164957" progId="Equation.3">
                  <p:embed/>
                </p:oleObj>
              </mc:Choice>
              <mc:Fallback>
                <p:oleObj name="Equation" r:id="rId7" imgW="253780" imgH="164957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" y="3124200"/>
                        <a:ext cx="685800" cy="504825"/>
                      </a:xfrm>
                      <a:prstGeom prst="rect">
                        <a:avLst/>
                      </a:prstGeom>
                      <a:solidFill>
                        <a:srgbClr val="FF99CC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608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5607" name="Object 7"/>
          <p:cNvGraphicFramePr>
            <a:graphicFrameLocks noChangeAspect="1"/>
          </p:cNvGraphicFramePr>
          <p:nvPr/>
        </p:nvGraphicFramePr>
        <p:xfrm>
          <a:off x="2286000" y="3505200"/>
          <a:ext cx="457200" cy="523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37" name="Equation" r:id="rId9" imgW="152268" imgH="203024" progId="Equation.3">
                  <p:embed/>
                </p:oleObj>
              </mc:Choice>
              <mc:Fallback>
                <p:oleObj name="Equation" r:id="rId9" imgW="152268" imgH="203024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3505200"/>
                        <a:ext cx="457200" cy="523875"/>
                      </a:xfrm>
                      <a:prstGeom prst="rect">
                        <a:avLst/>
                      </a:prstGeom>
                      <a:solidFill>
                        <a:srgbClr val="FF99CC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610" name="Rectangle 1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5609" name="Object 9"/>
          <p:cNvGraphicFramePr>
            <a:graphicFrameLocks noChangeAspect="1"/>
          </p:cNvGraphicFramePr>
          <p:nvPr/>
        </p:nvGraphicFramePr>
        <p:xfrm>
          <a:off x="2514600" y="5562600"/>
          <a:ext cx="3810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38" name="Equation" r:id="rId11" imgW="977476" imgH="203112" progId="Equation.3">
                  <p:embed/>
                </p:oleObj>
              </mc:Choice>
              <mc:Fallback>
                <p:oleObj name="Equation" r:id="rId11" imgW="977476" imgH="203112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5562600"/>
                        <a:ext cx="3810000" cy="838200"/>
                      </a:xfrm>
                      <a:prstGeom prst="rect">
                        <a:avLst/>
                      </a:prstGeom>
                      <a:solidFill>
                        <a:srgbClr val="FFFF00"/>
                      </a:solidFill>
                      <a:ln w="381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612" name="Rectangle 1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5614" name="Rectangle 1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5616" name="Rectangle 1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5618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3" name="Rounded Rectangular Callout 22"/>
          <p:cNvSpPr/>
          <p:nvPr/>
        </p:nvSpPr>
        <p:spPr>
          <a:xfrm>
            <a:off x="0" y="0"/>
            <a:ext cx="2590800" cy="1981200"/>
          </a:xfrm>
          <a:prstGeom prst="wedgeRoundRectCallout">
            <a:avLst>
              <a:gd name="adj1" fmla="val 76587"/>
              <a:gd name="adj2" fmla="val 266"/>
              <a:gd name="adj3" fmla="val 16667"/>
            </a:avLst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r-Latn-CS" sz="2400" b="1" dirty="0">
                <a:solidFill>
                  <a:schemeClr val="bg1"/>
                </a:solidFill>
                <a:latin typeface="Cambria" pitchFamily="18" charset="0"/>
              </a:rPr>
              <a:t> normalna projekcija vektora         na pravac normale na provodnik</a:t>
            </a:r>
            <a:endParaRPr lang="en-US" sz="2400" dirty="0">
              <a:solidFill>
                <a:schemeClr val="bg1"/>
              </a:solidFill>
              <a:latin typeface="Cambria" pitchFamily="18" charset="0"/>
            </a:endParaRPr>
          </a:p>
        </p:txBody>
      </p:sp>
      <p:graphicFrame>
        <p:nvGraphicFramePr>
          <p:cNvPr id="8203" name="Object 11"/>
          <p:cNvGraphicFramePr>
            <a:graphicFrameLocks noChangeAspect="1"/>
          </p:cNvGraphicFramePr>
          <p:nvPr/>
        </p:nvGraphicFramePr>
        <p:xfrm>
          <a:off x="1371600" y="762000"/>
          <a:ext cx="381000" cy="476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39" name="Equation" r:id="rId13" imgW="152268" imgH="203024" progId="Equation.3">
                  <p:embed/>
                </p:oleObj>
              </mc:Choice>
              <mc:Fallback>
                <p:oleObj name="Equation" r:id="rId13" imgW="152268" imgH="203024" progId="Equation.3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762000"/>
                        <a:ext cx="381000" cy="476250"/>
                      </a:xfrm>
                      <a:prstGeom prst="rect">
                        <a:avLst/>
                      </a:prstGeom>
                      <a:solidFill>
                        <a:srgbClr val="FF99CC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56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8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0" dur="2000" fill="hold"/>
                                        <p:tgtEl>
                                          <p:spTgt spid="2560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256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256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52" dur="2000" fill="hold"/>
                                        <p:tgtEl>
                                          <p:spTgt spid="2560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60000"/>
            <a:lumOff val="40000"/>
            <a:alpha val="56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554" name="Object 2"/>
          <p:cNvGraphicFramePr>
            <a:graphicFrameLocks noChangeAspect="1"/>
          </p:cNvGraphicFramePr>
          <p:nvPr/>
        </p:nvGraphicFramePr>
        <p:xfrm>
          <a:off x="2819400" y="2819400"/>
          <a:ext cx="28956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78" name="Equation" r:id="rId3" imgW="761669" imgH="165028" progId="Equation.3">
                  <p:embed/>
                </p:oleObj>
              </mc:Choice>
              <mc:Fallback>
                <p:oleObj name="Equation" r:id="rId3" imgW="761669" imgH="165028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2819400"/>
                        <a:ext cx="2895600" cy="762000"/>
                      </a:xfrm>
                      <a:prstGeom prst="rect">
                        <a:avLst/>
                      </a:prstGeom>
                      <a:solidFill>
                        <a:srgbClr val="FFFF00"/>
                      </a:solidFill>
                      <a:ln w="381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 2"/>
          <p:cNvSpPr/>
          <p:nvPr/>
        </p:nvSpPr>
        <p:spPr>
          <a:xfrm>
            <a:off x="0" y="0"/>
            <a:ext cx="9144000" cy="24622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sr-Latn-CS" sz="2800" b="1" dirty="0">
              <a:latin typeface="Cambria" pitchFamily="18" charset="0"/>
            </a:endParaRPr>
          </a:p>
          <a:p>
            <a:pPr>
              <a:lnSpc>
                <a:spcPct val="150000"/>
              </a:lnSpc>
            </a:pPr>
            <a:r>
              <a:rPr lang="sr-Latn-CS" sz="2800" b="1" dirty="0">
                <a:solidFill>
                  <a:srgbClr val="00B050"/>
                </a:solidFill>
                <a:latin typeface="Cambria" pitchFamily="18" charset="0"/>
              </a:rPr>
              <a:t>Ukupna sila kojom homogeno magnetno polje djeluje na dugačak pravolinijski provodnik dužine         sa strujom         normalan na          :</a:t>
            </a:r>
            <a:endParaRPr lang="en-US" sz="2800" dirty="0">
              <a:solidFill>
                <a:srgbClr val="00B050"/>
              </a:solidFill>
              <a:latin typeface="Cambria" pitchFamily="18" charset="0"/>
            </a:endParaRPr>
          </a:p>
        </p:txBody>
      </p:sp>
      <p:graphicFrame>
        <p:nvGraphicFramePr>
          <p:cNvPr id="23555" name="Object 3"/>
          <p:cNvGraphicFramePr>
            <a:graphicFrameLocks noChangeAspect="1"/>
          </p:cNvGraphicFramePr>
          <p:nvPr/>
        </p:nvGraphicFramePr>
        <p:xfrm>
          <a:off x="7162800" y="1066800"/>
          <a:ext cx="4572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79" name="Equation" r:id="rId5" imgW="139579" imgH="164957" progId="Equation.3">
                  <p:embed/>
                </p:oleObj>
              </mc:Choice>
              <mc:Fallback>
                <p:oleObj name="Equation" r:id="rId5" imgW="139579" imgH="164957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62800" y="1066800"/>
                        <a:ext cx="457200" cy="533400"/>
                      </a:xfrm>
                      <a:prstGeom prst="rect">
                        <a:avLst/>
                      </a:prstGeom>
                      <a:solidFill>
                        <a:srgbClr val="FF99CC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6" name="Object 4"/>
          <p:cNvGraphicFramePr>
            <a:graphicFrameLocks noChangeAspect="1"/>
          </p:cNvGraphicFramePr>
          <p:nvPr/>
        </p:nvGraphicFramePr>
        <p:xfrm>
          <a:off x="1524000" y="1752600"/>
          <a:ext cx="4572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80" name="Equation" r:id="rId7" imgW="126780" imgH="164814" progId="Equation.3">
                  <p:embed/>
                </p:oleObj>
              </mc:Choice>
              <mc:Fallback>
                <p:oleObj name="Equation" r:id="rId7" imgW="126780" imgH="164814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1752600"/>
                        <a:ext cx="457200" cy="533400"/>
                      </a:xfrm>
                      <a:prstGeom prst="rect">
                        <a:avLst/>
                      </a:prstGeom>
                      <a:solidFill>
                        <a:srgbClr val="FF99CC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92761465"/>
              </p:ext>
            </p:extLst>
          </p:nvPr>
        </p:nvGraphicFramePr>
        <p:xfrm>
          <a:off x="4343400" y="1677971"/>
          <a:ext cx="4572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81" name="Equation" r:id="rId9" imgW="152268" imgH="203024" progId="Equation.3">
                  <p:embed/>
                </p:oleObj>
              </mc:Choice>
              <mc:Fallback>
                <p:oleObj name="Equation" r:id="rId9" imgW="152268" imgH="203024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3400" y="1677971"/>
                        <a:ext cx="457200" cy="609600"/>
                      </a:xfrm>
                      <a:prstGeom prst="rect">
                        <a:avLst/>
                      </a:prstGeom>
                      <a:solidFill>
                        <a:srgbClr val="FF99CC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5" dur="2000"/>
                                        <p:tgtEl>
                                          <p:spTgt spid="235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0" dur="2000"/>
                                        <p:tgtEl>
                                          <p:spTgt spid="235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5" dur="2000"/>
                                        <p:tgtEl>
                                          <p:spTgt spid="235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9" dur="2000" fill="hold"/>
                                        <p:tgtEl>
                                          <p:spTgt spid="2355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5410200"/>
            <a:ext cx="9144000" cy="1447800"/>
          </a:xfrm>
          <a:noFill/>
          <a:ln w="76200">
            <a:noFill/>
          </a:ln>
        </p:spPr>
        <p:txBody>
          <a:bodyPr>
            <a:normAutofit fontScale="90000"/>
          </a:bodyPr>
          <a:lstStyle/>
          <a:p>
            <a:pPr algn="l"/>
            <a:r>
              <a:rPr lang="sr-Latn-CS" sz="3100" b="1" dirty="0">
                <a:latin typeface="Cambria" pitchFamily="18" charset="0"/>
              </a:rPr>
              <a:t>         </a:t>
            </a:r>
            <a:r>
              <a:rPr lang="sr-Latn-CS" sz="3100" b="1" dirty="0">
                <a:solidFill>
                  <a:srgbClr val="C00000"/>
                </a:solidFill>
                <a:latin typeface="Cambria" pitchFamily="18" charset="0"/>
              </a:rPr>
              <a:t>broj naelektrisanih čestica koje se nalaze u</a:t>
            </a:r>
            <a:br>
              <a:rPr lang="sr-Latn-CS" sz="3100" b="1" dirty="0">
                <a:solidFill>
                  <a:srgbClr val="C00000"/>
                </a:solidFill>
                <a:latin typeface="Cambria" pitchFamily="18" charset="0"/>
              </a:rPr>
            </a:br>
            <a:r>
              <a:rPr lang="sr-Latn-CS" sz="3100" b="1" dirty="0">
                <a:solidFill>
                  <a:srgbClr val="C00000"/>
                </a:solidFill>
                <a:latin typeface="Cambria" pitchFamily="18" charset="0"/>
              </a:rPr>
              <a:t>         jedinici zapremine provodnika;</a:t>
            </a:r>
            <a:r>
              <a:rPr lang="en-US" sz="3100" dirty="0">
                <a:latin typeface="Cambria" pitchFamily="18" charset="0"/>
              </a:rPr>
              <a:t/>
            </a:r>
            <a:br>
              <a:rPr lang="en-US" sz="3100" dirty="0">
                <a:latin typeface="Cambria" pitchFamily="18" charset="0"/>
              </a:rPr>
            </a:br>
            <a:r>
              <a:rPr lang="sr-Latn-CS" sz="3100" b="1" dirty="0">
                <a:latin typeface="Cambria" pitchFamily="18" charset="0"/>
              </a:rPr>
              <a:t> </a:t>
            </a:r>
            <a:r>
              <a:rPr lang="en-US" sz="3100" dirty="0">
                <a:solidFill>
                  <a:schemeClr val="tx2"/>
                </a:solidFill>
                <a:latin typeface="Cambria" pitchFamily="18" charset="0"/>
              </a:rPr>
              <a:t/>
            </a:r>
            <a:br>
              <a:rPr lang="en-US" sz="3100" dirty="0">
                <a:solidFill>
                  <a:schemeClr val="tx2"/>
                </a:solidFill>
                <a:latin typeface="Cambria" pitchFamily="18" charset="0"/>
              </a:rPr>
            </a:br>
            <a:r>
              <a:rPr lang="sr-Latn-CS" sz="3100" dirty="0">
                <a:solidFill>
                  <a:schemeClr val="tx2"/>
                </a:solidFill>
                <a:latin typeface="Cambria" pitchFamily="18" charset="0"/>
              </a:rPr>
              <a:t>         </a:t>
            </a:r>
            <a:r>
              <a:rPr lang="sr-Latn-CS" sz="3100" b="1" dirty="0">
                <a:solidFill>
                  <a:srgbClr val="0070C0"/>
                </a:solidFill>
                <a:latin typeface="Cambria" pitchFamily="18" charset="0"/>
              </a:rPr>
              <a:t>dužina malog dijela provodnika;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pic>
        <p:nvPicPr>
          <p:cNvPr id="3" name="Picture 2"/>
          <p:cNvPicPr/>
          <p:nvPr/>
        </p:nvPicPr>
        <p:blipFill>
          <a:blip r:embed="rId3" cstate="print">
            <a:duotone>
              <a:prstClr val="black"/>
              <a:schemeClr val="accent4">
                <a:tint val="45000"/>
                <a:satMod val="400000"/>
              </a:schemeClr>
            </a:duotone>
            <a:lum/>
          </a:blip>
          <a:srcRect/>
          <a:stretch>
            <a:fillRect/>
          </a:stretch>
        </p:blipFill>
        <p:spPr bwMode="auto">
          <a:xfrm>
            <a:off x="0" y="0"/>
            <a:ext cx="91440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6385" name="Object 1"/>
          <p:cNvGraphicFramePr>
            <a:graphicFrameLocks noChangeAspect="1"/>
          </p:cNvGraphicFramePr>
          <p:nvPr/>
        </p:nvGraphicFramePr>
        <p:xfrm>
          <a:off x="0" y="4953000"/>
          <a:ext cx="609600" cy="476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2" name="Equation" r:id="rId4" imgW="241195" imgH="139639" progId="Equation.3">
                  <p:embed/>
                </p:oleObj>
              </mc:Choice>
              <mc:Fallback>
                <p:oleObj name="Equation" r:id="rId4" imgW="241195" imgH="139639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4953000"/>
                        <a:ext cx="609600" cy="476250"/>
                      </a:xfrm>
                      <a:prstGeom prst="rect">
                        <a:avLst/>
                      </a:prstGeom>
                      <a:solidFill>
                        <a:srgbClr val="FF99CC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6387" name="Object 3"/>
          <p:cNvGraphicFramePr>
            <a:graphicFrameLocks noChangeAspect="1"/>
          </p:cNvGraphicFramePr>
          <p:nvPr/>
        </p:nvGraphicFramePr>
        <p:xfrm>
          <a:off x="0" y="6172200"/>
          <a:ext cx="6858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3" name="Equation" r:id="rId6" imgW="342603" imgH="164957" progId="Equation.3">
                  <p:embed/>
                </p:oleObj>
              </mc:Choice>
              <mc:Fallback>
                <p:oleObj name="Equation" r:id="rId6" imgW="342603" imgH="164957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6172200"/>
                        <a:ext cx="685800" cy="457200"/>
                      </a:xfrm>
                      <a:prstGeom prst="rect">
                        <a:avLst/>
                      </a:prstGeom>
                      <a:solidFill>
                        <a:srgbClr val="FF99CC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6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2000"/>
                                        <p:tgtEl>
                                          <p:spTgt spid="16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9" presetClass="entr" presetSubtype="0" decel="10000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2971800"/>
          </a:xfrm>
        </p:spPr>
        <p:txBody>
          <a:bodyPr>
            <a:normAutofit/>
          </a:bodyPr>
          <a:lstStyle/>
          <a:p>
            <a:pPr algn="l"/>
            <a:r>
              <a:rPr lang="sr-Latn-CS" sz="2400" b="1" dirty="0">
                <a:latin typeface="Bookman Old Style" pitchFamily="18" charset="0"/>
              </a:rPr>
              <a:t>         </a:t>
            </a:r>
            <a:r>
              <a:rPr lang="sr-Latn-CS" sz="2800" b="1" dirty="0">
                <a:solidFill>
                  <a:srgbClr val="0070C0"/>
                </a:solidFill>
                <a:latin typeface="Cambria" pitchFamily="18" charset="0"/>
              </a:rPr>
              <a:t>površina poprečnog presjeka provodnika;</a:t>
            </a:r>
            <a:r>
              <a:rPr lang="en-US" sz="2800" dirty="0">
                <a:solidFill>
                  <a:srgbClr val="00FF00"/>
                </a:solidFill>
                <a:latin typeface="Cambria" pitchFamily="18" charset="0"/>
              </a:rPr>
              <a:t/>
            </a:r>
            <a:br>
              <a:rPr lang="en-US" sz="2800" dirty="0">
                <a:solidFill>
                  <a:srgbClr val="00FF00"/>
                </a:solidFill>
                <a:latin typeface="Cambria" pitchFamily="18" charset="0"/>
              </a:rPr>
            </a:br>
            <a:r>
              <a:rPr lang="sr-Latn-CS" sz="2800" b="1" dirty="0">
                <a:solidFill>
                  <a:srgbClr val="00FF00"/>
                </a:solidFill>
                <a:latin typeface="Cambria" pitchFamily="18" charset="0"/>
              </a:rPr>
              <a:t> </a:t>
            </a:r>
            <a:r>
              <a:rPr lang="en-US" sz="2800" dirty="0">
                <a:solidFill>
                  <a:srgbClr val="00FF00"/>
                </a:solidFill>
                <a:latin typeface="Cambria" pitchFamily="18" charset="0"/>
              </a:rPr>
              <a:t/>
            </a:r>
            <a:br>
              <a:rPr lang="en-US" sz="2800" dirty="0">
                <a:solidFill>
                  <a:srgbClr val="00FF00"/>
                </a:solidFill>
                <a:latin typeface="Cambria" pitchFamily="18" charset="0"/>
              </a:rPr>
            </a:br>
            <a:r>
              <a:rPr lang="sr-Latn-CS" sz="2800" b="1" dirty="0">
                <a:solidFill>
                  <a:srgbClr val="00FF00"/>
                </a:solidFill>
                <a:latin typeface="Cambria" pitchFamily="18" charset="0"/>
              </a:rPr>
              <a:t>            </a:t>
            </a:r>
            <a:r>
              <a:rPr lang="sr-Latn-CS" sz="2800" b="1" dirty="0">
                <a:solidFill>
                  <a:srgbClr val="FF0000"/>
                </a:solidFill>
                <a:latin typeface="Cambria" pitchFamily="18" charset="0"/>
              </a:rPr>
              <a:t>ukupan broj naelektrisanih čestica u provodniku</a:t>
            </a:r>
            <a:br>
              <a:rPr lang="sr-Latn-CS" sz="2800" b="1" dirty="0">
                <a:solidFill>
                  <a:srgbClr val="FF0000"/>
                </a:solidFill>
                <a:latin typeface="Cambria" pitchFamily="18" charset="0"/>
              </a:rPr>
            </a:br>
            <a:r>
              <a:rPr lang="sr-Latn-CS" sz="2800" b="1" dirty="0">
                <a:solidFill>
                  <a:srgbClr val="FF0000"/>
                </a:solidFill>
                <a:latin typeface="Cambria" pitchFamily="18" charset="0"/>
              </a:rPr>
              <a:t>            koji posmatramo</a:t>
            </a:r>
            <a:r>
              <a:rPr lang="sr-Latn-CS" sz="2800" b="1" dirty="0">
                <a:solidFill>
                  <a:schemeClr val="accent2"/>
                </a:solidFill>
                <a:latin typeface="Cambria" pitchFamily="18" charset="0"/>
              </a:rPr>
              <a:t>.</a:t>
            </a:r>
            <a:r>
              <a:rPr lang="en-US" sz="2800" dirty="0">
                <a:solidFill>
                  <a:srgbClr val="00FF00"/>
                </a:solidFill>
                <a:latin typeface="Cambria" pitchFamily="18" charset="0"/>
              </a:rPr>
              <a:t/>
            </a:r>
            <a:br>
              <a:rPr lang="en-US" sz="2800" dirty="0">
                <a:solidFill>
                  <a:srgbClr val="00FF00"/>
                </a:solidFill>
                <a:latin typeface="Cambria" pitchFamily="18" charset="0"/>
              </a:rPr>
            </a:br>
            <a:r>
              <a:rPr lang="sr-Latn-CS" sz="2800" b="1" dirty="0">
                <a:solidFill>
                  <a:srgbClr val="00FF00"/>
                </a:solidFill>
                <a:latin typeface="Cambria" pitchFamily="18" charset="0"/>
              </a:rPr>
              <a:t> </a:t>
            </a:r>
            <a:endParaRPr lang="en-US" sz="2800" dirty="0">
              <a:solidFill>
                <a:srgbClr val="00FF00"/>
              </a:solidFill>
              <a:latin typeface="Cambria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2667000"/>
            <a:ext cx="9144000" cy="3962400"/>
          </a:xfrm>
        </p:spPr>
        <p:txBody>
          <a:bodyPr>
            <a:noAutofit/>
          </a:bodyPr>
          <a:lstStyle/>
          <a:p>
            <a:pPr algn="l"/>
            <a:r>
              <a:rPr lang="sr-Latn-CS" sz="2400" b="1" dirty="0">
                <a:latin typeface="Bookman Old Style" pitchFamily="18" charset="0"/>
              </a:rPr>
              <a:t>        </a:t>
            </a:r>
          </a:p>
          <a:p>
            <a:pPr algn="l"/>
            <a:endParaRPr lang="sr-Latn-CS" sz="2400" b="1" dirty="0">
              <a:solidFill>
                <a:srgbClr val="00FF00"/>
              </a:solidFill>
              <a:latin typeface="Bookman Old Style" pitchFamily="18" charset="0"/>
            </a:endParaRPr>
          </a:p>
          <a:p>
            <a:pPr algn="l"/>
            <a:r>
              <a:rPr lang="sr-Latn-CS" sz="2400" b="1" dirty="0">
                <a:solidFill>
                  <a:srgbClr val="00FF00"/>
                </a:solidFill>
                <a:latin typeface="Bookman Old Style" pitchFamily="18" charset="0"/>
              </a:rPr>
              <a:t>        </a:t>
            </a:r>
            <a:r>
              <a:rPr lang="sr-Latn-CS" sz="2400" b="1" dirty="0">
                <a:solidFill>
                  <a:srgbClr val="00B050"/>
                </a:solidFill>
                <a:latin typeface="Bookman Old Style" pitchFamily="18" charset="0"/>
              </a:rPr>
              <a:t> </a:t>
            </a:r>
            <a:r>
              <a:rPr lang="sr-Latn-CS" sz="2800" b="1" dirty="0">
                <a:solidFill>
                  <a:srgbClr val="00B050"/>
                </a:solidFill>
                <a:latin typeface="Cambria" pitchFamily="18" charset="0"/>
              </a:rPr>
              <a:t>zapremina provodnika koji posmatramo</a:t>
            </a:r>
            <a:r>
              <a:rPr lang="sr-Latn-CS" sz="2400" b="1" dirty="0">
                <a:solidFill>
                  <a:srgbClr val="00B050"/>
                </a:solidFill>
                <a:latin typeface="Bookman Old Style" pitchFamily="18" charset="0"/>
              </a:rPr>
              <a:t>.</a:t>
            </a:r>
            <a:endParaRPr lang="en-US" sz="2400" dirty="0">
              <a:solidFill>
                <a:srgbClr val="00B050"/>
              </a:solidFill>
              <a:latin typeface="Bookman Old Style" pitchFamily="18" charset="0"/>
            </a:endParaRPr>
          </a:p>
          <a:p>
            <a:pPr algn="l"/>
            <a:r>
              <a:rPr lang="sr-Latn-CS" sz="2400" b="1" dirty="0">
                <a:latin typeface="Bookman Old Style" pitchFamily="18" charset="0"/>
              </a:rPr>
              <a:t>     </a:t>
            </a:r>
            <a:endParaRPr lang="en-US" sz="2400" dirty="0">
              <a:latin typeface="Bookman Old Style" pitchFamily="18" charset="0"/>
            </a:endParaRPr>
          </a:p>
          <a:p>
            <a:pPr algn="l"/>
            <a:r>
              <a:rPr lang="sr-Latn-CS" sz="2400" b="1" dirty="0">
                <a:latin typeface="Bookman Old Style" pitchFamily="18" charset="0"/>
              </a:rPr>
              <a:t>                                        </a:t>
            </a:r>
            <a:endParaRPr lang="en-US" sz="2400" dirty="0">
              <a:latin typeface="Bookman Old Style" pitchFamily="18" charset="0"/>
            </a:endParaRPr>
          </a:p>
          <a:p>
            <a:pPr algn="l"/>
            <a:r>
              <a:rPr lang="sr-Latn-CS" sz="2400" b="1" dirty="0">
                <a:latin typeface="Bookman Old Style" pitchFamily="18" charset="0"/>
              </a:rPr>
              <a:t>                                                                             </a:t>
            </a:r>
            <a:endParaRPr lang="en-US" sz="2400" dirty="0">
              <a:latin typeface="Bookman Old Style" pitchFamily="18" charset="0"/>
            </a:endParaRPr>
          </a:p>
          <a:p>
            <a:pPr algn="l"/>
            <a:r>
              <a:rPr lang="sr-Latn-CS" sz="2400" b="1" dirty="0">
                <a:latin typeface="Bookman Old Style" pitchFamily="18" charset="0"/>
              </a:rPr>
              <a:t>               </a:t>
            </a:r>
          </a:p>
          <a:p>
            <a:pPr algn="l"/>
            <a:endParaRPr lang="en-US" sz="2400" dirty="0">
              <a:latin typeface="Bookman Old Style" pitchFamily="18" charset="0"/>
            </a:endParaRPr>
          </a:p>
          <a:p>
            <a:pPr algn="l"/>
            <a:endParaRPr lang="en-US" sz="2400" dirty="0">
              <a:latin typeface="Bookman Old Style" pitchFamily="18" charset="0"/>
            </a:endParaRPr>
          </a:p>
        </p:txBody>
      </p:sp>
      <p:graphicFrame>
        <p:nvGraphicFramePr>
          <p:cNvPr id="18434" name="Object 2"/>
          <p:cNvGraphicFramePr>
            <a:graphicFrameLocks noChangeAspect="1"/>
          </p:cNvGraphicFramePr>
          <p:nvPr/>
        </p:nvGraphicFramePr>
        <p:xfrm>
          <a:off x="228600" y="457200"/>
          <a:ext cx="6096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6" name="Equation" r:id="rId3" imgW="253670" imgH="177569" progId="Equation.3">
                  <p:embed/>
                </p:oleObj>
              </mc:Choice>
              <mc:Fallback>
                <p:oleObj name="Equation" r:id="rId3" imgW="253670" imgH="177569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" y="457200"/>
                        <a:ext cx="609600" cy="457200"/>
                      </a:xfrm>
                      <a:prstGeom prst="rect">
                        <a:avLst/>
                      </a:prstGeom>
                      <a:solidFill>
                        <a:srgbClr val="FF99CC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itle 1"/>
          <p:cNvSpPr txBox="1">
            <a:spLocks/>
          </p:cNvSpPr>
          <p:nvPr/>
        </p:nvSpPr>
        <p:spPr>
          <a:xfrm>
            <a:off x="-838200" y="1524000"/>
            <a:ext cx="9144000" cy="2971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ookman Old Style" pitchFamily="18" charset="0"/>
                <a:ea typeface="+mj-ea"/>
                <a:cs typeface="+mj-cs"/>
              </a:rPr>
              <a:t/>
            </a:r>
            <a:b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ookman Old Style" pitchFamily="18" charset="0"/>
                <a:ea typeface="+mj-ea"/>
                <a:cs typeface="+mj-cs"/>
              </a:rPr>
            </a:br>
            <a:r>
              <a:rPr kumimoji="0" lang="sr-Latn-CS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ookman Old Style" pitchFamily="18" charset="0"/>
                <a:ea typeface="+mj-ea"/>
                <a:cs typeface="+mj-cs"/>
              </a:rPr>
              <a:t>        </a:t>
            </a:r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ookman Old Style" pitchFamily="18" charset="0"/>
                <a:ea typeface="+mj-ea"/>
                <a:cs typeface="+mj-cs"/>
              </a:rPr>
              <a:t/>
            </a:r>
            <a:b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ookman Old Style" pitchFamily="18" charset="0"/>
                <a:ea typeface="+mj-ea"/>
                <a:cs typeface="+mj-cs"/>
              </a:rPr>
            </a:br>
            <a:r>
              <a:rPr kumimoji="0" lang="sr-Latn-CS" sz="4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Bookman Old Style" pitchFamily="18" charset="0"/>
                <a:ea typeface="+mj-ea"/>
                <a:cs typeface="+mj-cs"/>
              </a:rPr>
              <a:t> 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Bookman Old Style" pitchFamily="18" charset="0"/>
              <a:ea typeface="+mj-ea"/>
              <a:cs typeface="+mj-cs"/>
            </a:endParaRPr>
          </a:p>
        </p:txBody>
      </p:sp>
      <p:graphicFrame>
        <p:nvGraphicFramePr>
          <p:cNvPr id="18435" name="Object 3"/>
          <p:cNvGraphicFramePr>
            <a:graphicFrameLocks noChangeAspect="1"/>
          </p:cNvGraphicFramePr>
          <p:nvPr/>
        </p:nvGraphicFramePr>
        <p:xfrm>
          <a:off x="228600" y="1295400"/>
          <a:ext cx="609600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7" name="Equation" r:id="rId5" imgW="291847" imgH="177646" progId="Equation.3">
                  <p:embed/>
                </p:oleObj>
              </mc:Choice>
              <mc:Fallback>
                <p:oleObj name="Equation" r:id="rId5" imgW="291847" imgH="177646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" y="1295400"/>
                        <a:ext cx="609600" cy="447675"/>
                      </a:xfrm>
                      <a:prstGeom prst="rect">
                        <a:avLst/>
                      </a:prstGeom>
                      <a:solidFill>
                        <a:srgbClr val="FF99CC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6" name="Object 4"/>
          <p:cNvGraphicFramePr>
            <a:graphicFrameLocks noChangeAspect="1"/>
          </p:cNvGraphicFramePr>
          <p:nvPr/>
        </p:nvGraphicFramePr>
        <p:xfrm>
          <a:off x="3429000" y="2438400"/>
          <a:ext cx="2057400" cy="676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8" name="Equation" r:id="rId7" imgW="596641" imgH="177723" progId="Equation.3">
                  <p:embed/>
                </p:oleObj>
              </mc:Choice>
              <mc:Fallback>
                <p:oleObj name="Equation" r:id="rId7" imgW="596641" imgH="177723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2438400"/>
                        <a:ext cx="2057400" cy="676275"/>
                      </a:xfrm>
                      <a:prstGeom prst="rect">
                        <a:avLst/>
                      </a:prstGeom>
                      <a:solidFill>
                        <a:srgbClr val="CCFFFF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438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8437" name="Object 5"/>
          <p:cNvGraphicFramePr>
            <a:graphicFrameLocks noChangeAspect="1"/>
          </p:cNvGraphicFramePr>
          <p:nvPr/>
        </p:nvGraphicFramePr>
        <p:xfrm>
          <a:off x="228600" y="3581400"/>
          <a:ext cx="6096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9" name="Equation" r:id="rId9" imgW="266353" imgH="177569" progId="Equation.3">
                  <p:embed/>
                </p:oleObj>
              </mc:Choice>
              <mc:Fallback>
                <p:oleObj name="Equation" r:id="rId9" imgW="266353" imgH="177569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" y="3581400"/>
                        <a:ext cx="609600" cy="457200"/>
                      </a:xfrm>
                      <a:prstGeom prst="rect">
                        <a:avLst/>
                      </a:prstGeom>
                      <a:solidFill>
                        <a:srgbClr val="FF99CC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440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8439" name="Object 7"/>
          <p:cNvGraphicFramePr>
            <a:graphicFrameLocks noChangeAspect="1"/>
          </p:cNvGraphicFramePr>
          <p:nvPr/>
        </p:nvGraphicFramePr>
        <p:xfrm>
          <a:off x="3276600" y="4572000"/>
          <a:ext cx="2362200" cy="695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0" name="Equation" r:id="rId11" imgW="672516" imgH="177646" progId="Equation.3">
                  <p:embed/>
                </p:oleObj>
              </mc:Choice>
              <mc:Fallback>
                <p:oleObj name="Equation" r:id="rId11" imgW="672516" imgH="177646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4572000"/>
                        <a:ext cx="2362200" cy="695325"/>
                      </a:xfrm>
                      <a:prstGeom prst="rect">
                        <a:avLst/>
                      </a:prstGeom>
                      <a:solidFill>
                        <a:srgbClr val="FFFF00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442" name="Rectangle 1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8441" name="Object 9"/>
          <p:cNvGraphicFramePr>
            <a:graphicFrameLocks noChangeAspect="1"/>
          </p:cNvGraphicFramePr>
          <p:nvPr/>
        </p:nvGraphicFramePr>
        <p:xfrm>
          <a:off x="2895600" y="5715000"/>
          <a:ext cx="31242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1" name="Equation" r:id="rId13" imgW="837836" imgH="177723" progId="Equation.3">
                  <p:embed/>
                </p:oleObj>
              </mc:Choice>
              <mc:Fallback>
                <p:oleObj name="Equation" r:id="rId13" imgW="837836" imgH="177723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5715000"/>
                        <a:ext cx="3124200" cy="762000"/>
                      </a:xfrm>
                      <a:prstGeom prst="rect">
                        <a:avLst/>
                      </a:prstGeom>
                      <a:solidFill>
                        <a:srgbClr val="FFCC00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446" name="Rectangle 1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84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84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84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 tmFilter="0,0; .5, 1; 1, 1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2000"/>
                                        <p:tgtEl>
                                          <p:spTgt spid="184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4" dur="2000"/>
                                        <p:tgtEl>
                                          <p:spTgt spid="184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4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4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4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4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4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4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4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4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4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4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4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4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2000"/>
                                        <p:tgtEl>
                                          <p:spTgt spid="184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4" dur="2000" fill="hold"/>
                                        <p:tgtEl>
                                          <p:spTgt spid="184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2000" fill="hold"/>
                                        <p:tgtEl>
                                          <p:spTgt spid="184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84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184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84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7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228600"/>
            <a:ext cx="91440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r-Latn-CS" sz="2800" b="1" dirty="0">
                <a:solidFill>
                  <a:srgbClr val="0070C0"/>
                </a:solidFill>
                <a:latin typeface="Cambria" pitchFamily="18" charset="0"/>
              </a:rPr>
              <a:t>Lorencova sila koja djeluje na jednu naelektrisanu česticu koja se kreće unutar provodnika brzinom  normalno na pravac vektora          računa se po formuli</a:t>
            </a:r>
            <a:endParaRPr lang="en-US" sz="2800" dirty="0">
              <a:solidFill>
                <a:srgbClr val="0070C0"/>
              </a:solidFill>
              <a:latin typeface="Cambria" pitchFamily="18" charset="0"/>
            </a:endParaRPr>
          </a:p>
        </p:txBody>
      </p:sp>
      <p:graphicFrame>
        <p:nvGraphicFramePr>
          <p:cNvPr id="21506" name="Object 2"/>
          <p:cNvGraphicFramePr>
            <a:graphicFrameLocks noChangeAspect="1"/>
          </p:cNvGraphicFramePr>
          <p:nvPr/>
        </p:nvGraphicFramePr>
        <p:xfrm>
          <a:off x="8229600" y="609600"/>
          <a:ext cx="457200" cy="476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41" name="Equation" r:id="rId3" imgW="126725" imgH="177415" progId="Equation.3">
                  <p:embed/>
                </p:oleObj>
              </mc:Choice>
              <mc:Fallback>
                <p:oleObj name="Equation" r:id="rId3" imgW="126725" imgH="177415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29600" y="609600"/>
                        <a:ext cx="457200" cy="476250"/>
                      </a:xfrm>
                      <a:prstGeom prst="rect">
                        <a:avLst/>
                      </a:prstGeom>
                      <a:solidFill>
                        <a:srgbClr val="FF99CC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07" name="Object 3"/>
          <p:cNvGraphicFramePr>
            <a:graphicFrameLocks noChangeAspect="1"/>
          </p:cNvGraphicFramePr>
          <p:nvPr/>
        </p:nvGraphicFramePr>
        <p:xfrm>
          <a:off x="4800600" y="1066800"/>
          <a:ext cx="4572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42" name="Equation" r:id="rId5" imgW="152268" imgH="203024" progId="Equation.3">
                  <p:embed/>
                </p:oleObj>
              </mc:Choice>
              <mc:Fallback>
                <p:oleObj name="Equation" r:id="rId5" imgW="152268" imgH="203024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1066800"/>
                        <a:ext cx="457200" cy="533400"/>
                      </a:xfrm>
                      <a:prstGeom prst="rect">
                        <a:avLst/>
                      </a:prstGeom>
                      <a:solidFill>
                        <a:srgbClr val="FF99CC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08" name="Object 4"/>
          <p:cNvGraphicFramePr>
            <a:graphicFrameLocks noChangeAspect="1"/>
          </p:cNvGraphicFramePr>
          <p:nvPr/>
        </p:nvGraphicFramePr>
        <p:xfrm>
          <a:off x="457200" y="2438400"/>
          <a:ext cx="8153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43" name="Equation" r:id="rId7" imgW="2425700" imgH="228600" progId="Equation.3">
                  <p:embed/>
                </p:oleObj>
              </mc:Choice>
              <mc:Fallback>
                <p:oleObj name="Equation" r:id="rId7" imgW="2425700" imgH="22860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2438400"/>
                        <a:ext cx="8153400" cy="838200"/>
                      </a:xfrm>
                      <a:prstGeom prst="rect">
                        <a:avLst/>
                      </a:prstGeom>
                      <a:solidFill>
                        <a:srgbClr val="CCFFCC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09" name="Object 5"/>
          <p:cNvGraphicFramePr>
            <a:graphicFrameLocks noChangeAspect="1"/>
          </p:cNvGraphicFramePr>
          <p:nvPr/>
        </p:nvGraphicFramePr>
        <p:xfrm>
          <a:off x="3048000" y="3886200"/>
          <a:ext cx="25908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44" name="Equation" r:id="rId9" imgW="812447" imgH="228501" progId="Equation.3">
                  <p:embed/>
                </p:oleObj>
              </mc:Choice>
              <mc:Fallback>
                <p:oleObj name="Equation" r:id="rId9" imgW="812447" imgH="228501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3886200"/>
                        <a:ext cx="2590800" cy="914400"/>
                      </a:xfrm>
                      <a:prstGeom prst="rect">
                        <a:avLst/>
                      </a:prstGeom>
                      <a:solidFill>
                        <a:srgbClr val="FFFF00"/>
                      </a:solidFill>
                      <a:ln w="381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10" name="Object 6"/>
          <p:cNvGraphicFramePr>
            <a:graphicFrameLocks noChangeAspect="1"/>
          </p:cNvGraphicFramePr>
          <p:nvPr/>
        </p:nvGraphicFramePr>
        <p:xfrm>
          <a:off x="228600" y="5410200"/>
          <a:ext cx="685800" cy="514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45" name="Equation" r:id="rId11" imgW="304668" imgH="228501" progId="Equation.3">
                  <p:embed/>
                </p:oleObj>
              </mc:Choice>
              <mc:Fallback>
                <p:oleObj name="Equation" r:id="rId11" imgW="304668" imgH="228501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" y="5410200"/>
                        <a:ext cx="685800" cy="514350"/>
                      </a:xfrm>
                      <a:prstGeom prst="rect">
                        <a:avLst/>
                      </a:prstGeom>
                      <a:solidFill>
                        <a:srgbClr val="FF99CC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/>
          <p:cNvSpPr/>
          <p:nvPr/>
        </p:nvSpPr>
        <p:spPr>
          <a:xfrm>
            <a:off x="990600" y="5410200"/>
            <a:ext cx="81534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r-Latn-CS" sz="2800" b="1" dirty="0">
                <a:solidFill>
                  <a:srgbClr val="C00000"/>
                </a:solidFill>
                <a:latin typeface="Cambria" pitchFamily="18" charset="0"/>
              </a:rPr>
              <a:t>naelektrisanje jedne čestice.</a:t>
            </a:r>
            <a:endParaRPr lang="en-US" sz="2800" dirty="0">
              <a:solidFill>
                <a:srgbClr val="C00000"/>
              </a:solidFill>
              <a:latin typeface="Cambria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215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2150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215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215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9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0" fill="hold"/>
                                        <p:tgtEl>
                                          <p:spTgt spid="215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0" fill="hold"/>
                                        <p:tgtEl>
                                          <p:spTgt spid="215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215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215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215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1905000"/>
          </a:xfrm>
        </p:spPr>
        <p:txBody>
          <a:bodyPr>
            <a:noAutofit/>
          </a:bodyPr>
          <a:lstStyle/>
          <a:p>
            <a:pPr algn="l"/>
            <a:r>
              <a:rPr lang="sr-Latn-CS" sz="2400" b="1" dirty="0">
                <a:solidFill>
                  <a:srgbClr val="00FF00"/>
                </a:solidFill>
                <a:latin typeface="Bookman Old Style" pitchFamily="18" charset="0"/>
              </a:rPr>
              <a:t>    </a:t>
            </a:r>
            <a:r>
              <a:rPr lang="en-US" sz="2400" dirty="0">
                <a:solidFill>
                  <a:srgbClr val="00FF00"/>
                </a:solidFill>
                <a:latin typeface="Bookman Old Style" pitchFamily="18" charset="0"/>
              </a:rPr>
              <a:t/>
            </a:r>
            <a:br>
              <a:rPr lang="en-US" sz="2400" dirty="0">
                <a:solidFill>
                  <a:srgbClr val="00FF00"/>
                </a:solidFill>
                <a:latin typeface="Bookman Old Style" pitchFamily="18" charset="0"/>
              </a:rPr>
            </a:br>
            <a:r>
              <a:rPr lang="sr-Latn-CS" sz="2400" b="1" dirty="0">
                <a:solidFill>
                  <a:srgbClr val="00FF00"/>
                </a:solidFill>
                <a:latin typeface="Bookman Old Style" pitchFamily="18" charset="0"/>
              </a:rPr>
              <a:t> </a:t>
            </a:r>
            <a:r>
              <a:rPr lang="en-US" sz="2400" dirty="0">
                <a:solidFill>
                  <a:srgbClr val="00FF00"/>
                </a:solidFill>
                <a:latin typeface="Bookman Old Style" pitchFamily="18" charset="0"/>
              </a:rPr>
              <a:t/>
            </a:r>
            <a:br>
              <a:rPr lang="en-US" sz="2400" dirty="0">
                <a:solidFill>
                  <a:srgbClr val="00FF00"/>
                </a:solidFill>
                <a:latin typeface="Bookman Old Style" pitchFamily="18" charset="0"/>
              </a:rPr>
            </a:br>
            <a:r>
              <a:rPr lang="sr-Latn-CS" sz="2800" b="1" i="1" dirty="0">
                <a:solidFill>
                  <a:srgbClr val="C00000"/>
                </a:solidFill>
                <a:latin typeface="Cambria" pitchFamily="18" charset="0"/>
              </a:rPr>
              <a:t>Sila kojom magnetno polje djeluje na provodnik kroz koji protiče električna struja jednaka je rezultanti svih Lorencovih sila koje djeluju na pojedinačno naelektrisane čestice.</a:t>
            </a:r>
            <a:r>
              <a:rPr lang="en-US" sz="2400" dirty="0">
                <a:solidFill>
                  <a:srgbClr val="FF00FF"/>
                </a:solidFill>
                <a:latin typeface="Bookman Old Style" pitchFamily="18" charset="0"/>
              </a:rPr>
              <a:t/>
            </a:r>
            <a:br>
              <a:rPr lang="en-US" sz="2400" dirty="0">
                <a:solidFill>
                  <a:srgbClr val="FF00FF"/>
                </a:solidFill>
                <a:latin typeface="Bookman Old Style" pitchFamily="18" charset="0"/>
              </a:rPr>
            </a:br>
            <a:endParaRPr lang="en-US" sz="2400" dirty="0">
              <a:solidFill>
                <a:srgbClr val="FF00FF"/>
              </a:solidFill>
              <a:latin typeface="Bookman Old Style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4191000"/>
            <a:ext cx="9144000" cy="1447800"/>
          </a:xfrm>
        </p:spPr>
        <p:txBody>
          <a:bodyPr>
            <a:noAutofit/>
          </a:bodyPr>
          <a:lstStyle/>
          <a:p>
            <a:pPr algn="l"/>
            <a:r>
              <a:rPr lang="sr-Latn-CS" sz="2800" b="1" dirty="0">
                <a:solidFill>
                  <a:srgbClr val="00B050"/>
                </a:solidFill>
                <a:latin typeface="Cambria" pitchFamily="18" charset="0"/>
              </a:rPr>
              <a:t>Svih         čestica proći će kroz         za vrijeme  </a:t>
            </a:r>
            <a:endParaRPr lang="en-US" sz="2800" dirty="0">
              <a:solidFill>
                <a:srgbClr val="00B050"/>
              </a:solidFill>
              <a:latin typeface="Cambria" pitchFamily="18" charset="0"/>
            </a:endParaRPr>
          </a:p>
          <a:p>
            <a:pPr algn="l"/>
            <a:r>
              <a:rPr lang="sr-Latn-CS" sz="2800" b="1" dirty="0">
                <a:solidFill>
                  <a:schemeClr val="tx1"/>
                </a:solidFill>
                <a:latin typeface="Cambria" pitchFamily="18" charset="0"/>
              </a:rPr>
              <a:t>                                                     </a:t>
            </a:r>
            <a:endParaRPr lang="en-US" sz="2800" dirty="0">
              <a:solidFill>
                <a:schemeClr val="tx1"/>
              </a:solidFill>
              <a:latin typeface="Cambria" pitchFamily="18" charset="0"/>
            </a:endParaRPr>
          </a:p>
          <a:p>
            <a:pPr algn="l"/>
            <a:r>
              <a:rPr lang="sr-Latn-CS" sz="2800" b="1" dirty="0">
                <a:solidFill>
                  <a:schemeClr val="tx1"/>
                </a:solidFill>
                <a:latin typeface="Cambria" pitchFamily="18" charset="0"/>
              </a:rPr>
              <a:t>                                             </a:t>
            </a:r>
            <a:endParaRPr lang="en-US" sz="2800" dirty="0">
              <a:solidFill>
                <a:schemeClr val="tx1"/>
              </a:solidFill>
              <a:latin typeface="Cambria" pitchFamily="18" charset="0"/>
            </a:endParaRPr>
          </a:p>
          <a:p>
            <a:pPr algn="l"/>
            <a:r>
              <a:rPr lang="sr-Latn-CS" sz="2800" b="1" dirty="0">
                <a:solidFill>
                  <a:schemeClr val="tx1"/>
                </a:solidFill>
                <a:latin typeface="Cambria" pitchFamily="18" charset="0"/>
              </a:rPr>
              <a:t> </a:t>
            </a:r>
            <a:endParaRPr lang="en-US" sz="2800" dirty="0">
              <a:solidFill>
                <a:schemeClr val="tx1"/>
              </a:solidFill>
              <a:latin typeface="Cambria" pitchFamily="18" charset="0"/>
            </a:endParaRPr>
          </a:p>
          <a:p>
            <a:pPr algn="l"/>
            <a:r>
              <a:rPr lang="sr-Latn-CS" sz="2800" b="1" dirty="0">
                <a:solidFill>
                  <a:srgbClr val="00B050"/>
                </a:solidFill>
                <a:latin typeface="Cambria" pitchFamily="18" charset="0"/>
              </a:rPr>
              <a:t>pri čemu će prenijeti naelektrisanje </a:t>
            </a:r>
            <a:endParaRPr lang="en-US" sz="2800" dirty="0">
              <a:solidFill>
                <a:srgbClr val="00B050"/>
              </a:solidFill>
              <a:latin typeface="Cambria" pitchFamily="18" charset="0"/>
            </a:endParaRPr>
          </a:p>
          <a:p>
            <a:pPr algn="l"/>
            <a:endParaRPr lang="en-US" sz="2400" dirty="0">
              <a:latin typeface="Bookman Old Style" pitchFamily="18" charset="0"/>
            </a:endParaRPr>
          </a:p>
        </p:txBody>
      </p:sp>
      <p:sp>
        <p:nvSpPr>
          <p:cNvPr id="2150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1508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1510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1509" name="Object 5"/>
          <p:cNvGraphicFramePr>
            <a:graphicFrameLocks noChangeAspect="1"/>
          </p:cNvGraphicFramePr>
          <p:nvPr/>
        </p:nvGraphicFramePr>
        <p:xfrm>
          <a:off x="3200400" y="2133600"/>
          <a:ext cx="2438400" cy="676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5" name="Equation" r:id="rId3" imgW="736280" imgH="177723" progId="Equation.3">
                  <p:embed/>
                </p:oleObj>
              </mc:Choice>
              <mc:Fallback>
                <p:oleObj name="Equation" r:id="rId3" imgW="736280" imgH="177723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2133600"/>
                        <a:ext cx="2438400" cy="676275"/>
                      </a:xfrm>
                      <a:prstGeom prst="rect">
                        <a:avLst/>
                      </a:prstGeom>
                      <a:solidFill>
                        <a:srgbClr val="FFCC00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512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1511" name="Object 7"/>
          <p:cNvGraphicFramePr>
            <a:graphicFrameLocks noChangeAspect="1"/>
          </p:cNvGraphicFramePr>
          <p:nvPr/>
        </p:nvGraphicFramePr>
        <p:xfrm>
          <a:off x="1828800" y="3048001"/>
          <a:ext cx="5715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6" name="Equation" r:id="rId5" imgW="1498600" imgH="228600" progId="Equation.3">
                  <p:embed/>
                </p:oleObj>
              </mc:Choice>
              <mc:Fallback>
                <p:oleObj name="Equation" r:id="rId5" imgW="1498600" imgH="22860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3048001"/>
                        <a:ext cx="5715000" cy="838200"/>
                      </a:xfrm>
                      <a:prstGeom prst="rect">
                        <a:avLst/>
                      </a:prstGeom>
                      <a:solidFill>
                        <a:srgbClr val="99CCFF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513" name="Rectangle 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4" name="Object 8"/>
          <p:cNvGraphicFramePr>
            <a:graphicFrameLocks noChangeAspect="1"/>
          </p:cNvGraphicFramePr>
          <p:nvPr/>
        </p:nvGraphicFramePr>
        <p:xfrm>
          <a:off x="914400" y="4038600"/>
          <a:ext cx="4572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7" name="Equation" r:id="rId7" imgW="177492" imgH="177492" progId="Equation.3">
                  <p:embed/>
                </p:oleObj>
              </mc:Choice>
              <mc:Fallback>
                <p:oleObj name="Equation" r:id="rId7" imgW="177492" imgH="177492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4038600"/>
                        <a:ext cx="457200" cy="533400"/>
                      </a:xfrm>
                      <a:prstGeom prst="rect">
                        <a:avLst/>
                      </a:prstGeom>
                      <a:solidFill>
                        <a:srgbClr val="FF99CC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515" name="Rectangle 1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1514" name="Object 10"/>
          <p:cNvGraphicFramePr>
            <a:graphicFrameLocks noChangeAspect="1"/>
          </p:cNvGraphicFramePr>
          <p:nvPr/>
        </p:nvGraphicFramePr>
        <p:xfrm>
          <a:off x="4876800" y="4114800"/>
          <a:ext cx="3810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8" name="Equation" r:id="rId9" imgW="139579" imgH="177646" progId="Equation.3">
                  <p:embed/>
                </p:oleObj>
              </mc:Choice>
              <mc:Fallback>
                <p:oleObj name="Equation" r:id="rId9" imgW="139579" imgH="177646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6800" y="4114800"/>
                        <a:ext cx="381000" cy="533400"/>
                      </a:xfrm>
                      <a:prstGeom prst="rect">
                        <a:avLst/>
                      </a:prstGeom>
                      <a:solidFill>
                        <a:srgbClr val="FF99CC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517" name="Rectangle 1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1516" name="Object 12"/>
          <p:cNvGraphicFramePr>
            <a:graphicFrameLocks noChangeAspect="1"/>
          </p:cNvGraphicFramePr>
          <p:nvPr/>
        </p:nvGraphicFramePr>
        <p:xfrm>
          <a:off x="3581400" y="4876800"/>
          <a:ext cx="1600200" cy="1219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9" name="Equation" r:id="rId11" imgW="558558" imgH="393529" progId="Equation.3">
                  <p:embed/>
                </p:oleObj>
              </mc:Choice>
              <mc:Fallback>
                <p:oleObj name="Equation" r:id="rId11" imgW="558558" imgH="393529" progId="Equation.3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4876800"/>
                        <a:ext cx="1600200" cy="1219200"/>
                      </a:xfrm>
                      <a:prstGeom prst="rect">
                        <a:avLst/>
                      </a:prstGeom>
                      <a:solidFill>
                        <a:srgbClr val="CCFFCC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2150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2150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215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215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15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215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215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215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500"/>
                                        <p:tgtEl>
                                          <p:spTgt spid="215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15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215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15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7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143000"/>
            <a:ext cx="9144000" cy="838200"/>
          </a:xfrm>
        </p:spPr>
        <p:txBody>
          <a:bodyPr>
            <a:normAutofit fontScale="90000"/>
          </a:bodyPr>
          <a:lstStyle/>
          <a:p>
            <a:pPr algn="l"/>
            <a:r>
              <a:rPr lang="sr-Latn-CS" sz="2800" b="1" dirty="0">
                <a:solidFill>
                  <a:srgbClr val="00B050"/>
                </a:solidFill>
                <a:latin typeface="Cambria" pitchFamily="18" charset="0"/>
              </a:rPr>
              <a:t>što čini struju     .</a:t>
            </a:r>
            <a:r>
              <a:rPr lang="en-US" sz="2400" dirty="0">
                <a:solidFill>
                  <a:srgbClr val="00B050"/>
                </a:solidFill>
                <a:latin typeface="Bookman Old Style" pitchFamily="18" charset="0"/>
              </a:rPr>
              <a:t/>
            </a:r>
            <a:br>
              <a:rPr lang="en-US" sz="2400" dirty="0">
                <a:solidFill>
                  <a:srgbClr val="00B050"/>
                </a:solidFill>
                <a:latin typeface="Bookman Old Style" pitchFamily="18" charset="0"/>
              </a:rPr>
            </a:br>
            <a:endParaRPr lang="en-US" sz="2400" dirty="0">
              <a:solidFill>
                <a:srgbClr val="00B050"/>
              </a:solidFill>
              <a:latin typeface="Bookman Old Style" pitchFamily="18" charset="0"/>
            </a:endParaRPr>
          </a:p>
        </p:txBody>
      </p:sp>
      <p:sp>
        <p:nvSpPr>
          <p:cNvPr id="2253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2529" name="Object 1"/>
          <p:cNvGraphicFramePr>
            <a:graphicFrameLocks noChangeAspect="1"/>
          </p:cNvGraphicFramePr>
          <p:nvPr/>
        </p:nvGraphicFramePr>
        <p:xfrm>
          <a:off x="3276600" y="152400"/>
          <a:ext cx="2514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0" name="Equation" r:id="rId3" imgW="723586" imgH="228501" progId="Equation.3">
                  <p:embed/>
                </p:oleObj>
              </mc:Choice>
              <mc:Fallback>
                <p:oleObj name="Equation" r:id="rId3" imgW="723586" imgH="228501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152400"/>
                        <a:ext cx="2514600" cy="838200"/>
                      </a:xfrm>
                      <a:prstGeom prst="rect">
                        <a:avLst/>
                      </a:prstGeom>
                      <a:solidFill>
                        <a:srgbClr val="00FF00">
                          <a:alpha val="25999"/>
                        </a:srgbClr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532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2531" name="Object 3"/>
          <p:cNvGraphicFramePr>
            <a:graphicFrameLocks noChangeAspect="1"/>
          </p:cNvGraphicFramePr>
          <p:nvPr/>
        </p:nvGraphicFramePr>
        <p:xfrm>
          <a:off x="2209800" y="990600"/>
          <a:ext cx="457200" cy="590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1" name="Equation" r:id="rId5" imgW="126780" imgH="164814" progId="Equation.3">
                  <p:embed/>
                </p:oleObj>
              </mc:Choice>
              <mc:Fallback>
                <p:oleObj name="Equation" r:id="rId5" imgW="126780" imgH="164814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990600"/>
                        <a:ext cx="457200" cy="590550"/>
                      </a:xfrm>
                      <a:prstGeom prst="rect">
                        <a:avLst/>
                      </a:prstGeom>
                      <a:solidFill>
                        <a:srgbClr val="FF99CC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534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2533" name="Object 5"/>
          <p:cNvGraphicFramePr>
            <a:graphicFrameLocks noChangeAspect="1"/>
          </p:cNvGraphicFramePr>
          <p:nvPr/>
        </p:nvGraphicFramePr>
        <p:xfrm>
          <a:off x="3429000" y="1828800"/>
          <a:ext cx="2057400" cy="144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2" name="Equation" r:id="rId7" imgW="482391" imgH="393529" progId="Equation.3">
                  <p:embed/>
                </p:oleObj>
              </mc:Choice>
              <mc:Fallback>
                <p:oleObj name="Equation" r:id="rId7" imgW="482391" imgH="393529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1828800"/>
                        <a:ext cx="2057400" cy="1447800"/>
                      </a:xfrm>
                      <a:prstGeom prst="rect">
                        <a:avLst/>
                      </a:prstGeom>
                      <a:solidFill>
                        <a:srgbClr val="FFFF00"/>
                      </a:solidFill>
                      <a:ln w="381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536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2535" name="Object 7"/>
          <p:cNvGraphicFramePr>
            <a:graphicFrameLocks noChangeAspect="1"/>
          </p:cNvGraphicFramePr>
          <p:nvPr/>
        </p:nvGraphicFramePr>
        <p:xfrm>
          <a:off x="152400" y="3733800"/>
          <a:ext cx="8763000" cy="2476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3" name="Equation" r:id="rId9" imgW="2298700" imgH="596900" progId="Equation.3">
                  <p:embed/>
                </p:oleObj>
              </mc:Choice>
              <mc:Fallback>
                <p:oleObj name="Equation" r:id="rId9" imgW="2298700" imgH="59690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" y="3733800"/>
                        <a:ext cx="8763000" cy="2476500"/>
                      </a:xfrm>
                      <a:prstGeom prst="rect">
                        <a:avLst/>
                      </a:prstGeom>
                      <a:solidFill>
                        <a:srgbClr val="FF99CC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538" name="Rectangle 1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2540" name="Rectangle 1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252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252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252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252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4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8" dur="2000" fill="hold"/>
                                        <p:tgtEl>
                                          <p:spTgt spid="2253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2" dur="2000" fill="hold"/>
                                        <p:tgtEl>
                                          <p:spTgt spid="2253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25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25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253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225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FF99">
            <a:alpha val="25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2530" name="Object 2"/>
          <p:cNvGraphicFramePr>
            <a:graphicFrameLocks noChangeAspect="1"/>
          </p:cNvGraphicFramePr>
          <p:nvPr/>
        </p:nvGraphicFramePr>
        <p:xfrm>
          <a:off x="2286000" y="2209800"/>
          <a:ext cx="4343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54" name="Equation" r:id="rId3" imgW="914400" imgH="165100" progId="Equation.3">
                  <p:embed/>
                </p:oleObj>
              </mc:Choice>
              <mc:Fallback>
                <p:oleObj name="Equation" r:id="rId3" imgW="914400" imgH="16510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2209800"/>
                        <a:ext cx="4343400" cy="838200"/>
                      </a:xfrm>
                      <a:prstGeom prst="rect">
                        <a:avLst/>
                      </a:prstGeom>
                      <a:solidFill>
                        <a:srgbClr val="FFFF00"/>
                      </a:solidFill>
                      <a:ln w="38100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1" name="Object 3"/>
          <p:cNvGraphicFramePr>
            <a:graphicFrameLocks noChangeAspect="1"/>
          </p:cNvGraphicFramePr>
          <p:nvPr/>
        </p:nvGraphicFramePr>
        <p:xfrm>
          <a:off x="2971800" y="533400"/>
          <a:ext cx="2819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55" name="Equation" r:id="rId5" imgW="927100" imgH="228600" progId="Equation.3">
                  <p:embed/>
                </p:oleObj>
              </mc:Choice>
              <mc:Fallback>
                <p:oleObj name="Equation" r:id="rId5" imgW="927100" imgH="22860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533400"/>
                        <a:ext cx="2819400" cy="838200"/>
                      </a:xfrm>
                      <a:prstGeom prst="rect">
                        <a:avLst/>
                      </a:prstGeom>
                      <a:solidFill>
                        <a:srgbClr val="00FF00">
                          <a:alpha val="37000"/>
                        </a:srgbClr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3"/>
          <p:cNvSpPr/>
          <p:nvPr/>
        </p:nvSpPr>
        <p:spPr>
          <a:xfrm>
            <a:off x="0" y="3657600"/>
            <a:ext cx="91440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r-Latn-CS" sz="2800" b="1" i="1" dirty="0">
                <a:solidFill>
                  <a:srgbClr val="002060"/>
                </a:solidFill>
                <a:latin typeface="Cambria" pitchFamily="18" charset="0"/>
              </a:rPr>
              <a:t>Ovo je formula za Amperov zakon u slučaju kada je pravac provodnika normalan na pravac vektora        .</a:t>
            </a:r>
            <a:endParaRPr lang="en-US" sz="2800" dirty="0">
              <a:solidFill>
                <a:srgbClr val="002060"/>
              </a:solidFill>
              <a:latin typeface="Cambria" pitchFamily="18" charset="0"/>
            </a:endParaRPr>
          </a:p>
        </p:txBody>
      </p:sp>
      <p:graphicFrame>
        <p:nvGraphicFramePr>
          <p:cNvPr id="22532" name="Object 4"/>
          <p:cNvGraphicFramePr>
            <a:graphicFrameLocks noChangeAspect="1"/>
          </p:cNvGraphicFramePr>
          <p:nvPr/>
        </p:nvGraphicFramePr>
        <p:xfrm>
          <a:off x="7848600" y="4038600"/>
          <a:ext cx="3810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56" name="Equation" r:id="rId7" imgW="152268" imgH="203024" progId="Equation.3">
                  <p:embed/>
                </p:oleObj>
              </mc:Choice>
              <mc:Fallback>
                <p:oleObj name="Equation" r:id="rId7" imgW="152268" imgH="203024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48600" y="4038600"/>
                        <a:ext cx="381000" cy="533400"/>
                      </a:xfrm>
                      <a:prstGeom prst="rect">
                        <a:avLst/>
                      </a:prstGeom>
                      <a:solidFill>
                        <a:srgbClr val="FF99CC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3" name="Object 5"/>
          <p:cNvGraphicFramePr>
            <a:graphicFrameLocks noChangeAspect="1"/>
          </p:cNvGraphicFramePr>
          <p:nvPr/>
        </p:nvGraphicFramePr>
        <p:xfrm>
          <a:off x="152400" y="5410200"/>
          <a:ext cx="11430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57" name="Equation" r:id="rId9" imgW="368140" imgH="165028" progId="Equation.3">
                  <p:embed/>
                </p:oleObj>
              </mc:Choice>
              <mc:Fallback>
                <p:oleObj name="Equation" r:id="rId9" imgW="368140" imgH="165028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" y="5410200"/>
                        <a:ext cx="1143000" cy="533400"/>
                      </a:xfrm>
                      <a:prstGeom prst="rect">
                        <a:avLst/>
                      </a:prstGeom>
                      <a:solidFill>
                        <a:srgbClr val="FF99CC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/>
          <p:cNvSpPr/>
          <p:nvPr/>
        </p:nvSpPr>
        <p:spPr>
          <a:xfrm>
            <a:off x="990600" y="5410200"/>
            <a:ext cx="81534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r-Latn-CS" sz="2800" b="1" dirty="0">
                <a:latin typeface="Cambria" pitchFamily="18" charset="0"/>
              </a:rPr>
              <a:t>    </a:t>
            </a:r>
            <a:r>
              <a:rPr lang="sr-Latn-CS" sz="2800" b="1" dirty="0">
                <a:solidFill>
                  <a:srgbClr val="00B050"/>
                </a:solidFill>
                <a:latin typeface="Cambria" pitchFamily="18" charset="0"/>
              </a:rPr>
              <a:t>Amperova sila.</a:t>
            </a:r>
            <a:endParaRPr lang="en-US" sz="2800" dirty="0">
              <a:solidFill>
                <a:srgbClr val="00B050"/>
              </a:solidFill>
              <a:latin typeface="Cambria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25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25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225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25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25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25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25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25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225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225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2743199"/>
          </a:xfrm>
        </p:spPr>
        <p:txBody>
          <a:bodyPr>
            <a:normAutofit/>
          </a:bodyPr>
          <a:lstStyle/>
          <a:p>
            <a:pPr algn="l"/>
            <a:r>
              <a:rPr lang="en-US" sz="2400" dirty="0">
                <a:latin typeface="Bookman Old Style" pitchFamily="18" charset="0"/>
              </a:rPr>
              <a:t/>
            </a:r>
            <a:br>
              <a:rPr lang="en-US" sz="2400" dirty="0">
                <a:latin typeface="Bookman Old Style" pitchFamily="18" charset="0"/>
              </a:rPr>
            </a:br>
            <a:endParaRPr lang="en-US" sz="2400" dirty="0">
              <a:latin typeface="Bookman Old Style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304800"/>
            <a:ext cx="9144000" cy="6248400"/>
          </a:xfrm>
        </p:spPr>
        <p:txBody>
          <a:bodyPr>
            <a:normAutofit/>
          </a:bodyPr>
          <a:lstStyle/>
          <a:p>
            <a:pPr algn="l"/>
            <a:r>
              <a:rPr lang="sr-Latn-CS" b="1" i="1" dirty="0">
                <a:solidFill>
                  <a:srgbClr val="FF0000"/>
                </a:solidFill>
                <a:latin typeface="Cambria" pitchFamily="18" charset="0"/>
              </a:rPr>
              <a:t>Amperova sila je sila kojom magnetno polje djeluje na provodnik kroz koji protiče električna struja odnosno to je sila kojom magnetno polje djeluje na više naelektrisanih čestica koje se kreću u tom polju.</a:t>
            </a:r>
          </a:p>
          <a:p>
            <a:pPr algn="l"/>
            <a:endParaRPr lang="en-US" dirty="0">
              <a:latin typeface="Bookman Old Style" pitchFamily="18" charset="0"/>
            </a:endParaRPr>
          </a:p>
          <a:p>
            <a:pPr algn="l"/>
            <a:r>
              <a:rPr lang="sr-Latn-CS" b="1" i="1" dirty="0">
                <a:solidFill>
                  <a:srgbClr val="002060"/>
                </a:solidFill>
                <a:latin typeface="Cambria" pitchFamily="18" charset="0"/>
              </a:rPr>
              <a:t>Amperov zakon glasi:</a:t>
            </a:r>
          </a:p>
          <a:p>
            <a:pPr algn="l"/>
            <a:r>
              <a:rPr lang="sr-Latn-CS" b="1" i="1" dirty="0">
                <a:solidFill>
                  <a:srgbClr val="00B050"/>
                </a:solidFill>
                <a:latin typeface="Cambria" pitchFamily="18" charset="0"/>
              </a:rPr>
              <a:t>Intenzitet sile kojom magnetno polje djeluje na provodnik kroz koji protiče električna struja jednak je proizvodu jačine te struje,dužine provodnika i intenziteta vektora magnetne indukcije.</a:t>
            </a:r>
            <a:endParaRPr lang="en-US" dirty="0">
              <a:solidFill>
                <a:srgbClr val="00B050"/>
              </a:solidFill>
              <a:latin typeface="Cambria" pitchFamily="18" charset="0"/>
            </a:endParaRPr>
          </a:p>
          <a:p>
            <a:endParaRPr lang="en-US" dirty="0"/>
          </a:p>
        </p:txBody>
      </p:sp>
      <p:sp>
        <p:nvSpPr>
          <p:cNvPr id="2355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40000"/>
            <a:lumOff val="60000"/>
            <a:alpha val="39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5257800"/>
            <a:ext cx="9296400" cy="1371600"/>
          </a:xfrm>
        </p:spPr>
        <p:txBody>
          <a:bodyPr>
            <a:noAutofit/>
          </a:bodyPr>
          <a:lstStyle/>
          <a:p>
            <a:pPr algn="l"/>
            <a:r>
              <a:rPr lang="sr-Latn-CS" sz="2800" b="1" dirty="0">
                <a:solidFill>
                  <a:srgbClr val="0070C0"/>
                </a:solidFill>
                <a:latin typeface="Cambria" pitchFamily="18" charset="0"/>
              </a:rPr>
              <a:t>Ako provodnik nije normalan na pravac vektora         , onda Amperov zakon pišemo u obliku</a:t>
            </a:r>
            <a:r>
              <a:rPr lang="sr-Latn-CS" sz="2400" b="1" dirty="0">
                <a:latin typeface="Bookman Old Style" pitchFamily="18" charset="0"/>
              </a:rPr>
              <a:t/>
            </a:r>
            <a:br>
              <a:rPr lang="sr-Latn-CS" sz="2400" b="1" dirty="0">
                <a:latin typeface="Bookman Old Style" pitchFamily="18" charset="0"/>
              </a:rPr>
            </a:br>
            <a:r>
              <a:rPr lang="en-US" sz="2400" dirty="0">
                <a:latin typeface="Bookman Old Style" pitchFamily="18" charset="0"/>
              </a:rPr>
              <a:t/>
            </a:r>
            <a:br>
              <a:rPr lang="en-US" sz="2400" dirty="0">
                <a:latin typeface="Bookman Old Style" pitchFamily="18" charset="0"/>
              </a:rPr>
            </a:br>
            <a:r>
              <a:rPr lang="sr-Latn-CS" sz="2400" b="1" dirty="0">
                <a:latin typeface="Bookman Old Style" pitchFamily="18" charset="0"/>
              </a:rPr>
              <a:t>                                                            </a:t>
            </a:r>
            <a:r>
              <a:rPr lang="en-US" sz="2400" dirty="0">
                <a:latin typeface="Bookman Old Style" pitchFamily="18" charset="0"/>
              </a:rPr>
              <a:t/>
            </a:r>
            <a:br>
              <a:rPr lang="en-US" sz="2400" dirty="0">
                <a:latin typeface="Bookman Old Style" pitchFamily="18" charset="0"/>
              </a:rPr>
            </a:br>
            <a:r>
              <a:rPr lang="sr-Latn-CS" sz="2400" b="1" dirty="0">
                <a:latin typeface="Bookman Old Style" pitchFamily="18" charset="0"/>
              </a:rPr>
              <a:t>       </a:t>
            </a:r>
            <a:r>
              <a:rPr lang="en-US" sz="2400" dirty="0">
                <a:latin typeface="Bookman Old Style" pitchFamily="18" charset="0"/>
              </a:rPr>
              <a:t/>
            </a:r>
            <a:br>
              <a:rPr lang="en-US" sz="2400" dirty="0">
                <a:latin typeface="Bookman Old Style" pitchFamily="18" charset="0"/>
              </a:rPr>
            </a:br>
            <a:r>
              <a:rPr lang="sr-Latn-CS" sz="2400" b="1" dirty="0">
                <a:latin typeface="Bookman Old Style" pitchFamily="18" charset="0"/>
              </a:rPr>
              <a:t>                                                             </a:t>
            </a:r>
            <a:r>
              <a:rPr lang="en-US" sz="2400" dirty="0">
                <a:latin typeface="Bookman Old Style" pitchFamily="18" charset="0"/>
              </a:rPr>
              <a:t/>
            </a:r>
            <a:br>
              <a:rPr lang="en-US" sz="2400" dirty="0">
                <a:latin typeface="Bookman Old Style" pitchFamily="18" charset="0"/>
              </a:rPr>
            </a:br>
            <a:endParaRPr lang="en-US" sz="2400" dirty="0">
              <a:latin typeface="Bookman Old Style" pitchFamily="18" charset="0"/>
            </a:endParaRPr>
          </a:p>
        </p:txBody>
      </p:sp>
      <p:pic>
        <p:nvPicPr>
          <p:cNvPr id="3" name="Picture 2"/>
          <p:cNvPicPr/>
          <p:nvPr/>
        </p:nvPicPr>
        <p:blipFill>
          <a:blip r:embed="rId3" cstate="print">
            <a:duotone>
              <a:prstClr val="black"/>
              <a:schemeClr val="accent4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0" y="0"/>
            <a:ext cx="9144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57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4577" name="Object 1"/>
          <p:cNvGraphicFramePr>
            <a:graphicFrameLocks noChangeAspect="1"/>
          </p:cNvGraphicFramePr>
          <p:nvPr/>
        </p:nvGraphicFramePr>
        <p:xfrm>
          <a:off x="7924800" y="4495800"/>
          <a:ext cx="4572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2" name="Equation" r:id="rId4" imgW="152268" imgH="203024" progId="Equation.3">
                  <p:embed/>
                </p:oleObj>
              </mc:Choice>
              <mc:Fallback>
                <p:oleObj name="Equation" r:id="rId4" imgW="152268" imgH="203024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24800" y="4495800"/>
                        <a:ext cx="457200" cy="533400"/>
                      </a:xfrm>
                      <a:prstGeom prst="rect">
                        <a:avLst/>
                      </a:prstGeom>
                      <a:solidFill>
                        <a:srgbClr val="FF99CC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580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4579" name="Object 3"/>
          <p:cNvGraphicFramePr>
            <a:graphicFrameLocks noChangeAspect="1"/>
          </p:cNvGraphicFramePr>
          <p:nvPr/>
        </p:nvGraphicFramePr>
        <p:xfrm>
          <a:off x="2743200" y="5715000"/>
          <a:ext cx="29718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3" name="Equation" r:id="rId6" imgW="977900" imgH="228600" progId="Equation.3">
                  <p:embed/>
                </p:oleObj>
              </mc:Choice>
              <mc:Fallback>
                <p:oleObj name="Equation" r:id="rId6" imgW="977900" imgH="22860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5715000"/>
                        <a:ext cx="2971800" cy="762000"/>
                      </a:xfrm>
                      <a:prstGeom prst="rect">
                        <a:avLst/>
                      </a:prstGeom>
                      <a:solidFill>
                        <a:srgbClr val="00FF00">
                          <a:alpha val="44000"/>
                        </a:srgbClr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582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4584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245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45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45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Office Them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2638</TotalTime>
  <Words>209</Words>
  <Application>Microsoft Office PowerPoint</Application>
  <PresentationFormat>On-screen Show (4:3)</PresentationFormat>
  <Paragraphs>33</Paragraphs>
  <Slides>11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9" baseType="lpstr">
      <vt:lpstr>Arial</vt:lpstr>
      <vt:lpstr>Bookman Old Style</vt:lpstr>
      <vt:lpstr>Calibri</vt:lpstr>
      <vt:lpstr>Cambria</vt:lpstr>
      <vt:lpstr>Ravie</vt:lpstr>
      <vt:lpstr>Times New Roman</vt:lpstr>
      <vt:lpstr>Office Theme</vt:lpstr>
      <vt:lpstr>Equation</vt:lpstr>
      <vt:lpstr>DJELOVANJE MAGNETNOG POLJA NA PROVODNIK KROZ KOJI PROTIČE ELEKTRIČNA  STRUJA.AMPEROV ZAKON     Posmatramo pravolinijski provodnik male dužine             koji se nalazi u magnetnom polju i kroz koji protiče električna struja.    Električnu struju čini usmjereno kretanje naelektrisanih čestica.  </vt:lpstr>
      <vt:lpstr>         broj naelektrisanih čestica koje se nalaze u          jedinici zapremine provodnika;            dužina malog dijela provodnika; </vt:lpstr>
      <vt:lpstr>         površina poprečnog presjeka provodnika;               ukupan broj naelektrisanih čestica u provodniku             koji posmatramo.  </vt:lpstr>
      <vt:lpstr>PowerPoint Presentation</vt:lpstr>
      <vt:lpstr>       Sila kojom magnetno polje djeluje na provodnik kroz koji protiče električna struja jednaka je rezultanti svih Lorencovih sila koje djeluju na pojedinačno naelektrisane čestice. </vt:lpstr>
      <vt:lpstr>što čini struju     . </vt:lpstr>
      <vt:lpstr>PowerPoint Presentation</vt:lpstr>
      <vt:lpstr> </vt:lpstr>
      <vt:lpstr>Ako provodnik nije normalan na pravac vektora         , onda Amperov zakon pišemo u obliku                                                                                                                                     </vt:lpstr>
      <vt:lpstr>           ugao između pravca provodnika i pravca            vektora        .                                                                Formula za Amperov zakon u vektorskom obliku je   </vt:lpstr>
      <vt:lpstr>PowerPoint Presentation</vt:lpstr>
    </vt:vector>
  </TitlesOfParts>
  <Company>NONE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CHANGE_ME</dc:creator>
  <cp:lastModifiedBy>Microsoft account</cp:lastModifiedBy>
  <cp:revision>13</cp:revision>
  <dcterms:created xsi:type="dcterms:W3CDTF">2017-02-27T21:20:00Z</dcterms:created>
  <dcterms:modified xsi:type="dcterms:W3CDTF">2021-10-05T20:37:25Z</dcterms:modified>
</cp:coreProperties>
</file>