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9" r:id="rId1"/>
  </p:sldMasterIdLst>
  <p:notesMasterIdLst>
    <p:notesMasterId r:id="rId35"/>
  </p:notesMasterIdLst>
  <p:sldIdLst>
    <p:sldId id="511" r:id="rId2"/>
    <p:sldId id="591" r:id="rId3"/>
    <p:sldId id="599" r:id="rId4"/>
    <p:sldId id="592" r:id="rId5"/>
    <p:sldId id="594" r:id="rId6"/>
    <p:sldId id="595" r:id="rId7"/>
    <p:sldId id="593" r:id="rId8"/>
    <p:sldId id="596" r:id="rId9"/>
    <p:sldId id="602" r:id="rId10"/>
    <p:sldId id="603" r:id="rId11"/>
    <p:sldId id="604" r:id="rId12"/>
    <p:sldId id="614" r:id="rId13"/>
    <p:sldId id="609" r:id="rId14"/>
    <p:sldId id="621" r:id="rId15"/>
    <p:sldId id="624" r:id="rId16"/>
    <p:sldId id="597" r:id="rId17"/>
    <p:sldId id="628" r:id="rId18"/>
    <p:sldId id="627" r:id="rId19"/>
    <p:sldId id="633" r:id="rId20"/>
    <p:sldId id="634" r:id="rId21"/>
    <p:sldId id="635" r:id="rId22"/>
    <p:sldId id="636" r:id="rId23"/>
    <p:sldId id="637" r:id="rId24"/>
    <p:sldId id="640" r:id="rId25"/>
    <p:sldId id="631" r:id="rId26"/>
    <p:sldId id="641" r:id="rId27"/>
    <p:sldId id="642" r:id="rId28"/>
    <p:sldId id="643" r:id="rId29"/>
    <p:sldId id="652" r:id="rId30"/>
    <p:sldId id="653" r:id="rId31"/>
    <p:sldId id="654" r:id="rId32"/>
    <p:sldId id="646" r:id="rId33"/>
    <p:sldId id="655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B941"/>
    <a:srgbClr val="0D1319"/>
    <a:srgbClr val="0C1116"/>
    <a:srgbClr val="F4AB18"/>
    <a:srgbClr val="FFFFFF"/>
    <a:srgbClr val="FF3300"/>
    <a:srgbClr val="1D2B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Svijetli stil 3 - Isticanj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17" autoAdjust="0"/>
    <p:restoredTop sz="92652" autoAdjust="0"/>
  </p:normalViewPr>
  <p:slideViewPr>
    <p:cSldViewPr>
      <p:cViewPr varScale="1">
        <p:scale>
          <a:sx n="63" d="100"/>
          <a:sy n="63" d="100"/>
        </p:scale>
        <p:origin x="780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39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noProof="0"/>
              <a:t>Kliknite da biste uredili stilove teksta matrice</a:t>
            </a:r>
          </a:p>
          <a:p>
            <a:pPr lvl="1"/>
            <a:r>
              <a:rPr lang="hr-HR" noProof="0"/>
              <a:t>Druga razina</a:t>
            </a:r>
          </a:p>
          <a:p>
            <a:pPr lvl="2"/>
            <a:r>
              <a:rPr lang="hr-HR" noProof="0"/>
              <a:t>Treća razina</a:t>
            </a:r>
          </a:p>
          <a:p>
            <a:pPr lvl="3"/>
            <a:r>
              <a:rPr lang="hr-HR" noProof="0"/>
              <a:t>Četvrta razina</a:t>
            </a:r>
          </a:p>
          <a:p>
            <a:pPr lvl="4"/>
            <a:r>
              <a:rPr lang="hr-HR" noProof="0"/>
              <a:t>Peta razina</a:t>
            </a:r>
          </a:p>
        </p:txBody>
      </p:sp>
      <p:sp>
        <p:nvSpPr>
          <p:cNvPr id="880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80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50B6182-4219-4F2B-A824-2273D11ABAB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234613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DFEC3A-2783-41A8-AD9C-B9815A6A3456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BFDFB4-A38A-4EEF-917C-A085B783CA05}" type="datetime1">
              <a:rPr lang="en-US" smtClean="0"/>
              <a:t>11/12/2018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pPr>
              <a:defRPr/>
            </a:pPr>
            <a:r>
              <a:rPr lang="en-US"/>
              <a:t>Sanda 2015.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51249-EA44-4C9E-9891-A74EFCF2815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494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840EA5-C43A-4483-8A25-E0C50846DC15}" type="datetime1">
              <a:rPr lang="en-US" smtClean="0"/>
              <a:t>11/12/2018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Sanda 2015.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51249-EA44-4C9E-9891-A74EFCF2815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339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BB33E2-AFBF-44EF-A353-22044D9FFA19}" type="datetime1">
              <a:rPr lang="en-US" smtClean="0"/>
              <a:t>11/12/2018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Sanda 2015.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51249-EA44-4C9E-9891-A74EFCF2815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9692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34070F-DF19-4461-B2E2-B48554E9E4DB}" type="datetime1">
              <a:rPr lang="en-US" smtClean="0"/>
              <a:t>11/12/2018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Sanda 2015.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51249-EA44-4C9E-9891-A74EFCF2815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6635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1876F3-F3B9-4F26-98D3-B559C1003EDC}" type="datetime1">
              <a:rPr lang="en-US" smtClean="0"/>
              <a:t>11/12/2018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Sanda 2015.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51249-EA44-4C9E-9891-A74EFCF2815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423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22364D-7CD9-4F69-8D74-9B52414319AA}" type="datetime1">
              <a:rPr lang="en-US" smtClean="0"/>
              <a:t>11/12/2018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Sanda 2015.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51249-EA44-4C9E-9891-A74EFCF2815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4581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346CA1-F8C7-465D-A9AA-76CE1BE09FE6}" type="datetime1">
              <a:rPr lang="en-US" smtClean="0"/>
              <a:t>11/12/2018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Sanda 2015.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51249-EA44-4C9E-9891-A74EFCF2815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68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39B7AA-7832-4F04-A2C4-12459E58F065}" type="datetime1">
              <a:rPr lang="en-US" smtClean="0"/>
              <a:t>11/12/2018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Sanda 2015.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51249-EA44-4C9E-9891-A74EFCF2815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0314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468ED4-1170-4871-888F-7DB71D98A849}" type="datetime1">
              <a:rPr lang="en-US" smtClean="0"/>
              <a:t>11/12/2018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Sanda 2015.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51249-EA44-4C9E-9891-A74EFCF2815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76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BCDA51-FC50-4C9D-A40A-F51B94DC1591}" type="datetime1">
              <a:rPr lang="en-US" smtClean="0"/>
              <a:t>11/12/2018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Sanda 2015.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pPr>
              <a:defRPr/>
            </a:pPr>
            <a:fld id="{9FC51249-EA44-4C9E-9891-A74EFCF2815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24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5EAB61-C569-4A85-A3C5-528C7BDDE334}" type="datetime1">
              <a:rPr lang="en-US" smtClean="0"/>
              <a:t>11/12/2018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Sanda 2015.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51249-EA44-4C9E-9891-A74EFCF2815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612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141533-03F2-451E-89D1-999E69693C78}" type="datetime1">
              <a:rPr lang="en-US" smtClean="0"/>
              <a:t>11/12/2018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Sanda 2015.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51249-EA44-4C9E-9891-A74EFCF2815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28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B5C8D1-1B86-4A38-923D-7131A9103337}" type="datetime1">
              <a:rPr lang="en-US" smtClean="0"/>
              <a:t>11/12/2018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Sanda 2015.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51249-EA44-4C9E-9891-A74EFCF2815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707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9BB888-B485-4171-BF59-996F65A92465}" type="datetime1">
              <a:rPr lang="en-US" smtClean="0"/>
              <a:t>11/12/2018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Sanda 2015.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51249-EA44-4C9E-9891-A74EFCF2815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537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E4109A-76D2-4663-A993-4634AAC3A468}" type="datetime1">
              <a:rPr lang="en-US" smtClean="0"/>
              <a:t>11/12/2018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Sanda 2015.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51249-EA44-4C9E-9891-A74EFCF2815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95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D68502-0CDE-4122-BA25-3C6E3B7F7B94}" type="datetime1">
              <a:rPr lang="en-US" smtClean="0"/>
              <a:t>11/12/2018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Sanda 2015.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51249-EA44-4C9E-9891-A74EFCF2815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770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F05A9D-1655-4A90-83BE-9999B3989A12}" type="datetime1">
              <a:rPr lang="en-US" smtClean="0"/>
              <a:t>11/12/2018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Sanda 2015.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51249-EA44-4C9E-9891-A74EFCF2815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898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B241B5F7-C434-4E39-81D1-492E5EBAC664}" type="datetime1">
              <a:rPr lang="en-US" smtClean="0"/>
              <a:t>11/12/2018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r>
              <a:rPr lang="en-US"/>
              <a:t>Sanda 2015.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9FC51249-EA44-4C9E-9891-A74EFCF2815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137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8" name="Rectangle 137">
            <a:extLst>
              <a:ext uri="{FF2B5EF4-FFF2-40B4-BE49-F238E27FC236}">
                <a16:creationId xmlns:a16="http://schemas.microsoft.com/office/drawing/2014/main" id="{6C686317-9C96-4A02-88CE-7319FF590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580632" y="648930"/>
            <a:ext cx="4922391" cy="334733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hr-HR" err="1"/>
              <a:t>Ms</a:t>
            </a:r>
            <a:r>
              <a:rPr lang="hr-HR"/>
              <a:t> Word 2010</a:t>
            </a: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580632" y="3996267"/>
            <a:ext cx="4922391" cy="1887008"/>
          </a:xfrm>
        </p:spPr>
        <p:txBody>
          <a:bodyPr>
            <a:normAutofit/>
          </a:bodyPr>
          <a:lstStyle/>
          <a:p>
            <a:pPr eaLnBrk="1" hangingPunct="1">
              <a:spcBef>
                <a:spcPct val="60000"/>
              </a:spcBef>
            </a:pPr>
            <a:r>
              <a:rPr lang="hr-HR"/>
              <a:t>Oblikovanje znakova i odlomaka</a:t>
            </a:r>
            <a:endParaRPr lang="en-US"/>
          </a:p>
        </p:txBody>
      </p: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E0E25B5C-98A3-47D8-A4D7-10C2E1758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86714" y="-4763"/>
            <a:ext cx="5014912" cy="6862763"/>
            <a:chOff x="2928938" y="-4763"/>
            <a:chExt cx="5014912" cy="6862763"/>
          </a:xfrm>
        </p:grpSpPr>
        <p:sp>
          <p:nvSpPr>
            <p:cNvPr id="141" name="Freeform 6">
              <a:extLst>
                <a:ext uri="{FF2B5EF4-FFF2-40B4-BE49-F238E27FC236}">
                  <a16:creationId xmlns:a16="http://schemas.microsoft.com/office/drawing/2014/main" id="{FECB3374-15F5-40C2-95B4-0FCF10849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2" name="Freeform 7">
              <a:extLst>
                <a:ext uri="{FF2B5EF4-FFF2-40B4-BE49-F238E27FC236}">
                  <a16:creationId xmlns:a16="http://schemas.microsoft.com/office/drawing/2014/main" id="{E762314F-F556-4403-BAA1-AF8A3BED3E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43" name="Freeform 25">
              <a:extLst>
                <a:ext uri="{FF2B5EF4-FFF2-40B4-BE49-F238E27FC236}">
                  <a16:creationId xmlns:a16="http://schemas.microsoft.com/office/drawing/2014/main" id="{02EDEF56-2F86-4867-986A-5AFB8EC078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44" name="Freeform 26">
              <a:extLst>
                <a:ext uri="{FF2B5EF4-FFF2-40B4-BE49-F238E27FC236}">
                  <a16:creationId xmlns:a16="http://schemas.microsoft.com/office/drawing/2014/main" id="{51BE63E6-C24A-43FA-93F5-475F550ABE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45" name="Freeform 27">
              <a:extLst>
                <a:ext uri="{FF2B5EF4-FFF2-40B4-BE49-F238E27FC236}">
                  <a16:creationId xmlns:a16="http://schemas.microsoft.com/office/drawing/2014/main" id="{9639DAAA-46FE-401C-BB78-B7A9AF33C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46" name="Freeform 28">
              <a:extLst>
                <a:ext uri="{FF2B5EF4-FFF2-40B4-BE49-F238E27FC236}">
                  <a16:creationId xmlns:a16="http://schemas.microsoft.com/office/drawing/2014/main" id="{D5EFBD2C-94D5-43D0-B2FE-E390BD3F34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148" name="Rounded Rectangle 16">
            <a:extLst>
              <a:ext uri="{FF2B5EF4-FFF2-40B4-BE49-F238E27FC236}">
                <a16:creationId xmlns:a16="http://schemas.microsoft.com/office/drawing/2014/main" id="{EB9A9756-A5DB-460E-A867-A2AE77834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693" y="648931"/>
            <a:ext cx="5419641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5" name="Graphic 134" descr="Books">
            <a:extLst>
              <a:ext uri="{FF2B5EF4-FFF2-40B4-BE49-F238E27FC236}">
                <a16:creationId xmlns:a16="http://schemas.microsoft.com/office/drawing/2014/main" id="{B343001B-4D5D-4A4E-9BD6-71DD73C569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1356" y="1011765"/>
            <a:ext cx="4546708" cy="454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911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6714" y="4724400"/>
            <a:ext cx="3583486" cy="129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4" name="Picture 2" descr="http://studentblog.worldcampus.psu.edu/wp-content/uploads/2013/07/MS-Word-2010-Font-Dialogue-Box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06768" y="1420157"/>
            <a:ext cx="4370832" cy="5424046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84311" y="762001"/>
            <a:ext cx="10018713" cy="1752599"/>
          </a:xfrm>
        </p:spPr>
        <p:txBody>
          <a:bodyPr/>
          <a:lstStyle/>
          <a:p>
            <a:pPr algn="l"/>
            <a:r>
              <a:rPr lang="hr-HR" dirty="0"/>
              <a:t>Oblikovanje teksta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1847528" y="1988840"/>
            <a:ext cx="3384376" cy="4093914"/>
          </a:xfrm>
        </p:spPr>
        <p:txBody>
          <a:bodyPr/>
          <a:lstStyle/>
          <a:p>
            <a:pPr algn="just" eaLnBrk="1" hangingPunct="1">
              <a:lnSpc>
                <a:spcPct val="125000"/>
              </a:lnSpc>
            </a:pPr>
            <a:r>
              <a:rPr lang="hr-HR" dirty="0"/>
              <a:t>Za </a:t>
            </a:r>
            <a:r>
              <a:rPr lang="en-US" dirty="0" err="1"/>
              <a:t>grup</a:t>
            </a:r>
            <a:r>
              <a:rPr lang="hr-HR" dirty="0"/>
              <a:t>u</a:t>
            </a:r>
            <a:r>
              <a:rPr lang="en-US" dirty="0"/>
              <a:t> </a:t>
            </a:r>
            <a:r>
              <a:rPr lang="hr-HR" b="1" i="1" dirty="0"/>
              <a:t>Font</a:t>
            </a:r>
            <a:r>
              <a:rPr lang="hr-HR" dirty="0"/>
              <a:t> moguće je otvoriti pripadajući </a:t>
            </a:r>
            <a:r>
              <a:rPr lang="hr-HR" b="1" i="1" dirty="0"/>
              <a:t>dijaloški okvir</a:t>
            </a:r>
            <a:r>
              <a:rPr lang="hr-HR" dirty="0"/>
              <a:t>.</a:t>
            </a:r>
            <a:endParaRPr lang="en-US" dirty="0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8092433" y="228600"/>
            <a:ext cx="2090735" cy="1154111"/>
            <a:chOff x="385" y="2160"/>
            <a:chExt cx="1633" cy="817"/>
          </a:xfrm>
        </p:grpSpPr>
        <p:pic>
          <p:nvPicPr>
            <p:cNvPr id="9" name="Picture 5" descr="a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5" y="2160"/>
              <a:ext cx="1633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AutoShape 12"/>
            <p:cNvSpPr>
              <a:spLocks noChangeArrowheads="1"/>
            </p:cNvSpPr>
            <p:nvPr/>
          </p:nvSpPr>
          <p:spPr bwMode="auto">
            <a:xfrm>
              <a:off x="1847" y="2808"/>
              <a:ext cx="171" cy="169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r-Latn-CS" b="0"/>
            </a:p>
          </p:txBody>
        </p:sp>
      </p:grp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6988756" y="2279124"/>
            <a:ext cx="4060244" cy="3664476"/>
          </a:xfrm>
          <a:prstGeom prst="roundRect">
            <a:avLst>
              <a:gd name="adj" fmla="val 4716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r-Latn-CS" b="0"/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1828800" y="4724401"/>
            <a:ext cx="719138" cy="288925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59346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Prenositelj oblikovanja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1484310" y="2286000"/>
            <a:ext cx="10018713" cy="1371600"/>
          </a:xfrm>
        </p:spPr>
        <p:txBody>
          <a:bodyPr/>
          <a:lstStyle/>
          <a:p>
            <a:pPr eaLnBrk="1" hangingPunct="1">
              <a:defRPr/>
            </a:pPr>
            <a:r>
              <a:rPr lang="hr-HR" dirty="0"/>
              <a:t>Oblikovanje znakova može se prenijeti na drugi tekst naredbom </a:t>
            </a:r>
            <a:r>
              <a:rPr lang="hr-HR" b="1" i="1" dirty="0"/>
              <a:t>Format Painter</a:t>
            </a:r>
            <a:r>
              <a:rPr lang="hr-HR" dirty="0"/>
              <a:t>. Potrebno je:</a:t>
            </a:r>
          </a:p>
          <a:p>
            <a:pPr eaLnBrk="1" hangingPunct="1">
              <a:defRPr/>
            </a:pPr>
            <a:endParaRPr lang="hr-HR" dirty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367656" y="3127753"/>
            <a:ext cx="4728344" cy="3806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130000"/>
              <a:buFont typeface="Wingdings" pitchFamily="2" charset="2"/>
              <a:buChar char="§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130000"/>
              <a:buFont typeface="Wingdings" pitchFamily="2" charset="2"/>
              <a:buChar char="§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130000"/>
              <a:buFont typeface="Wingdings" pitchFamily="2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130000"/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130000"/>
              <a:buFont typeface="Wingdings" pitchFamily="2" charset="2"/>
              <a:buChar char="§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600"/>
              </a:spcBef>
            </a:pPr>
            <a:r>
              <a:rPr lang="hr-HR" sz="2700" dirty="0"/>
              <a:t>označiti </a:t>
            </a:r>
            <a:r>
              <a:rPr lang="hr-HR" sz="2700" b="1" i="1" dirty="0"/>
              <a:t>znakove izvornog oblikovanja</a:t>
            </a:r>
            <a:r>
              <a:rPr lang="hr-HR" sz="2700" dirty="0"/>
              <a:t>,</a:t>
            </a:r>
          </a:p>
          <a:p>
            <a:pPr lvl="1">
              <a:spcBef>
                <a:spcPts val="600"/>
              </a:spcBef>
            </a:pPr>
            <a:r>
              <a:rPr lang="hr-HR" sz="2700" dirty="0"/>
              <a:t>birati </a:t>
            </a:r>
            <a:r>
              <a:rPr lang="hr-HR" sz="2700" b="1" i="1" dirty="0"/>
              <a:t>Format Painter</a:t>
            </a:r>
            <a:r>
              <a:rPr lang="hr-HR" sz="2700" dirty="0"/>
              <a:t> (poprima izgled kista),</a:t>
            </a:r>
          </a:p>
          <a:p>
            <a:pPr lvl="1">
              <a:spcBef>
                <a:spcPts val="600"/>
              </a:spcBef>
            </a:pPr>
            <a:r>
              <a:rPr lang="hr-HR" sz="2700" dirty="0"/>
              <a:t>označiti </a:t>
            </a:r>
            <a:r>
              <a:rPr lang="hr-HR" sz="2700" b="1" i="1" dirty="0"/>
              <a:t>znakove na koje se želi prenijeti izvorno oblikovanje</a:t>
            </a:r>
            <a:r>
              <a:rPr lang="hr-HR" sz="2700" dirty="0"/>
              <a:t>.</a:t>
            </a:r>
            <a:endParaRPr lang="en-US" sz="2700" dirty="0"/>
          </a:p>
        </p:txBody>
      </p:sp>
      <p:pic>
        <p:nvPicPr>
          <p:cNvPr id="4608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67800" y="3657600"/>
            <a:ext cx="2708624" cy="237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9067800" y="5191780"/>
            <a:ext cx="43181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7" name="AutoShape 10"/>
          <p:cNvSpPr>
            <a:spLocks noChangeArrowheads="1"/>
          </p:cNvSpPr>
          <p:nvPr/>
        </p:nvSpPr>
        <p:spPr bwMode="auto">
          <a:xfrm>
            <a:off x="10058400" y="4038600"/>
            <a:ext cx="1066801" cy="457200"/>
          </a:xfrm>
          <a:prstGeom prst="roundRect">
            <a:avLst>
              <a:gd name="adj" fmla="val 7514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29" name="AutoShape 10"/>
          <p:cNvSpPr>
            <a:spLocks noChangeArrowheads="1"/>
          </p:cNvSpPr>
          <p:nvPr/>
        </p:nvSpPr>
        <p:spPr bwMode="auto">
          <a:xfrm>
            <a:off x="9906000" y="5334000"/>
            <a:ext cx="1828800" cy="423912"/>
          </a:xfrm>
          <a:prstGeom prst="roundRect">
            <a:avLst>
              <a:gd name="adj" fmla="val 7514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30" name="Text Box 13"/>
          <p:cNvSpPr txBox="1">
            <a:spLocks noChangeArrowheads="1"/>
          </p:cNvSpPr>
          <p:nvPr/>
        </p:nvSpPr>
        <p:spPr bwMode="auto">
          <a:xfrm>
            <a:off x="10693383" y="3972580"/>
            <a:ext cx="43181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800" b="1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91044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9" name="Picture 5" descr="http://images.ntwind.com/winsnap3/popup-word-styl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3563544"/>
            <a:ext cx="3733800" cy="3218256"/>
          </a:xfrm>
          <a:prstGeom prst="rect">
            <a:avLst/>
          </a:prstGeom>
          <a:noFill/>
        </p:spPr>
      </p:pic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Primjena stila 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1524001"/>
            <a:ext cx="8227640" cy="2179637"/>
          </a:xfrm>
        </p:spPr>
        <p:txBody>
          <a:bodyPr/>
          <a:lstStyle/>
          <a:p>
            <a:pPr algn="just" eaLnBrk="1" hangingPunct="1"/>
            <a:r>
              <a:rPr lang="en-US" dirty="0" err="1"/>
              <a:t>Stil</a:t>
            </a:r>
            <a:r>
              <a:rPr lang="en-US" dirty="0"/>
              <a:t> je </a:t>
            </a:r>
            <a:r>
              <a:rPr lang="en-US" b="1" i="1" dirty="0" err="1"/>
              <a:t>skup</a:t>
            </a:r>
            <a:r>
              <a:rPr lang="sr-Latn-ME" b="1" i="1" dirty="0"/>
              <a:t> </a:t>
            </a:r>
            <a:r>
              <a:rPr lang="en-US" b="1" i="1" dirty="0" err="1"/>
              <a:t>oblikovanja</a:t>
            </a:r>
            <a:r>
              <a:rPr lang="en-US" b="1" i="1" dirty="0"/>
              <a:t> </a:t>
            </a:r>
            <a:r>
              <a:rPr lang="hr-HR" dirty="0"/>
              <a:t>sačuvan pod odgovarajućim imenom u obliku dokumenta (predloška), a koristi se </a:t>
            </a:r>
            <a:r>
              <a:rPr lang="hr-HR" b="1" i="1" dirty="0"/>
              <a:t>za lakše oblikovanje teksta</a:t>
            </a:r>
            <a:r>
              <a:rPr lang="hr-HR" dirty="0"/>
              <a:t>. Može  se</a:t>
            </a:r>
            <a:r>
              <a:rPr lang="en-US" dirty="0"/>
              <a:t> </a:t>
            </a:r>
            <a:r>
              <a:rPr lang="en-US" b="1" i="1" dirty="0" err="1"/>
              <a:t>primijeniti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b="1" i="1" dirty="0" err="1"/>
              <a:t>izmijeniti</a:t>
            </a:r>
            <a:r>
              <a:rPr lang="hr-HR" dirty="0"/>
              <a:t>, a moguće je stvoriti i </a:t>
            </a:r>
            <a:r>
              <a:rPr lang="hr-HR" b="1" i="1" dirty="0"/>
              <a:t>vlastite stilove</a:t>
            </a:r>
            <a:r>
              <a:rPr lang="hr-HR" dirty="0"/>
              <a:t>.</a:t>
            </a:r>
            <a:endParaRPr lang="en-US" dirty="0"/>
          </a:p>
        </p:txBody>
      </p:sp>
      <p:sp>
        <p:nvSpPr>
          <p:cNvPr id="20" name="AutoShape 6"/>
          <p:cNvSpPr>
            <a:spLocks noChangeArrowheads="1"/>
          </p:cNvSpPr>
          <p:nvPr/>
        </p:nvSpPr>
        <p:spPr bwMode="auto">
          <a:xfrm>
            <a:off x="6477000" y="3657600"/>
            <a:ext cx="3505200" cy="2057400"/>
          </a:xfrm>
          <a:prstGeom prst="roundRect">
            <a:avLst>
              <a:gd name="adj" fmla="val 4065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6604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Primjena stila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1504907" y="856950"/>
            <a:ext cx="10018713" cy="3124201"/>
          </a:xfrm>
        </p:spPr>
        <p:txBody>
          <a:bodyPr/>
          <a:lstStyle/>
          <a:p>
            <a:pPr eaLnBrk="1" hangingPunct="1"/>
            <a:r>
              <a:rPr lang="hr-HR" dirty="0"/>
              <a:t>Za provjeru izgleda pojedinog stila potrebno je </a:t>
            </a:r>
            <a:r>
              <a:rPr lang="hr-HR" b="1" i="1" dirty="0"/>
              <a:t>označiti tekst</a:t>
            </a:r>
            <a:r>
              <a:rPr lang="hr-HR" dirty="0"/>
              <a:t> a zatim </a:t>
            </a:r>
            <a:r>
              <a:rPr lang="hr-HR" b="1" i="1" dirty="0"/>
              <a:t>Kursor miša postaviti na oznaku željenog stila</a:t>
            </a:r>
            <a:r>
              <a:rPr lang="hr-HR" dirty="0"/>
              <a:t>. Stil se odabire </a:t>
            </a:r>
            <a:r>
              <a:rPr lang="hr-HR" b="1" i="1" dirty="0"/>
              <a:t>klikom miša</a:t>
            </a:r>
            <a:r>
              <a:rPr lang="hr-HR" dirty="0"/>
              <a:t>.</a:t>
            </a:r>
            <a:endParaRPr lang="en-US" dirty="0"/>
          </a:p>
        </p:txBody>
      </p:sp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3127785" y="3068960"/>
            <a:ext cx="6280583" cy="3490292"/>
            <a:chOff x="1254" y="2255"/>
            <a:chExt cx="3342" cy="1806"/>
          </a:xfrm>
        </p:grpSpPr>
        <p:pic>
          <p:nvPicPr>
            <p:cNvPr id="8" name="Picture 4" descr="wo9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54" y="2255"/>
              <a:ext cx="3342" cy="1806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</p:spPr>
        </p:pic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>
              <a:off x="1519" y="3101"/>
              <a:ext cx="1270" cy="296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10" name="AutoShape 7"/>
            <p:cNvSpPr>
              <a:spLocks noChangeArrowheads="1"/>
            </p:cNvSpPr>
            <p:nvPr/>
          </p:nvSpPr>
          <p:spPr bwMode="auto">
            <a:xfrm>
              <a:off x="3061" y="3521"/>
              <a:ext cx="273" cy="227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 flipH="1" flipV="1">
              <a:off x="2784" y="3360"/>
              <a:ext cx="272" cy="18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stealth" w="lg" len="lg"/>
              <a:tailEnd type="stealth" w="lg" len="lg"/>
            </a:ln>
          </p:spPr>
          <p:txBody>
            <a:bodyPr/>
            <a:lstStyle/>
            <a:p>
              <a:endParaRPr lang="hr-HR"/>
            </a:p>
          </p:txBody>
        </p:sp>
      </p:grpSp>
    </p:spTree>
    <p:extLst>
      <p:ext uri="{BB962C8B-B14F-4D97-AF65-F5344CB8AC3E}">
        <p14:creationId xmlns:p14="http://schemas.microsoft.com/office/powerpoint/2010/main" val="143873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4800601"/>
            <a:ext cx="5757862" cy="1323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3" name="Group 15"/>
          <p:cNvGrpSpPr>
            <a:grpSpLocks/>
          </p:cNvGrpSpPr>
          <p:nvPr/>
        </p:nvGrpSpPr>
        <p:grpSpPr bwMode="auto">
          <a:xfrm>
            <a:off x="3789853" y="4746805"/>
            <a:ext cx="5247960" cy="1603516"/>
            <a:chOff x="2424" y="2388"/>
            <a:chExt cx="2497" cy="1080"/>
          </a:xfrm>
        </p:grpSpPr>
        <p:sp>
          <p:nvSpPr>
            <p:cNvPr id="15" name="AutoShape 5"/>
            <p:cNvSpPr>
              <a:spLocks noChangeArrowheads="1"/>
            </p:cNvSpPr>
            <p:nvPr/>
          </p:nvSpPr>
          <p:spPr bwMode="auto">
            <a:xfrm>
              <a:off x="2424" y="2424"/>
              <a:ext cx="336" cy="257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16" name="AutoShape 6"/>
            <p:cNvSpPr>
              <a:spLocks noChangeArrowheads="1"/>
            </p:cNvSpPr>
            <p:nvPr/>
          </p:nvSpPr>
          <p:spPr bwMode="auto">
            <a:xfrm>
              <a:off x="3969" y="3143"/>
              <a:ext cx="681" cy="181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17" name="AutoShape 7"/>
            <p:cNvSpPr>
              <a:spLocks noChangeArrowheads="1"/>
            </p:cNvSpPr>
            <p:nvPr/>
          </p:nvSpPr>
          <p:spPr bwMode="auto">
            <a:xfrm>
              <a:off x="3865" y="2783"/>
              <a:ext cx="635" cy="257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18" name="Text Box 8"/>
            <p:cNvSpPr txBox="1">
              <a:spLocks noChangeArrowheads="1"/>
            </p:cNvSpPr>
            <p:nvPr/>
          </p:nvSpPr>
          <p:spPr bwMode="auto">
            <a:xfrm>
              <a:off x="2724" y="2388"/>
              <a:ext cx="272" cy="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r-HR" sz="2400" dirty="0">
                  <a:solidFill>
                    <a:srgbClr val="FF0000"/>
                  </a:solidFill>
                </a:rPr>
                <a:t>1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19" name="Text Box 9"/>
            <p:cNvSpPr txBox="1">
              <a:spLocks noChangeArrowheads="1"/>
            </p:cNvSpPr>
            <p:nvPr/>
          </p:nvSpPr>
          <p:spPr bwMode="auto">
            <a:xfrm>
              <a:off x="4649" y="3157"/>
              <a:ext cx="272" cy="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r-HR" sz="2400" b="1">
                  <a:solidFill>
                    <a:srgbClr val="FF0000"/>
                  </a:solidFill>
                </a:rPr>
                <a:t>2</a:t>
              </a:r>
              <a:endParaRPr lang="en-US" sz="2400" b="1">
                <a:solidFill>
                  <a:srgbClr val="FF0000"/>
                </a:solidFill>
              </a:endParaRPr>
            </a:p>
          </p:txBody>
        </p:sp>
        <p:sp>
          <p:nvSpPr>
            <p:cNvPr id="20" name="Text Box 10"/>
            <p:cNvSpPr txBox="1">
              <a:spLocks noChangeArrowheads="1"/>
            </p:cNvSpPr>
            <p:nvPr/>
          </p:nvSpPr>
          <p:spPr bwMode="auto">
            <a:xfrm>
              <a:off x="3848" y="2732"/>
              <a:ext cx="272" cy="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r-HR" sz="2400" b="1" dirty="0">
                  <a:solidFill>
                    <a:srgbClr val="FF0000"/>
                  </a:solidFill>
                </a:rPr>
                <a:t>3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Poravnanje odlomka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1554164"/>
            <a:ext cx="8686800" cy="3094037"/>
          </a:xfrm>
        </p:spPr>
        <p:txBody>
          <a:bodyPr/>
          <a:lstStyle/>
          <a:p>
            <a:pPr>
              <a:spcBef>
                <a:spcPct val="45000"/>
              </a:spcBef>
              <a:tabLst>
                <a:tab pos="3584575" algn="l"/>
              </a:tabLst>
            </a:pPr>
            <a:r>
              <a:rPr lang="hr-HR" dirty="0"/>
              <a:t>T</a:t>
            </a:r>
            <a:r>
              <a:rPr lang="en-US" dirty="0" err="1"/>
              <a:t>ekst</a:t>
            </a:r>
            <a:r>
              <a:rPr lang="en-US" dirty="0"/>
              <a:t> </a:t>
            </a:r>
            <a:r>
              <a:rPr lang="hr-HR" dirty="0"/>
              <a:t>u </a:t>
            </a:r>
            <a:r>
              <a:rPr lang="en-US" dirty="0" err="1"/>
              <a:t>odlomk</a:t>
            </a:r>
            <a:r>
              <a:rPr lang="hr-HR" dirty="0"/>
              <a:t>u može se poravnati:</a:t>
            </a:r>
          </a:p>
          <a:p>
            <a:pPr marL="800100" lvl="1">
              <a:spcBef>
                <a:spcPts val="0"/>
              </a:spcBef>
              <a:spcAft>
                <a:spcPts val="600"/>
              </a:spcAft>
              <a:tabLst>
                <a:tab pos="3584575" algn="l"/>
              </a:tabLst>
            </a:pPr>
            <a:r>
              <a:rPr lang="en-US" dirty="0"/>
              <a:t>po </a:t>
            </a:r>
            <a:r>
              <a:rPr lang="en-US" dirty="0" err="1"/>
              <a:t>lijev</a:t>
            </a:r>
            <a:r>
              <a:rPr lang="sr-Latn-ME" dirty="0"/>
              <a:t>oj</a:t>
            </a:r>
            <a:r>
              <a:rPr lang="en-US" dirty="0"/>
              <a:t>  </a:t>
            </a:r>
            <a:r>
              <a:rPr lang="sr-Latn-ME" dirty="0"/>
              <a:t>ivici</a:t>
            </a:r>
            <a:r>
              <a:rPr lang="hr-HR" dirty="0"/>
              <a:t>,</a:t>
            </a:r>
            <a:endParaRPr lang="en-US" dirty="0">
              <a:sym typeface="Symbol" pitchFamily="18" charset="2"/>
            </a:endParaRPr>
          </a:p>
          <a:p>
            <a:pPr marL="800100" lvl="1">
              <a:lnSpc>
                <a:spcPct val="135000"/>
              </a:lnSpc>
              <a:spcBef>
                <a:spcPts val="0"/>
              </a:spcBef>
              <a:spcAft>
                <a:spcPts val="600"/>
              </a:spcAft>
              <a:tabLst>
                <a:tab pos="3584575" algn="l"/>
              </a:tabLst>
            </a:pPr>
            <a:r>
              <a:rPr lang="hr-HR" dirty="0"/>
              <a:t>po </a:t>
            </a:r>
            <a:r>
              <a:rPr lang="en-US" dirty="0" err="1"/>
              <a:t>desno</a:t>
            </a:r>
            <a:r>
              <a:rPr lang="sr-Latn-ME" dirty="0"/>
              <a:t>j ivici</a:t>
            </a:r>
            <a:r>
              <a:rPr lang="hr-HR" dirty="0"/>
              <a:t>,</a:t>
            </a:r>
            <a:endParaRPr lang="en-US" dirty="0">
              <a:sym typeface="Symbol" pitchFamily="18" charset="2"/>
            </a:endParaRPr>
          </a:p>
          <a:p>
            <a:pPr marL="800100" lvl="1">
              <a:lnSpc>
                <a:spcPct val="135000"/>
              </a:lnSpc>
              <a:spcBef>
                <a:spcPts val="0"/>
              </a:spcBef>
              <a:spcAft>
                <a:spcPts val="600"/>
              </a:spcAft>
              <a:tabLst>
                <a:tab pos="3584575" algn="l"/>
              </a:tabLst>
            </a:pPr>
            <a:r>
              <a:rPr lang="en-US" dirty="0"/>
              <a:t>po </a:t>
            </a:r>
            <a:r>
              <a:rPr lang="en-US" dirty="0" err="1"/>
              <a:t>ob</a:t>
            </a:r>
            <a:r>
              <a:rPr lang="sr-Latn-ME" dirty="0"/>
              <a:t>je ivice</a:t>
            </a:r>
            <a:r>
              <a:rPr lang="hr-HR" dirty="0"/>
              <a:t>,</a:t>
            </a:r>
            <a:endParaRPr lang="en-US" dirty="0">
              <a:sym typeface="Symbol" pitchFamily="18" charset="2"/>
            </a:endParaRPr>
          </a:p>
          <a:p>
            <a:pPr marL="800100" lvl="1">
              <a:lnSpc>
                <a:spcPct val="135000"/>
              </a:lnSpc>
              <a:spcBef>
                <a:spcPts val="0"/>
              </a:spcBef>
              <a:spcAft>
                <a:spcPts val="600"/>
              </a:spcAft>
              <a:tabLst>
                <a:tab pos="3584575" algn="l"/>
              </a:tabLst>
            </a:pPr>
            <a:r>
              <a:rPr lang="hr-HR" dirty="0"/>
              <a:t>po sredini</a:t>
            </a:r>
            <a:r>
              <a:rPr lang="en-US" dirty="0"/>
              <a:t>, s </a:t>
            </a:r>
            <a:r>
              <a:rPr lang="en-US" dirty="0" err="1"/>
              <a:t>obzirom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sredinu</a:t>
            </a:r>
            <a:r>
              <a:rPr lang="en-US" dirty="0"/>
              <a:t> </a:t>
            </a:r>
            <a:r>
              <a:rPr lang="hr-HR" dirty="0"/>
              <a:t>radnog p</a:t>
            </a:r>
            <a:r>
              <a:rPr lang="en-US" dirty="0" err="1"/>
              <a:t>odručja</a:t>
            </a:r>
            <a:r>
              <a:rPr lang="hr-HR" dirty="0"/>
              <a:t>.</a:t>
            </a:r>
            <a:endParaRPr lang="en-US" dirty="0"/>
          </a:p>
        </p:txBody>
      </p:sp>
      <p:pic>
        <p:nvPicPr>
          <p:cNvPr id="9" name="Picture 4" descr="wo65"/>
          <p:cNvPicPr>
            <a:picLocks noChangeAspect="1" noChangeArrowheads="1"/>
          </p:cNvPicPr>
          <p:nvPr/>
        </p:nvPicPr>
        <p:blipFill>
          <a:blip r:embed="rId3" cstate="print"/>
          <a:srcRect l="2808" t="8000" r="76140" b="9334"/>
          <a:stretch>
            <a:fillRect/>
          </a:stretch>
        </p:blipFill>
        <p:spPr bwMode="auto">
          <a:xfrm>
            <a:off x="4267200" y="2286000"/>
            <a:ext cx="419100" cy="4318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0" name="Picture 5" descr="wo65"/>
          <p:cNvPicPr>
            <a:picLocks noChangeArrowheads="1"/>
          </p:cNvPicPr>
          <p:nvPr/>
        </p:nvPicPr>
        <p:blipFill>
          <a:blip r:embed="rId3" cstate="print"/>
          <a:srcRect l="52516" r="24269" b="12094"/>
          <a:stretch>
            <a:fillRect/>
          </a:stretch>
        </p:blipFill>
        <p:spPr bwMode="auto">
          <a:xfrm>
            <a:off x="4267200" y="2844800"/>
            <a:ext cx="417512" cy="4318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1" name="Picture 6" descr="wo65"/>
          <p:cNvPicPr>
            <a:picLocks noChangeArrowheads="1"/>
          </p:cNvPicPr>
          <p:nvPr/>
        </p:nvPicPr>
        <p:blipFill>
          <a:blip r:embed="rId3" cstate="print"/>
          <a:srcRect l="75192" r="795" b="6047"/>
          <a:stretch>
            <a:fillRect/>
          </a:stretch>
        </p:blipFill>
        <p:spPr bwMode="auto">
          <a:xfrm>
            <a:off x="4151313" y="3378200"/>
            <a:ext cx="420687" cy="4318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2" name="Picture 7" descr="wo65"/>
          <p:cNvPicPr>
            <a:picLocks noChangeArrowheads="1"/>
          </p:cNvPicPr>
          <p:nvPr/>
        </p:nvPicPr>
        <p:blipFill>
          <a:blip r:embed="rId3" cstate="print"/>
          <a:srcRect l="26656" r="50925" b="15118"/>
          <a:stretch>
            <a:fillRect/>
          </a:stretch>
        </p:blipFill>
        <p:spPr bwMode="auto">
          <a:xfrm>
            <a:off x="7944238" y="3810000"/>
            <a:ext cx="417512" cy="4318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807540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http://content.gcflearnfree.org/topics/174/wd10_line_spacin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2800" y="1676400"/>
            <a:ext cx="3352800" cy="4419600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5400" y="436680"/>
            <a:ext cx="10018713" cy="1752599"/>
          </a:xfrm>
        </p:spPr>
        <p:txBody>
          <a:bodyPr/>
          <a:lstStyle/>
          <a:p>
            <a:r>
              <a:rPr lang="hr-HR" dirty="0"/>
              <a:t>Promjena proreda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1775521" y="1547249"/>
            <a:ext cx="5305003" cy="4525962"/>
          </a:xfrm>
        </p:spPr>
        <p:txBody>
          <a:bodyPr/>
          <a:lstStyle/>
          <a:p>
            <a:pPr eaLnBrk="1" hangingPunct="1">
              <a:defRPr/>
            </a:pPr>
            <a:r>
              <a:rPr lang="hr-HR" dirty="0"/>
              <a:t>Prored je </a:t>
            </a:r>
            <a:r>
              <a:rPr lang="hr-HR" b="1" i="1" dirty="0"/>
              <a:t>razmak između </a:t>
            </a:r>
            <a:br>
              <a:rPr lang="hr-HR" b="1" i="1" dirty="0"/>
            </a:br>
            <a:r>
              <a:rPr lang="hr-HR" b="1" i="1" dirty="0"/>
              <a:t>dva susjedna reda </a:t>
            </a:r>
            <a:r>
              <a:rPr lang="hr-HR" dirty="0"/>
              <a:t>teksta.</a:t>
            </a:r>
          </a:p>
          <a:p>
            <a:pPr eaLnBrk="1" hangingPunct="1">
              <a:defRPr/>
            </a:pPr>
            <a:r>
              <a:rPr lang="hr-HR" spc="-80" dirty="0"/>
              <a:t>Da bi se promijenio, po označavanju teksta treba birati: </a:t>
            </a:r>
          </a:p>
          <a:p>
            <a:pPr marL="901700" lvl="1" indent="-280988" algn="just">
              <a:defRPr/>
            </a:pPr>
            <a:r>
              <a:rPr lang="hr-HR" dirty="0"/>
              <a:t>kartica </a:t>
            </a:r>
            <a:r>
              <a:rPr lang="hr-HR" b="1" i="1" dirty="0"/>
              <a:t>Home,</a:t>
            </a:r>
            <a:r>
              <a:rPr lang="hr-HR" dirty="0"/>
              <a:t> grupa </a:t>
            </a:r>
            <a:r>
              <a:rPr lang="hr-HR" b="1" i="1" dirty="0"/>
              <a:t>Paragraph</a:t>
            </a:r>
            <a:r>
              <a:rPr lang="hr-HR" dirty="0"/>
              <a:t>, naredba  </a:t>
            </a:r>
            <a:r>
              <a:rPr lang="hr-HR" b="1" i="1" dirty="0"/>
              <a:t>Line spacing</a:t>
            </a:r>
            <a:r>
              <a:rPr lang="hr-HR" dirty="0"/>
              <a:t>, a potom željeni prored.</a:t>
            </a:r>
            <a:endParaRPr lang="en-US" dirty="0"/>
          </a:p>
        </p:txBody>
      </p:sp>
      <p:grpSp>
        <p:nvGrpSpPr>
          <p:cNvPr id="7" name="Group 11"/>
          <p:cNvGrpSpPr>
            <a:grpSpLocks/>
          </p:cNvGrpSpPr>
          <p:nvPr/>
        </p:nvGrpSpPr>
        <p:grpSpPr bwMode="auto">
          <a:xfrm>
            <a:off x="8077474" y="2362432"/>
            <a:ext cx="2438400" cy="3505199"/>
            <a:chOff x="3962" y="1407"/>
            <a:chExt cx="1536" cy="2208"/>
          </a:xfrm>
        </p:grpSpPr>
        <p:sp>
          <p:nvSpPr>
            <p:cNvPr id="11" name="AutoShape 7"/>
            <p:cNvSpPr>
              <a:spLocks noChangeArrowheads="1"/>
            </p:cNvSpPr>
            <p:nvPr/>
          </p:nvSpPr>
          <p:spPr bwMode="auto">
            <a:xfrm>
              <a:off x="4058" y="1551"/>
              <a:ext cx="272" cy="227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r-HR" dirty="0"/>
            </a:p>
          </p:txBody>
        </p:sp>
        <p:sp>
          <p:nvSpPr>
            <p:cNvPr id="12" name="AutoShape 8"/>
            <p:cNvSpPr>
              <a:spLocks noChangeArrowheads="1"/>
            </p:cNvSpPr>
            <p:nvPr/>
          </p:nvSpPr>
          <p:spPr bwMode="auto">
            <a:xfrm>
              <a:off x="3962" y="1743"/>
              <a:ext cx="1536" cy="1872"/>
            </a:xfrm>
            <a:prstGeom prst="roundRect">
              <a:avLst>
                <a:gd name="adj" fmla="val 4671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4346" y="1407"/>
              <a:ext cx="27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r-HR" sz="2400" b="1" dirty="0">
                  <a:solidFill>
                    <a:srgbClr val="FF0000"/>
                  </a:solidFill>
                </a:rPr>
                <a:t>1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4826" y="2127"/>
              <a:ext cx="27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r-HR" sz="2400" dirty="0">
                  <a:solidFill>
                    <a:srgbClr val="FF0000"/>
                  </a:solidFill>
                </a:rPr>
                <a:t>2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2770" name="AutoShape 2" descr="Image result for word 2010 home line spaci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12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87487" y="148534"/>
            <a:ext cx="10018713" cy="1752599"/>
          </a:xfrm>
        </p:spPr>
        <p:txBody>
          <a:bodyPr/>
          <a:lstStyle/>
          <a:p>
            <a:pPr algn="l"/>
            <a:r>
              <a:rPr lang="hr-HR" dirty="0"/>
              <a:t>Promjena proreda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2035152" y="1484785"/>
            <a:ext cx="4348880" cy="4245622"/>
          </a:xfrm>
        </p:spPr>
        <p:txBody>
          <a:bodyPr>
            <a:normAutofit/>
          </a:bodyPr>
          <a:lstStyle/>
          <a:p>
            <a:r>
              <a:rPr lang="hr-HR" dirty="0"/>
              <a:t>Osim ponuđenih vrijednosti proreda mogu se zadati i proizvoljne vrijednosti, biranjem naredbe </a:t>
            </a:r>
            <a:r>
              <a:rPr lang="hr-HR" b="1" i="1" dirty="0"/>
              <a:t>Line spacing options.</a:t>
            </a:r>
            <a:endParaRPr lang="hr-HR" dirty="0"/>
          </a:p>
          <a:p>
            <a:pPr lvl="0" algn="just"/>
            <a:endParaRPr lang="hr-HR" sz="2000" dirty="0"/>
          </a:p>
          <a:p>
            <a:pPr lvl="0" algn="just"/>
            <a:r>
              <a:rPr lang="hr-HR" sz="2000" dirty="0"/>
              <a:t>Ako se zadaje višestruka vrijednost proreda, treba paziti na </a:t>
            </a:r>
            <a:r>
              <a:rPr lang="hr-HR" sz="2000" b="1" i="1" dirty="0"/>
              <a:t>izgled decimalnog separatora</a:t>
            </a:r>
            <a:r>
              <a:rPr lang="hr-HR" sz="2000" dirty="0"/>
              <a:t>!</a:t>
            </a:r>
          </a:p>
        </p:txBody>
      </p:sp>
      <p:pic>
        <p:nvPicPr>
          <p:cNvPr id="7" name="Picture 5" descr="wo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54836" y="606325"/>
            <a:ext cx="3402012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8469348" y="2892340"/>
            <a:ext cx="1571634" cy="1228734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grpSp>
        <p:nvGrpSpPr>
          <p:cNvPr id="9" name="Grupa 8"/>
          <p:cNvGrpSpPr/>
          <p:nvPr/>
        </p:nvGrpSpPr>
        <p:grpSpPr>
          <a:xfrm>
            <a:off x="8326472" y="249134"/>
            <a:ext cx="2147874" cy="1857388"/>
            <a:chOff x="5292725" y="2500306"/>
            <a:chExt cx="3213100" cy="2714644"/>
          </a:xfrm>
        </p:grpSpPr>
        <p:pic>
          <p:nvPicPr>
            <p:cNvPr id="10" name="Picture 4" descr="wo67"/>
            <p:cNvPicPr>
              <a:picLocks noChangeAspect="1" noChangeArrowheads="1"/>
            </p:cNvPicPr>
            <p:nvPr/>
          </p:nvPicPr>
          <p:blipFill>
            <a:blip r:embed="rId3" cstate="print"/>
            <a:srcRect t="17749" b="16125"/>
            <a:stretch>
              <a:fillRect/>
            </a:stretch>
          </p:blipFill>
          <p:spPr bwMode="auto">
            <a:xfrm>
              <a:off x="5292725" y="2500306"/>
              <a:ext cx="3213100" cy="2714644"/>
            </a:xfrm>
            <a:prstGeom prst="rect">
              <a:avLst/>
            </a:prstGeom>
            <a:noFill/>
            <a:ln w="38100">
              <a:solidFill>
                <a:schemeClr val="accent2">
                  <a:lumMod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11" name="AutoShape 7"/>
            <p:cNvSpPr>
              <a:spLocks noChangeArrowheads="1"/>
            </p:cNvSpPr>
            <p:nvPr/>
          </p:nvSpPr>
          <p:spPr bwMode="auto">
            <a:xfrm>
              <a:off x="5435600" y="2635250"/>
              <a:ext cx="431800" cy="360362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12" name="AutoShape 8"/>
            <p:cNvSpPr>
              <a:spLocks noChangeArrowheads="1"/>
            </p:cNvSpPr>
            <p:nvPr/>
          </p:nvSpPr>
          <p:spPr bwMode="auto">
            <a:xfrm>
              <a:off x="5857884" y="4857760"/>
              <a:ext cx="1922482" cy="290511"/>
            </a:xfrm>
            <a:prstGeom prst="roundRect">
              <a:avLst>
                <a:gd name="adj" fmla="val 4671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r-HR"/>
            </a:p>
          </p:txBody>
        </p:sp>
      </p:grpSp>
      <p:pic>
        <p:nvPicPr>
          <p:cNvPr id="13" name="Picture 5" descr="wo7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895" y="5373216"/>
            <a:ext cx="2670170" cy="777756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4" name="AutoShape 6"/>
          <p:cNvSpPr>
            <a:spLocks noChangeArrowheads="1"/>
          </p:cNvSpPr>
          <p:nvPr/>
        </p:nvSpPr>
        <p:spPr bwMode="auto">
          <a:xfrm>
            <a:off x="8729969" y="5730407"/>
            <a:ext cx="655656" cy="382591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579185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Razmak između odlomaka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1484310" y="1828800"/>
            <a:ext cx="10018713" cy="3124201"/>
          </a:xfrm>
        </p:spPr>
        <p:txBody>
          <a:bodyPr/>
          <a:lstStyle/>
          <a:p>
            <a:pPr eaLnBrk="1" hangingPunct="1"/>
            <a:r>
              <a:rPr lang="hr-HR" dirty="0"/>
              <a:t>Odlomke je moguće razmaknuti tako da se zada količina </a:t>
            </a:r>
            <a:r>
              <a:rPr lang="hr-HR" b="1" i="1" dirty="0"/>
              <a:t>praznog prostora prije ili poslije odlomka</a:t>
            </a:r>
            <a:r>
              <a:rPr lang="hr-HR" dirty="0"/>
              <a:t>.</a:t>
            </a:r>
          </a:p>
          <a:p>
            <a:pPr eaLnBrk="1" hangingPunct="1"/>
            <a:r>
              <a:rPr lang="hr-HR" dirty="0"/>
              <a:t>Odlomak treba označiti, a potom u cjelini </a:t>
            </a:r>
            <a:r>
              <a:rPr lang="hr-HR" b="1" i="1" dirty="0"/>
              <a:t>Razmak</a:t>
            </a:r>
            <a:r>
              <a:rPr lang="hr-HR" dirty="0"/>
              <a:t> zadati vrijednosti </a:t>
            </a:r>
            <a:r>
              <a:rPr lang="hr-HR" b="1" i="1" dirty="0"/>
              <a:t>Prije</a:t>
            </a:r>
            <a:r>
              <a:rPr lang="hr-HR" dirty="0"/>
              <a:t> ili </a:t>
            </a:r>
            <a:r>
              <a:rPr lang="hr-HR" b="1" i="1" dirty="0"/>
              <a:t>Poslije</a:t>
            </a:r>
            <a:r>
              <a:rPr lang="hr-HR" dirty="0"/>
              <a:t> odlomka.</a:t>
            </a:r>
            <a:endParaRPr lang="en-US" dirty="0"/>
          </a:p>
        </p:txBody>
      </p:sp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3324411" y="4477743"/>
            <a:ext cx="5688632" cy="2456457"/>
            <a:chOff x="1429" y="2568"/>
            <a:chExt cx="2903" cy="1192"/>
          </a:xfrm>
        </p:grpSpPr>
        <p:pic>
          <p:nvPicPr>
            <p:cNvPr id="8" name="Picture 4" descr="wo6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29" y="2614"/>
              <a:ext cx="2903" cy="1146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</p:spPr>
        </p:pic>
        <p:sp>
          <p:nvSpPr>
            <p:cNvPr id="9" name="AutoShape 5"/>
            <p:cNvSpPr>
              <a:spLocks noChangeArrowheads="1"/>
            </p:cNvSpPr>
            <p:nvPr/>
          </p:nvSpPr>
          <p:spPr bwMode="auto">
            <a:xfrm>
              <a:off x="1429" y="2614"/>
              <a:ext cx="382" cy="166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10" name="AutoShape 6"/>
            <p:cNvSpPr>
              <a:spLocks noChangeArrowheads="1"/>
            </p:cNvSpPr>
            <p:nvPr/>
          </p:nvSpPr>
          <p:spPr bwMode="auto">
            <a:xfrm>
              <a:off x="1429" y="2798"/>
              <a:ext cx="1360" cy="333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2780" y="2833"/>
              <a:ext cx="272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r-HR" sz="2400">
                  <a:solidFill>
                    <a:srgbClr val="FF0000"/>
                  </a:solidFill>
                </a:rPr>
                <a:t>2</a:t>
              </a:r>
              <a:endParaRPr lang="en-US" sz="2400">
                <a:solidFill>
                  <a:srgbClr val="FF0000"/>
                </a:solidFill>
              </a:endParaRPr>
            </a:p>
          </p:txBody>
        </p:sp>
        <p:sp>
          <p:nvSpPr>
            <p:cNvPr id="12" name="Text Box 8"/>
            <p:cNvSpPr txBox="1">
              <a:spLocks noChangeArrowheads="1"/>
            </p:cNvSpPr>
            <p:nvPr/>
          </p:nvSpPr>
          <p:spPr bwMode="auto">
            <a:xfrm>
              <a:off x="1837" y="2568"/>
              <a:ext cx="227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r-HR" sz="2400">
                  <a:solidFill>
                    <a:srgbClr val="FF0000"/>
                  </a:solidFill>
                </a:rPr>
                <a:t>1</a:t>
              </a:r>
              <a:endParaRPr lang="en-US" sz="240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02946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LENJIR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1554163"/>
            <a:ext cx="4771256" cy="4525962"/>
          </a:xfrm>
        </p:spPr>
        <p:txBody>
          <a:bodyPr/>
          <a:lstStyle/>
          <a:p>
            <a:pPr eaLnBrk="1" hangingPunct="1"/>
            <a:r>
              <a:rPr lang="hr-HR" dirty="0"/>
              <a:t>Vodoravni i horizontalni lenjiri omogućavaju lakše snalaženje u dokumentu.</a:t>
            </a:r>
          </a:p>
          <a:p>
            <a:pPr eaLnBrk="1" hangingPunct="1"/>
            <a:r>
              <a:rPr lang="hr-HR" b="1" i="1" dirty="0"/>
              <a:t>Siva</a:t>
            </a:r>
            <a:r>
              <a:rPr lang="hr-HR" dirty="0"/>
              <a:t> područja lenjira nazivaju se </a:t>
            </a:r>
            <a:r>
              <a:rPr lang="hr-HR" b="1" i="1" dirty="0"/>
              <a:t>margine</a:t>
            </a:r>
            <a:r>
              <a:rPr lang="hr-HR" dirty="0"/>
              <a:t>.</a:t>
            </a:r>
          </a:p>
          <a:p>
            <a:pPr eaLnBrk="1" hangingPunct="1"/>
            <a:r>
              <a:rPr lang="hr-HR" b="1" i="1" dirty="0"/>
              <a:t>Bijela</a:t>
            </a:r>
            <a:r>
              <a:rPr lang="hr-HR" dirty="0"/>
              <a:t> područja lenjira označavaju </a:t>
            </a:r>
            <a:r>
              <a:rPr lang="hr-HR" b="1" i="1" dirty="0"/>
              <a:t>radno područje</a:t>
            </a:r>
            <a:r>
              <a:rPr lang="hr-HR" dirty="0"/>
              <a:t>.</a:t>
            </a:r>
          </a:p>
          <a:p>
            <a:pPr eaLnBrk="1" hangingPunct="1"/>
            <a:endParaRPr lang="en-US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940" y="1143000"/>
            <a:ext cx="3960440" cy="5316755"/>
          </a:xfrm>
          <a:prstGeom prst="rect">
            <a:avLst/>
          </a:prstGeom>
        </p:spPr>
      </p:pic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8187223" y="1204014"/>
            <a:ext cx="3660290" cy="279444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7904905" y="1431602"/>
            <a:ext cx="244919" cy="5028152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71723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UvlaČENJE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1484310" y="2666999"/>
            <a:ext cx="10018713" cy="3810001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hr-HR" dirty="0"/>
              <a:t>Na lenjiru se nalaze </a:t>
            </a:r>
            <a:r>
              <a:rPr lang="hr-HR" b="1" i="1" dirty="0"/>
              <a:t>oznake za uvlačenje</a:t>
            </a:r>
            <a:r>
              <a:rPr lang="hr-HR" dirty="0"/>
              <a:t>.</a:t>
            </a:r>
          </a:p>
          <a:p>
            <a:pPr eaLnBrk="1" hangingPunct="1"/>
            <a:endParaRPr lang="hr-HR" dirty="0"/>
          </a:p>
          <a:p>
            <a:pPr eaLnBrk="1" hangingPunct="1"/>
            <a:endParaRPr lang="hr-HR" dirty="0"/>
          </a:p>
          <a:p>
            <a:pPr eaLnBrk="1" hangingPunct="1"/>
            <a:endParaRPr lang="hr-HR" sz="1100" dirty="0"/>
          </a:p>
          <a:p>
            <a:pPr marL="0" indent="0">
              <a:spcBef>
                <a:spcPts val="1200"/>
              </a:spcBef>
              <a:buNone/>
            </a:pPr>
            <a:endParaRPr lang="hr-HR" dirty="0"/>
          </a:p>
          <a:p>
            <a:pPr>
              <a:spcBef>
                <a:spcPts val="1200"/>
              </a:spcBef>
            </a:pPr>
            <a:r>
              <a:rPr lang="hr-HR" dirty="0"/>
              <a:t>Upotrebom oznaka uvlačenja odlomak se može </a:t>
            </a:r>
            <a:r>
              <a:rPr lang="hr-HR" b="1" i="1" dirty="0"/>
              <a:t>uvući s jedne</a:t>
            </a:r>
            <a:r>
              <a:rPr lang="hr-HR" dirty="0"/>
              <a:t> ili </a:t>
            </a:r>
            <a:r>
              <a:rPr lang="hr-HR" altLang="zh-CN" b="1" i="1" dirty="0"/>
              <a:t>s obje </a:t>
            </a:r>
            <a:r>
              <a:rPr lang="hr-HR" b="1" i="1" dirty="0"/>
              <a:t>strane</a:t>
            </a:r>
            <a:r>
              <a:rPr lang="hr-HR" dirty="0"/>
              <a:t>. </a:t>
            </a:r>
          </a:p>
          <a:p>
            <a:pPr eaLnBrk="1" hangingPunct="1"/>
            <a:r>
              <a:rPr lang="hr-HR" dirty="0"/>
              <a:t>Odgovarajućom oznakom uvlačenja moguće je </a:t>
            </a:r>
            <a:r>
              <a:rPr lang="hr-HR" b="1" i="1" dirty="0"/>
              <a:t>uvući ili izvući prvi redak odlomka</a:t>
            </a:r>
            <a:r>
              <a:rPr lang="hr-HR" dirty="0"/>
              <a:t>.</a:t>
            </a:r>
            <a:endParaRPr lang="en-US" dirty="0"/>
          </a:p>
        </p:txBody>
      </p:sp>
      <p:pic>
        <p:nvPicPr>
          <p:cNvPr id="7" name="Picture 4" descr="wo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5640" y="3729697"/>
            <a:ext cx="65532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4366452" y="4597151"/>
            <a:ext cx="3385731" cy="432049"/>
          </a:xfrm>
          <a:prstGeom prst="wedgeRectCallout">
            <a:avLst>
              <a:gd name="adj1" fmla="val -42321"/>
              <a:gd name="adj2" fmla="val -203712"/>
            </a:avLst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r>
              <a:rPr lang="hr-HR" sz="2400" dirty="0">
                <a:solidFill>
                  <a:schemeClr val="accent2">
                    <a:lumMod val="50000"/>
                  </a:schemeClr>
                </a:solidFill>
              </a:rPr>
              <a:t>uvlačenje</a:t>
            </a:r>
            <a:r>
              <a:rPr lang="hr-HR" sz="2400" dirty="0"/>
              <a:t> </a:t>
            </a:r>
            <a:r>
              <a:rPr lang="hr-HR" sz="2400" dirty="0">
                <a:solidFill>
                  <a:schemeClr val="accent2">
                    <a:lumMod val="50000"/>
                  </a:schemeClr>
                </a:solidFill>
              </a:rPr>
              <a:t>prvog</a:t>
            </a:r>
            <a:r>
              <a:rPr lang="hr-HR" sz="2400" dirty="0"/>
              <a:t> </a:t>
            </a:r>
            <a:r>
              <a:rPr lang="hr-HR" sz="2400" dirty="0">
                <a:solidFill>
                  <a:schemeClr val="accent2">
                    <a:lumMod val="50000"/>
                  </a:schemeClr>
                </a:solidFill>
              </a:rPr>
              <a:t>reda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1524000" y="3398278"/>
            <a:ext cx="2555776" cy="467518"/>
          </a:xfrm>
          <a:prstGeom prst="wedgeRectCallout">
            <a:avLst>
              <a:gd name="adj1" fmla="val 52573"/>
              <a:gd name="adj2" fmla="val 86617"/>
            </a:avLst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r>
              <a:rPr lang="hr-HR" sz="2400" dirty="0">
                <a:solidFill>
                  <a:schemeClr val="accent2">
                    <a:lumMod val="50000"/>
                  </a:schemeClr>
                </a:solidFill>
              </a:rPr>
              <a:t>lijevo uvlačenje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7752184" y="3134099"/>
            <a:ext cx="2611017" cy="467518"/>
          </a:xfrm>
          <a:prstGeom prst="wedgeRectCallout">
            <a:avLst>
              <a:gd name="adj1" fmla="val -38348"/>
              <a:gd name="adj2" fmla="val 137419"/>
            </a:avLst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r>
              <a:rPr lang="hr-HR" sz="2400" dirty="0">
                <a:solidFill>
                  <a:schemeClr val="accent2">
                    <a:lumMod val="50000"/>
                  </a:schemeClr>
                </a:solidFill>
              </a:rPr>
              <a:t>desno uvlačenje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037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Označavanje teksta</a:t>
            </a:r>
          </a:p>
        </p:txBody>
      </p:sp>
      <p:sp>
        <p:nvSpPr>
          <p:cNvPr id="8" name="Rezervirano mjesto sadržaja 2"/>
          <p:cNvSpPr>
            <a:spLocks noGrp="1"/>
          </p:cNvSpPr>
          <p:nvPr>
            <p:ph idx="1"/>
          </p:nvPr>
        </p:nvSpPr>
        <p:spPr>
          <a:xfrm>
            <a:off x="1484310" y="1676400"/>
            <a:ext cx="10018713" cy="3124201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45000"/>
              </a:spcBef>
            </a:pPr>
            <a:r>
              <a:rPr lang="hr-HR" dirty="0"/>
              <a:t>Tekst kojem se želi mijenjati izgled znakova, veličina, boja, stil ispisa i sl. treba </a:t>
            </a:r>
            <a:r>
              <a:rPr lang="hr-HR" b="1" i="1" dirty="0"/>
              <a:t>označiti</a:t>
            </a:r>
            <a:r>
              <a:rPr lang="hr-HR" dirty="0"/>
              <a:t>.</a:t>
            </a:r>
          </a:p>
          <a:p>
            <a:pPr eaLnBrk="1" hangingPunct="1">
              <a:lnSpc>
                <a:spcPct val="110000"/>
              </a:lnSpc>
              <a:spcBef>
                <a:spcPct val="45000"/>
              </a:spcBef>
            </a:pPr>
            <a:r>
              <a:rPr lang="hr-HR" dirty="0"/>
              <a:t>Tekst se označava tako da se mišem, uz pritisnutu lijevu tipku, prevuče preko njega. </a:t>
            </a:r>
            <a:endParaRPr lang="en-US" dirty="0"/>
          </a:p>
        </p:txBody>
      </p:sp>
      <p:pic>
        <p:nvPicPr>
          <p:cNvPr id="9" name="Picture 6" descr="w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742179" y="4476750"/>
            <a:ext cx="6553200" cy="13906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8429642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Uvlačenje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84310" y="2666999"/>
            <a:ext cx="10018713" cy="609601"/>
          </a:xfrm>
        </p:spPr>
        <p:txBody>
          <a:bodyPr/>
          <a:lstStyle/>
          <a:p>
            <a:r>
              <a:rPr lang="hr-HR" dirty="0"/>
              <a:t>Odlomak </a:t>
            </a:r>
            <a:r>
              <a:rPr lang="hr-HR" b="1" i="1" dirty="0"/>
              <a:t>uobičajeno</a:t>
            </a:r>
            <a:r>
              <a:rPr lang="hr-HR" dirty="0"/>
              <a:t> izgleda ovako:</a:t>
            </a:r>
            <a:endParaRPr lang="en-US" dirty="0"/>
          </a:p>
        </p:txBody>
      </p:sp>
      <p:pic>
        <p:nvPicPr>
          <p:cNvPr id="6" name="Picture 4" descr="wo7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276600"/>
            <a:ext cx="6624637" cy="342106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942624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Uvlačenje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84310" y="1495253"/>
            <a:ext cx="10018713" cy="3124201"/>
          </a:xfrm>
        </p:spPr>
        <p:txBody>
          <a:bodyPr/>
          <a:lstStyle/>
          <a:p>
            <a:r>
              <a:rPr lang="hr-HR" dirty="0"/>
              <a:t>Da bi se odlomak </a:t>
            </a:r>
            <a:r>
              <a:rPr lang="hr-HR" b="1" i="1" dirty="0"/>
              <a:t>uvukao i s lijeve i s desne strane</a:t>
            </a:r>
            <a:r>
              <a:rPr lang="hr-HR" dirty="0"/>
              <a:t>, (s obzirom na zadano radno područje) za </a:t>
            </a:r>
            <a:r>
              <a:rPr lang="hr-HR" b="1" i="1" dirty="0"/>
              <a:t>npr. 2,5 cm</a:t>
            </a:r>
            <a:r>
              <a:rPr lang="hr-HR" dirty="0"/>
              <a:t>, potrebno je mišem pomaknuti oznake uvlačenja na zadani položaj.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3071664" y="3676308"/>
            <a:ext cx="5976664" cy="2849036"/>
            <a:chOff x="2268538" y="3429000"/>
            <a:chExt cx="5045075" cy="2633663"/>
          </a:xfrm>
        </p:grpSpPr>
        <p:pic>
          <p:nvPicPr>
            <p:cNvPr id="8" name="Picture 4" descr="wo76"/>
            <p:cNvPicPr>
              <a:picLocks noChangeAspect="1" noChangeArrowheads="1"/>
            </p:cNvPicPr>
            <p:nvPr/>
          </p:nvPicPr>
          <p:blipFill>
            <a:blip r:embed="rId2" cstate="print"/>
            <a:srcRect b="25166"/>
            <a:stretch>
              <a:fillRect/>
            </a:stretch>
          </p:blipFill>
          <p:spPr bwMode="auto">
            <a:xfrm>
              <a:off x="2268538" y="3486150"/>
              <a:ext cx="5045075" cy="2576513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</p:spPr>
        </p:pic>
        <p:sp>
          <p:nvSpPr>
            <p:cNvPr id="9" name="AutoShape 5"/>
            <p:cNvSpPr>
              <a:spLocks noChangeArrowheads="1"/>
            </p:cNvSpPr>
            <p:nvPr/>
          </p:nvSpPr>
          <p:spPr bwMode="auto">
            <a:xfrm>
              <a:off x="2916238" y="3443288"/>
              <a:ext cx="792162" cy="273050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10" name="AutoShape 6"/>
            <p:cNvSpPr>
              <a:spLocks noChangeArrowheads="1"/>
            </p:cNvSpPr>
            <p:nvPr/>
          </p:nvSpPr>
          <p:spPr bwMode="auto">
            <a:xfrm>
              <a:off x="5940425" y="3429000"/>
              <a:ext cx="792163" cy="273050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r-HR"/>
            </a:p>
          </p:txBody>
        </p:sp>
      </p:grpSp>
    </p:spTree>
    <p:extLst>
      <p:ext uri="{BB962C8B-B14F-4D97-AF65-F5344CB8AC3E}">
        <p14:creationId xmlns:p14="http://schemas.microsoft.com/office/powerpoint/2010/main" val="26618872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Uvlake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84311" y="914399"/>
            <a:ext cx="10018713" cy="3124201"/>
          </a:xfrm>
        </p:spPr>
        <p:txBody>
          <a:bodyPr/>
          <a:lstStyle/>
          <a:p>
            <a:r>
              <a:rPr lang="hr-HR" dirty="0"/>
              <a:t>Da bi se </a:t>
            </a:r>
            <a:r>
              <a:rPr lang="hr-HR" b="1" i="1" dirty="0"/>
              <a:t>prvi redak odlomka uvukao </a:t>
            </a:r>
            <a:r>
              <a:rPr lang="hr-HR" dirty="0"/>
              <a:t>u odnosu na ostali tekst, </a:t>
            </a:r>
            <a:r>
              <a:rPr lang="hr-HR" b="1" i="1" dirty="0"/>
              <a:t>za npr. 4 cm</a:t>
            </a:r>
            <a:r>
              <a:rPr lang="hr-HR" dirty="0"/>
              <a:t>, potrebno je mišem pomaknuti oznaku uvlačenja prvog reda teksta.</a:t>
            </a:r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2997167" y="3126338"/>
            <a:ext cx="6336704" cy="3384376"/>
            <a:chOff x="1338" y="2160"/>
            <a:chExt cx="3130" cy="1633"/>
          </a:xfrm>
        </p:grpSpPr>
        <p:pic>
          <p:nvPicPr>
            <p:cNvPr id="7" name="Picture 4" descr="wo7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38" y="2205"/>
              <a:ext cx="3130" cy="1588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</p:spPr>
        </p:pic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>
              <a:off x="1655" y="2170"/>
              <a:ext cx="771" cy="171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>
              <a:off x="3923" y="2160"/>
              <a:ext cx="272" cy="181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r-HR"/>
            </a:p>
          </p:txBody>
        </p:sp>
      </p:grpSp>
    </p:spTree>
    <p:extLst>
      <p:ext uri="{BB962C8B-B14F-4D97-AF65-F5344CB8AC3E}">
        <p14:creationId xmlns:p14="http://schemas.microsoft.com/office/powerpoint/2010/main" val="16785810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Uvlake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551031" y="959446"/>
            <a:ext cx="10018713" cy="3124201"/>
          </a:xfrm>
        </p:spPr>
        <p:txBody>
          <a:bodyPr/>
          <a:lstStyle/>
          <a:p>
            <a:r>
              <a:rPr lang="hr-HR" dirty="0"/>
              <a:t>Da bi se </a:t>
            </a:r>
            <a:r>
              <a:rPr lang="hr-HR" b="1" i="1" dirty="0"/>
              <a:t>prvi redak odlomka izvukao </a:t>
            </a:r>
            <a:r>
              <a:rPr lang="hr-HR" dirty="0"/>
              <a:t>u odnosu na ostali tekst, </a:t>
            </a:r>
            <a:r>
              <a:rPr lang="hr-HR" b="1" i="1" dirty="0"/>
              <a:t>za npr. 4 cm</a:t>
            </a:r>
            <a:r>
              <a:rPr lang="hr-HR" dirty="0"/>
              <a:t>, potrebno je mišem pomaknuti lijevu oznaku uvlake.</a:t>
            </a:r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2999656" y="3284538"/>
            <a:ext cx="6336704" cy="3096790"/>
            <a:chOff x="1292" y="2160"/>
            <a:chExt cx="3324" cy="1676"/>
          </a:xfrm>
        </p:grpSpPr>
        <p:pic>
          <p:nvPicPr>
            <p:cNvPr id="7" name="Picture 4" descr="wo79"/>
            <p:cNvPicPr>
              <a:picLocks noChangeAspect="1" noChangeArrowheads="1"/>
            </p:cNvPicPr>
            <p:nvPr/>
          </p:nvPicPr>
          <p:blipFill>
            <a:blip r:embed="rId2" cstate="print"/>
            <a:srcRect b="21661"/>
            <a:stretch>
              <a:fillRect/>
            </a:stretch>
          </p:blipFill>
          <p:spPr bwMode="auto">
            <a:xfrm>
              <a:off x="1292" y="2205"/>
              <a:ext cx="3324" cy="1631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</p:spPr>
        </p:pic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>
              <a:off x="1610" y="2160"/>
              <a:ext cx="849" cy="199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>
              <a:off x="4059" y="2187"/>
              <a:ext cx="272" cy="181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r-HR"/>
            </a:p>
          </p:txBody>
        </p:sp>
      </p:grpSp>
    </p:spTree>
    <p:extLst>
      <p:ext uri="{BB962C8B-B14F-4D97-AF65-F5344CB8AC3E}">
        <p14:creationId xmlns:p14="http://schemas.microsoft.com/office/powerpoint/2010/main" val="5544735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://makeofficework.com/images/indents_paragraph_dialog_box.png"/>
          <p:cNvPicPr>
            <a:picLocks noChangeAspect="1" noChangeArrowheads="1"/>
          </p:cNvPicPr>
          <p:nvPr/>
        </p:nvPicPr>
        <p:blipFill>
          <a:blip r:embed="rId2"/>
          <a:srcRect b="48759"/>
          <a:stretch>
            <a:fillRect/>
          </a:stretch>
        </p:blipFill>
        <p:spPr bwMode="auto">
          <a:xfrm>
            <a:off x="5638801" y="1143000"/>
            <a:ext cx="4547937" cy="3200400"/>
          </a:xfrm>
          <a:prstGeom prst="rect">
            <a:avLst/>
          </a:prstGeom>
          <a:noFill/>
        </p:spPr>
      </p:pic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5791200" y="3147442"/>
            <a:ext cx="4191000" cy="1195959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pic>
        <p:nvPicPr>
          <p:cNvPr id="18434" name="Picture 2" descr="http://www.znanje.org/ebooks/wordMMXEngl/01/03_ribbon_page_layout_tab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1" y="4876800"/>
            <a:ext cx="8926277" cy="1219200"/>
          </a:xfrm>
          <a:prstGeom prst="rect">
            <a:avLst/>
          </a:prstGeom>
          <a:noFill/>
        </p:spPr>
      </p:pic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dirty="0"/>
              <a:t>Uvlake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1554164"/>
            <a:ext cx="3403104" cy="3170981"/>
          </a:xfrm>
        </p:spPr>
        <p:txBody>
          <a:bodyPr/>
          <a:lstStyle/>
          <a:p>
            <a:pPr algn="just" eaLnBrk="1" hangingPunct="1"/>
            <a:r>
              <a:rPr lang="hr-HR" dirty="0"/>
              <a:t>Osim oznakama na lenjiru, </a:t>
            </a:r>
            <a:r>
              <a:rPr lang="hr-HR" b="1" i="1" dirty="0"/>
              <a:t>uvlačenje</a:t>
            </a:r>
            <a:r>
              <a:rPr lang="hr-HR" dirty="0"/>
              <a:t> i </a:t>
            </a:r>
            <a:r>
              <a:rPr lang="hr-HR" b="1" i="1" dirty="0"/>
              <a:t>razmaci prije ili poslije odlomka </a:t>
            </a:r>
            <a:r>
              <a:rPr lang="hr-HR" dirty="0"/>
              <a:t>mogu se podesiti i ovako:</a:t>
            </a:r>
          </a:p>
        </p:txBody>
      </p:sp>
      <p:grpSp>
        <p:nvGrpSpPr>
          <p:cNvPr id="14" name="Grupa 13"/>
          <p:cNvGrpSpPr/>
          <p:nvPr/>
        </p:nvGrpSpPr>
        <p:grpSpPr>
          <a:xfrm>
            <a:off x="3200402" y="5094321"/>
            <a:ext cx="4869287" cy="1103456"/>
            <a:chOff x="2903773" y="4357898"/>
            <a:chExt cx="4217437" cy="1103456"/>
          </a:xfrm>
        </p:grpSpPr>
        <p:sp>
          <p:nvSpPr>
            <p:cNvPr id="15" name="AutoShape 8"/>
            <p:cNvSpPr>
              <a:spLocks noChangeArrowheads="1"/>
            </p:cNvSpPr>
            <p:nvPr/>
          </p:nvSpPr>
          <p:spPr bwMode="auto">
            <a:xfrm>
              <a:off x="2903773" y="4357898"/>
              <a:ext cx="791988" cy="264895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16" name="AutoShape 10"/>
            <p:cNvSpPr>
              <a:spLocks noChangeArrowheads="1"/>
            </p:cNvSpPr>
            <p:nvPr/>
          </p:nvSpPr>
          <p:spPr bwMode="auto">
            <a:xfrm>
              <a:off x="5477737" y="5207177"/>
              <a:ext cx="1008063" cy="254177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17" name="AutoShape 12"/>
            <p:cNvSpPr>
              <a:spLocks noChangeArrowheads="1"/>
            </p:cNvSpPr>
            <p:nvPr/>
          </p:nvSpPr>
          <p:spPr bwMode="auto">
            <a:xfrm>
              <a:off x="4817747" y="4512020"/>
              <a:ext cx="2303463" cy="695157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r-HR"/>
            </a:p>
          </p:txBody>
        </p:sp>
      </p:grp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4064000" y="4800601"/>
            <a:ext cx="431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400" b="1" dirty="0">
                <a:solidFill>
                  <a:srgbClr val="FF0000"/>
                </a:solidFill>
              </a:rPr>
              <a:t>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5791200" y="5818705"/>
            <a:ext cx="431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400" b="1" dirty="0">
                <a:solidFill>
                  <a:srgbClr val="FF0000"/>
                </a:solidFill>
              </a:rPr>
              <a:t>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6477000" y="5181601"/>
            <a:ext cx="431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400" b="1" dirty="0">
                <a:solidFill>
                  <a:srgbClr val="FF0000"/>
                </a:solidFill>
              </a:rPr>
              <a:t>3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5852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Obrubi i sjenčanja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876298"/>
            <a:ext cx="10018713" cy="3124201"/>
          </a:xfrm>
        </p:spPr>
        <p:txBody>
          <a:bodyPr/>
          <a:lstStyle/>
          <a:p>
            <a:pPr eaLnBrk="1" hangingPunct="1"/>
            <a:r>
              <a:rPr lang="hr-HR" dirty="0"/>
              <a:t>Da bi se dio teksta (ili cijela stranica) učinio uočljivijim, istaknutijim, može ga se obrubiti ili sjenčiti, kao što pokazuje slika:</a:t>
            </a:r>
            <a:endParaRPr lang="en-US" dirty="0"/>
          </a:p>
        </p:txBody>
      </p:sp>
      <p:pic>
        <p:nvPicPr>
          <p:cNvPr id="7" name="Picture 5" descr="wo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1704" y="3140969"/>
            <a:ext cx="5328592" cy="3221939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453505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http://www.znanje.org/ebooks/wordMMXEngl/01/03_ribbon_page_layout_tab12.JPG"/>
          <p:cNvPicPr>
            <a:picLocks noChangeAspect="1" noChangeArrowheads="1"/>
          </p:cNvPicPr>
          <p:nvPr/>
        </p:nvPicPr>
        <p:blipFill>
          <a:blip r:embed="rId2"/>
          <a:srcRect r="56463"/>
          <a:stretch>
            <a:fillRect/>
          </a:stretch>
        </p:blipFill>
        <p:spPr bwMode="auto">
          <a:xfrm>
            <a:off x="2590801" y="3657600"/>
            <a:ext cx="6120765" cy="1920240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Obrubi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1391485" y="1447799"/>
            <a:ext cx="10018713" cy="3124201"/>
          </a:xfrm>
        </p:spPr>
        <p:txBody>
          <a:bodyPr/>
          <a:lstStyle/>
          <a:p>
            <a:pPr eaLnBrk="1" hangingPunct="1"/>
            <a:r>
              <a:rPr lang="hr-HR" dirty="0"/>
              <a:t>Za postavljanje obruba, potrebno je po označavanju birati:</a:t>
            </a:r>
          </a:p>
          <a:p>
            <a:pPr lvl="1" eaLnBrk="1" hangingPunct="1"/>
            <a:r>
              <a:rPr lang="hr-HR" dirty="0"/>
              <a:t>kartica </a:t>
            </a:r>
            <a:r>
              <a:rPr lang="hr-HR" b="1" i="1" dirty="0"/>
              <a:t>Page Layout</a:t>
            </a:r>
            <a:r>
              <a:rPr lang="hr-HR" dirty="0"/>
              <a:t>, grupa </a:t>
            </a:r>
            <a:r>
              <a:rPr lang="hr-HR" b="1" i="1" dirty="0"/>
              <a:t>Page Background</a:t>
            </a:r>
            <a:r>
              <a:rPr lang="hr-HR" dirty="0"/>
              <a:t>, a potom </a:t>
            </a:r>
            <a:r>
              <a:rPr lang="hr-HR" b="1" i="1" dirty="0"/>
              <a:t>Page Borders</a:t>
            </a:r>
            <a:r>
              <a:rPr lang="hr-HR" dirty="0"/>
              <a:t>.</a:t>
            </a:r>
          </a:p>
          <a:p>
            <a:pPr eaLnBrk="1" hangingPunct="1">
              <a:buNone/>
            </a:pPr>
            <a:endParaRPr lang="en-US" dirty="0"/>
          </a:p>
        </p:txBody>
      </p:sp>
      <p:grpSp>
        <p:nvGrpSpPr>
          <p:cNvPr id="7" name="Grupa 6"/>
          <p:cNvGrpSpPr/>
          <p:nvPr/>
        </p:nvGrpSpPr>
        <p:grpSpPr>
          <a:xfrm>
            <a:off x="4897479" y="3998913"/>
            <a:ext cx="4195763" cy="1666875"/>
            <a:chOff x="3832225" y="3905250"/>
            <a:chExt cx="4195763" cy="1666875"/>
          </a:xfrm>
        </p:grpSpPr>
        <p:sp>
          <p:nvSpPr>
            <p:cNvPr id="9" name="AutoShape 5"/>
            <p:cNvSpPr>
              <a:spLocks noChangeArrowheads="1"/>
            </p:cNvSpPr>
            <p:nvPr/>
          </p:nvSpPr>
          <p:spPr bwMode="auto">
            <a:xfrm>
              <a:off x="3832225" y="3970338"/>
              <a:ext cx="1316038" cy="322262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5119688" y="3905250"/>
              <a:ext cx="4318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r-HR" sz="2400">
                  <a:solidFill>
                    <a:srgbClr val="FF0000"/>
                  </a:solidFill>
                </a:rPr>
                <a:t>1</a:t>
              </a:r>
              <a:endParaRPr lang="en-US" sz="2400">
                <a:solidFill>
                  <a:srgbClr val="FF0000"/>
                </a:solidFill>
              </a:endParaRPr>
            </a:p>
          </p:txBody>
        </p:sp>
        <p:sp>
          <p:nvSpPr>
            <p:cNvPr id="11" name="AutoShape 7"/>
            <p:cNvSpPr>
              <a:spLocks noChangeArrowheads="1"/>
            </p:cNvSpPr>
            <p:nvPr/>
          </p:nvSpPr>
          <p:spPr bwMode="auto">
            <a:xfrm>
              <a:off x="6300788" y="5229225"/>
              <a:ext cx="1441450" cy="292100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12" name="Text Box 8"/>
            <p:cNvSpPr txBox="1">
              <a:spLocks noChangeArrowheads="1"/>
            </p:cNvSpPr>
            <p:nvPr/>
          </p:nvSpPr>
          <p:spPr bwMode="auto">
            <a:xfrm>
              <a:off x="5984875" y="5114925"/>
              <a:ext cx="4318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r-HR" sz="2400" b="1">
                  <a:solidFill>
                    <a:srgbClr val="FF0000"/>
                  </a:solidFill>
                </a:rPr>
                <a:t>2</a:t>
              </a:r>
              <a:endParaRPr lang="en-US" sz="2400" b="1">
                <a:solidFill>
                  <a:srgbClr val="FF0000"/>
                </a:solidFill>
              </a:endParaRPr>
            </a:p>
          </p:txBody>
        </p:sp>
        <p:sp>
          <p:nvSpPr>
            <p:cNvPr id="13" name="AutoShape 9"/>
            <p:cNvSpPr>
              <a:spLocks noChangeArrowheads="1"/>
            </p:cNvSpPr>
            <p:nvPr/>
          </p:nvSpPr>
          <p:spPr bwMode="auto">
            <a:xfrm>
              <a:off x="6300788" y="4941888"/>
              <a:ext cx="1441450" cy="292100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7596188" y="4581525"/>
              <a:ext cx="4318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r-HR" sz="2400" b="1">
                  <a:solidFill>
                    <a:srgbClr val="FF0000"/>
                  </a:solidFill>
                </a:rPr>
                <a:t>3</a:t>
              </a:r>
              <a:endParaRPr lang="en-US" sz="2400" b="1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71597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officetooltips.com/images/tips/251_2016/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1295401"/>
            <a:ext cx="5257800" cy="4094923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86643" y="5282188"/>
            <a:ext cx="10018713" cy="1752599"/>
          </a:xfrm>
        </p:spPr>
        <p:txBody>
          <a:bodyPr/>
          <a:lstStyle/>
          <a:p>
            <a:r>
              <a:rPr lang="hr-HR" dirty="0"/>
              <a:t>Obrubi</a:t>
            </a:r>
          </a:p>
        </p:txBody>
      </p:sp>
      <p:sp>
        <p:nvSpPr>
          <p:cNvPr id="12" name="AutoShape 16"/>
          <p:cNvSpPr>
            <a:spLocks noChangeArrowheads="1"/>
          </p:cNvSpPr>
          <p:nvPr/>
        </p:nvSpPr>
        <p:spPr bwMode="auto">
          <a:xfrm>
            <a:off x="4813465" y="1935678"/>
            <a:ext cx="1591294" cy="1469251"/>
          </a:xfrm>
          <a:prstGeom prst="roundRect">
            <a:avLst>
              <a:gd name="adj" fmla="val 7126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4583832" y="692696"/>
            <a:ext cx="1944216" cy="467518"/>
          </a:xfrm>
          <a:prstGeom prst="wedgeRectCallout">
            <a:avLst>
              <a:gd name="adj1" fmla="val 11649"/>
              <a:gd name="adj2" fmla="val 241561"/>
            </a:avLst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hr-HR" sz="2400" dirty="0">
                <a:solidFill>
                  <a:schemeClr val="accent2">
                    <a:lumMod val="50000"/>
                  </a:schemeClr>
                </a:solidFill>
              </a:rPr>
              <a:t>Stil obruba</a:t>
            </a:r>
            <a:r>
              <a:rPr lang="hr-HR" sz="2400" dirty="0"/>
              <a:t>.</a:t>
            </a:r>
            <a:endParaRPr lang="en-US" sz="2400" dirty="0"/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auto">
          <a:xfrm>
            <a:off x="3712487" y="1935677"/>
            <a:ext cx="1005975" cy="254132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1883532" y="1772816"/>
            <a:ext cx="1584176" cy="806398"/>
          </a:xfrm>
          <a:prstGeom prst="wedgeRectCallout">
            <a:avLst>
              <a:gd name="adj1" fmla="val 64567"/>
              <a:gd name="adj2" fmla="val 88090"/>
            </a:avLst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hr-HR" sz="2400" dirty="0">
                <a:solidFill>
                  <a:schemeClr val="accent2">
                    <a:lumMod val="50000"/>
                  </a:schemeClr>
                </a:solidFill>
              </a:rPr>
              <a:t>Postavke obruba</a:t>
            </a:r>
            <a:r>
              <a:rPr lang="hr-HR" sz="2400" dirty="0"/>
              <a:t>.</a:t>
            </a:r>
            <a:endParaRPr lang="en-US" sz="2400" dirty="0"/>
          </a:p>
        </p:txBody>
      </p:sp>
      <p:sp>
        <p:nvSpPr>
          <p:cNvPr id="14" name="AutoShape 16"/>
          <p:cNvSpPr>
            <a:spLocks noChangeArrowheads="1"/>
          </p:cNvSpPr>
          <p:nvPr/>
        </p:nvSpPr>
        <p:spPr bwMode="auto">
          <a:xfrm>
            <a:off x="4814756" y="3573016"/>
            <a:ext cx="1591294" cy="1087406"/>
          </a:xfrm>
          <a:prstGeom prst="roundRect">
            <a:avLst>
              <a:gd name="adj" fmla="val 7126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2135561" y="5137004"/>
            <a:ext cx="1863891" cy="864096"/>
          </a:xfrm>
          <a:prstGeom prst="wedgeRectCallout">
            <a:avLst>
              <a:gd name="adj1" fmla="val 111826"/>
              <a:gd name="adj2" fmla="val -109909"/>
            </a:avLst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hr-HR" sz="2400" dirty="0">
                <a:solidFill>
                  <a:schemeClr val="accent2">
                    <a:lumMod val="50000"/>
                  </a:schemeClr>
                </a:solidFill>
              </a:rPr>
              <a:t>Boja i širina obruba</a:t>
            </a:r>
            <a:r>
              <a:rPr lang="hr-HR" sz="2400" dirty="0"/>
              <a:t>.</a:t>
            </a:r>
            <a:endParaRPr lang="en-US" sz="2400" dirty="0"/>
          </a:p>
        </p:txBody>
      </p:sp>
      <p:sp>
        <p:nvSpPr>
          <p:cNvPr id="15" name="AutoShape 16"/>
          <p:cNvSpPr>
            <a:spLocks noChangeArrowheads="1"/>
          </p:cNvSpPr>
          <p:nvPr/>
        </p:nvSpPr>
        <p:spPr bwMode="auto">
          <a:xfrm>
            <a:off x="6528049" y="2514601"/>
            <a:ext cx="2016223" cy="1684329"/>
          </a:xfrm>
          <a:prstGeom prst="roundRect">
            <a:avLst>
              <a:gd name="adj" fmla="val 7126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6528047" y="4275118"/>
            <a:ext cx="2299278" cy="439387"/>
          </a:xfrm>
          <a:prstGeom prst="roundRect">
            <a:avLst>
              <a:gd name="adj" fmla="val 7126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7920514" y="5137005"/>
            <a:ext cx="1944216" cy="1483319"/>
          </a:xfrm>
          <a:prstGeom prst="wedgeRectCallout">
            <a:avLst>
              <a:gd name="adj1" fmla="val -31718"/>
              <a:gd name="adj2" fmla="val -83909"/>
            </a:avLst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hr-HR" sz="2400" dirty="0">
                <a:solidFill>
                  <a:schemeClr val="accent2">
                    <a:lumMod val="50000"/>
                  </a:schemeClr>
                </a:solidFill>
              </a:rPr>
              <a:t>Obrub oko odlomka ili odabranog teksta.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7963231" y="599109"/>
            <a:ext cx="1944216" cy="1483319"/>
          </a:xfrm>
          <a:prstGeom prst="wedgeRectCallout">
            <a:avLst>
              <a:gd name="adj1" fmla="val -37826"/>
              <a:gd name="adj2" fmla="val 108233"/>
            </a:avLst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hr-HR" sz="2400" dirty="0">
                <a:solidFill>
                  <a:schemeClr val="accent2">
                    <a:lumMod val="50000"/>
                  </a:schemeClr>
                </a:solidFill>
              </a:rPr>
              <a:t>Postavljanje pojedinih stranica obruba.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1850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www.officetooltips.com/images/tips/251_2016/2.png"/>
          <p:cNvPicPr>
            <a:picLocks noChangeAspect="1" noChangeArrowheads="1"/>
          </p:cNvPicPr>
          <p:nvPr/>
        </p:nvPicPr>
        <p:blipFill>
          <a:blip r:embed="rId2"/>
          <a:srcRect r="76812" b="68366"/>
          <a:stretch>
            <a:fillRect/>
          </a:stretch>
        </p:blipFill>
        <p:spPr bwMode="auto">
          <a:xfrm>
            <a:off x="7010400" y="4648200"/>
            <a:ext cx="1219200" cy="1295400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Uklanjanje obruba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dirty="0"/>
              <a:t>Obrub se uklanja tako da se označi obrubljeno područje pa odabere:</a:t>
            </a:r>
          </a:p>
          <a:p>
            <a:pPr lvl="1" eaLnBrk="1" hangingPunct="1"/>
            <a:r>
              <a:rPr lang="hr-HR" dirty="0"/>
              <a:t>kartica </a:t>
            </a:r>
            <a:r>
              <a:rPr lang="hr-HR" b="1" i="1" dirty="0"/>
              <a:t>Page Layout</a:t>
            </a:r>
            <a:r>
              <a:rPr lang="hr-HR" dirty="0"/>
              <a:t>, grupa </a:t>
            </a:r>
            <a:r>
              <a:rPr lang="hr-HR" b="1" i="1" dirty="0"/>
              <a:t>Page background</a:t>
            </a:r>
            <a:r>
              <a:rPr lang="hr-HR" dirty="0"/>
              <a:t>, a potom </a:t>
            </a:r>
            <a:r>
              <a:rPr lang="hr-HR" b="1" i="1" dirty="0"/>
              <a:t>Page Borders</a:t>
            </a:r>
            <a:r>
              <a:rPr lang="hr-HR" dirty="0"/>
              <a:t>,</a:t>
            </a:r>
          </a:p>
          <a:p>
            <a:pPr lvl="1" eaLnBrk="1" hangingPunct="1"/>
            <a:r>
              <a:rPr lang="hr-HR" dirty="0"/>
              <a:t>na kartici </a:t>
            </a:r>
            <a:r>
              <a:rPr lang="hr-HR" b="1" i="1" dirty="0"/>
              <a:t>Borders</a:t>
            </a:r>
            <a:br>
              <a:rPr lang="hr-HR" dirty="0"/>
            </a:br>
            <a:r>
              <a:rPr lang="hr-HR" dirty="0"/>
              <a:t>birati </a:t>
            </a:r>
            <a:r>
              <a:rPr lang="hr-HR" b="1" i="1" dirty="0"/>
              <a:t>None</a:t>
            </a:r>
            <a:r>
              <a:rPr lang="hr-HR" dirty="0"/>
              <a:t>.</a:t>
            </a:r>
            <a:endParaRPr lang="en-US" dirty="0"/>
          </a:p>
        </p:txBody>
      </p:sp>
      <p:grpSp>
        <p:nvGrpSpPr>
          <p:cNvPr id="7" name="Grupa 6"/>
          <p:cNvGrpSpPr/>
          <p:nvPr/>
        </p:nvGrpSpPr>
        <p:grpSpPr>
          <a:xfrm>
            <a:off x="5956333" y="5275422"/>
            <a:ext cx="1753051" cy="736294"/>
            <a:chOff x="3924300" y="5084763"/>
            <a:chExt cx="1635125" cy="677862"/>
          </a:xfrm>
        </p:grpSpPr>
        <p:sp>
          <p:nvSpPr>
            <p:cNvPr id="9" name="AutoShape 5"/>
            <p:cNvSpPr>
              <a:spLocks noChangeArrowheads="1"/>
            </p:cNvSpPr>
            <p:nvPr/>
          </p:nvSpPr>
          <p:spPr bwMode="auto">
            <a:xfrm>
              <a:off x="4932363" y="5084763"/>
              <a:ext cx="627062" cy="677862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3924300" y="5373688"/>
              <a:ext cx="1008063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hr-HR"/>
            </a:p>
          </p:txBody>
        </p:sp>
      </p:grpSp>
    </p:spTree>
    <p:extLst>
      <p:ext uri="{BB962C8B-B14F-4D97-AF65-F5344CB8AC3E}">
        <p14:creationId xmlns:p14="http://schemas.microsoft.com/office/powerpoint/2010/main" val="7817118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s://www.webucator.com/blog/wp-content/uploads/2011/01/word-page-borders.png"/>
          <p:cNvPicPr>
            <a:picLocks noChangeAspect="1" noChangeArrowheads="1"/>
          </p:cNvPicPr>
          <p:nvPr/>
        </p:nvPicPr>
        <p:blipFill>
          <a:blip r:embed="rId2"/>
          <a:srcRect r="22881" b="61165"/>
          <a:stretch>
            <a:fillRect/>
          </a:stretch>
        </p:blipFill>
        <p:spPr bwMode="auto">
          <a:xfrm>
            <a:off x="4191000" y="4495800"/>
            <a:ext cx="3900488" cy="1524000"/>
          </a:xfrm>
          <a:prstGeom prst="rect">
            <a:avLst/>
          </a:prstGeom>
          <a:noFill/>
        </p:spPr>
      </p:pic>
      <p:pic>
        <p:nvPicPr>
          <p:cNvPr id="21" name="Picture 2" descr="http://www.znanje.org/ebooks/wordMMXEngl/01/03_ribbon_page_layout_tab12.JPG"/>
          <p:cNvPicPr>
            <a:picLocks noChangeAspect="1" noChangeArrowheads="1"/>
          </p:cNvPicPr>
          <p:nvPr/>
        </p:nvPicPr>
        <p:blipFill>
          <a:blip r:embed="rId3"/>
          <a:srcRect r="56463"/>
          <a:stretch>
            <a:fillRect/>
          </a:stretch>
        </p:blipFill>
        <p:spPr bwMode="auto">
          <a:xfrm>
            <a:off x="3276600" y="2438400"/>
            <a:ext cx="4419600" cy="1828800"/>
          </a:xfrm>
          <a:prstGeom prst="rect">
            <a:avLst/>
          </a:prstGeom>
          <a:noFill/>
        </p:spPr>
      </p:pic>
      <p:sp>
        <p:nvSpPr>
          <p:cNvPr id="6" name="Naslov 5"/>
          <p:cNvSpPr>
            <a:spLocks noGrp="1"/>
          </p:cNvSpPr>
          <p:nvPr>
            <p:ph type="title"/>
          </p:nvPr>
        </p:nvSpPr>
        <p:spPr>
          <a:xfrm>
            <a:off x="1314009" y="75096"/>
            <a:ext cx="10018713" cy="1752599"/>
          </a:xfrm>
        </p:spPr>
        <p:txBody>
          <a:bodyPr/>
          <a:lstStyle/>
          <a:p>
            <a:r>
              <a:rPr lang="hr-HR" dirty="0"/>
              <a:t>Sjenčanje</a:t>
            </a:r>
          </a:p>
        </p:txBody>
      </p:sp>
      <p:sp>
        <p:nvSpPr>
          <p:cNvPr id="7" name="Rezervirano mjesto sadržaja 6"/>
          <p:cNvSpPr>
            <a:spLocks noGrp="1"/>
          </p:cNvSpPr>
          <p:nvPr>
            <p:ph idx="1"/>
          </p:nvPr>
        </p:nvSpPr>
        <p:spPr>
          <a:xfrm>
            <a:off x="1732620" y="1278607"/>
            <a:ext cx="7507560" cy="1370781"/>
          </a:xfrm>
        </p:spPr>
        <p:txBody>
          <a:bodyPr/>
          <a:lstStyle/>
          <a:p>
            <a:pPr algn="just"/>
            <a:r>
              <a:rPr lang="hr-HR" dirty="0"/>
              <a:t>Da bi se postavilo sjenčanje, potrebno je</a:t>
            </a:r>
            <a:r>
              <a:rPr lang="hr-HR" b="1" i="1" dirty="0"/>
              <a:t> po označavanju</a:t>
            </a:r>
            <a:r>
              <a:rPr lang="hr-HR" dirty="0"/>
              <a:t> birati:</a:t>
            </a:r>
          </a:p>
        </p:txBody>
      </p:sp>
      <p:grpSp>
        <p:nvGrpSpPr>
          <p:cNvPr id="8" name="Grupa 7"/>
          <p:cNvGrpSpPr/>
          <p:nvPr/>
        </p:nvGrpSpPr>
        <p:grpSpPr>
          <a:xfrm>
            <a:off x="4934897" y="2746905"/>
            <a:ext cx="3133301" cy="1572847"/>
            <a:chOff x="3832225" y="3905250"/>
            <a:chExt cx="3879791" cy="1673061"/>
          </a:xfrm>
        </p:grpSpPr>
        <p:sp>
          <p:nvSpPr>
            <p:cNvPr id="10" name="AutoShape 5"/>
            <p:cNvSpPr>
              <a:spLocks noChangeArrowheads="1"/>
            </p:cNvSpPr>
            <p:nvPr/>
          </p:nvSpPr>
          <p:spPr bwMode="auto">
            <a:xfrm>
              <a:off x="3832225" y="3970338"/>
              <a:ext cx="1316038" cy="322262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5119688" y="3905250"/>
              <a:ext cx="431800" cy="491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r-HR" sz="2400" dirty="0">
                  <a:solidFill>
                    <a:srgbClr val="FF0000"/>
                  </a:solidFill>
                </a:rPr>
                <a:t>1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12" name="AutoShape 7"/>
            <p:cNvSpPr>
              <a:spLocks noChangeArrowheads="1"/>
            </p:cNvSpPr>
            <p:nvPr/>
          </p:nvSpPr>
          <p:spPr bwMode="auto">
            <a:xfrm>
              <a:off x="5984817" y="5229223"/>
              <a:ext cx="1441450" cy="292099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>
              <a:off x="5553018" y="5087231"/>
              <a:ext cx="431800" cy="491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r-HR" sz="2400" b="1" dirty="0">
                  <a:solidFill>
                    <a:srgbClr val="FF0000"/>
                  </a:solidFill>
                </a:rPr>
                <a:t>2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AutoShape 9"/>
            <p:cNvSpPr>
              <a:spLocks noChangeArrowheads="1"/>
            </p:cNvSpPr>
            <p:nvPr/>
          </p:nvSpPr>
          <p:spPr bwMode="auto">
            <a:xfrm>
              <a:off x="5984817" y="4941886"/>
              <a:ext cx="1441450" cy="292099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15" name="Text Box 10"/>
            <p:cNvSpPr txBox="1">
              <a:spLocks noChangeArrowheads="1"/>
            </p:cNvSpPr>
            <p:nvPr/>
          </p:nvSpPr>
          <p:spPr bwMode="auto">
            <a:xfrm>
              <a:off x="7280216" y="4581523"/>
              <a:ext cx="431800" cy="491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r-HR" sz="2400" b="1">
                  <a:solidFill>
                    <a:srgbClr val="FF0000"/>
                  </a:solidFill>
                </a:rPr>
                <a:t>3</a:t>
              </a:r>
              <a:endParaRPr lang="en-US" sz="24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20" name="Grupa 19"/>
          <p:cNvGrpSpPr/>
          <p:nvPr/>
        </p:nvGrpSpPr>
        <p:grpSpPr>
          <a:xfrm>
            <a:off x="5492258" y="4735196"/>
            <a:ext cx="983803" cy="461665"/>
            <a:chOff x="5991227" y="4793104"/>
            <a:chExt cx="983803" cy="461665"/>
          </a:xfrm>
        </p:grpSpPr>
        <p:sp>
          <p:nvSpPr>
            <p:cNvPr id="18" name="Text Box 8"/>
            <p:cNvSpPr txBox="1">
              <a:spLocks noChangeArrowheads="1"/>
            </p:cNvSpPr>
            <p:nvPr/>
          </p:nvSpPr>
          <p:spPr bwMode="auto">
            <a:xfrm>
              <a:off x="6648451" y="4793104"/>
              <a:ext cx="32657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r-HR" sz="2400" b="1" dirty="0">
                  <a:solidFill>
                    <a:srgbClr val="FF0000"/>
                  </a:solidFill>
                </a:rPr>
                <a:t>4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9" name="AutoShape 5"/>
            <p:cNvSpPr>
              <a:spLocks noChangeArrowheads="1"/>
            </p:cNvSpPr>
            <p:nvPr/>
          </p:nvSpPr>
          <p:spPr bwMode="auto">
            <a:xfrm>
              <a:off x="5991227" y="4904373"/>
              <a:ext cx="657224" cy="239128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r-HR"/>
            </a:p>
          </p:txBody>
        </p:sp>
      </p:grpSp>
    </p:spTree>
    <p:extLst>
      <p:ext uri="{BB962C8B-B14F-4D97-AF65-F5344CB8AC3E}">
        <p14:creationId xmlns:p14="http://schemas.microsoft.com/office/powerpoint/2010/main" val="2128124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84311" y="76200"/>
            <a:ext cx="10018713" cy="1752599"/>
          </a:xfrm>
        </p:spPr>
        <p:txBody>
          <a:bodyPr/>
          <a:lstStyle/>
          <a:p>
            <a:r>
              <a:rPr lang="hr-HR" dirty="0">
                <a:cs typeface="Times New Roman" pitchFamily="18" charset="0"/>
              </a:rPr>
              <a:t>Označavanje teksta</a:t>
            </a:r>
            <a:endParaRPr lang="hr-HR" dirty="0"/>
          </a:p>
        </p:txBody>
      </p:sp>
      <p:graphicFrame>
        <p:nvGraphicFramePr>
          <p:cNvPr id="6" name="Tablic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1498543"/>
              </p:ext>
            </p:extLst>
          </p:nvPr>
        </p:nvGraphicFramePr>
        <p:xfrm>
          <a:off x="2207568" y="1600200"/>
          <a:ext cx="7776864" cy="4561893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18951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817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64096">
                <a:tc>
                  <a:txBody>
                    <a:bodyPr/>
                    <a:lstStyle/>
                    <a:p>
                      <a:pPr marL="0" marR="0" lvl="0" indent="-226695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400" b="1" kern="1200" dirty="0">
                          <a:solidFill>
                            <a:schemeClr val="lt1"/>
                          </a:solidFill>
                          <a:latin typeface="+mn-lt"/>
                          <a:ea typeface="Calibri"/>
                          <a:cs typeface="Times New Roman"/>
                        </a:rPr>
                        <a:t>Odlomak</a:t>
                      </a:r>
                      <a:endParaRPr kumimoji="0" lang="en-US" sz="2400" b="1" kern="1200" dirty="0">
                        <a:solidFill>
                          <a:schemeClr val="lt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2266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24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Kursor postaviti </a:t>
                      </a:r>
                      <a:r>
                        <a:rPr kumimoji="0" lang="hr-HR" sz="2400" b="1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unutar odlomka </a:t>
                      </a:r>
                      <a:r>
                        <a:rPr kumimoji="0" lang="hr-HR" sz="24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pa </a:t>
                      </a:r>
                      <a:r>
                        <a:rPr kumimoji="0" lang="hr-HR" sz="2400" b="1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 puta </a:t>
                      </a:r>
                      <a:r>
                        <a:rPr kumimoji="0" lang="hr-HR" sz="24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kliknuti lijevom tipkom miša.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2066">
                <a:tc>
                  <a:txBody>
                    <a:bodyPr/>
                    <a:lstStyle/>
                    <a:p>
                      <a:pPr marL="0" marR="0" lvl="0" indent="-226695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400" b="1" kern="1200" dirty="0">
                          <a:solidFill>
                            <a:schemeClr val="lt1"/>
                          </a:solidFill>
                          <a:latin typeface="+mn-lt"/>
                          <a:ea typeface="Calibri"/>
                          <a:cs typeface="Times New Roman"/>
                        </a:rPr>
                        <a:t>Odlomak</a:t>
                      </a:r>
                      <a:endParaRPr kumimoji="0" lang="en-US" sz="2400" b="1" kern="1200" dirty="0">
                        <a:solidFill>
                          <a:schemeClr val="lt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226695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4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Kursor postaviti </a:t>
                      </a:r>
                      <a:r>
                        <a:rPr kumimoji="0" lang="hr-HR" sz="2400" b="1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lijevo od odlomka </a:t>
                      </a:r>
                      <a:r>
                        <a:rPr kumimoji="0" lang="hr-HR" sz="24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(Kursor se preoblikuje u strelicu), pa </a:t>
                      </a:r>
                      <a:r>
                        <a:rPr kumimoji="0" lang="hr-HR" sz="2400" b="1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 puta </a:t>
                      </a:r>
                      <a:r>
                        <a:rPr kumimoji="0" lang="hr-HR" sz="24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kliknuti lijevom tipkom miša.</a:t>
                      </a:r>
                      <a:endParaRPr kumimoji="0" lang="en-US" sz="24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2066">
                <a:tc>
                  <a:txBody>
                    <a:bodyPr/>
                    <a:lstStyle/>
                    <a:p>
                      <a:pPr marL="0" marR="0" lvl="0" indent="-226695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400" b="1" kern="1200" dirty="0">
                          <a:solidFill>
                            <a:schemeClr val="lt1"/>
                          </a:solidFill>
                          <a:latin typeface="+mn-lt"/>
                          <a:ea typeface="Calibri"/>
                          <a:cs typeface="Times New Roman"/>
                        </a:rPr>
                        <a:t>Riječ</a:t>
                      </a:r>
                      <a:endParaRPr kumimoji="0" lang="en-US" sz="2400" b="1" kern="1200" dirty="0">
                        <a:solidFill>
                          <a:schemeClr val="lt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226695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4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Kursor postaviti </a:t>
                      </a:r>
                      <a:r>
                        <a:rPr kumimoji="0" lang="hr-HR" sz="2400" b="1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unutar riječi </a:t>
                      </a:r>
                      <a:r>
                        <a:rPr kumimoji="0" lang="hr-HR" sz="24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pa </a:t>
                      </a:r>
                      <a:r>
                        <a:rPr kumimoji="0" lang="hr-HR" sz="2400" b="1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 puta </a:t>
                      </a:r>
                      <a:r>
                        <a:rPr kumimoji="0" lang="hr-HR" sz="24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kliknuti lijevom tipkom miša.</a:t>
                      </a:r>
                      <a:endParaRPr kumimoji="0" lang="en-US" sz="24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2066">
                <a:tc>
                  <a:txBody>
                    <a:bodyPr/>
                    <a:lstStyle/>
                    <a:p>
                      <a:pPr marL="0" marR="0" lvl="0" indent="-226695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400" b="1" kern="1200" dirty="0">
                          <a:solidFill>
                            <a:schemeClr val="lt1"/>
                          </a:solidFill>
                          <a:latin typeface="+mn-lt"/>
                          <a:ea typeface="Calibri"/>
                          <a:cs typeface="Times New Roman"/>
                        </a:rPr>
                        <a:t>Cijeli tekst</a:t>
                      </a:r>
                      <a:endParaRPr kumimoji="0" lang="en-US" sz="2400" b="1" kern="1200" dirty="0">
                        <a:solidFill>
                          <a:schemeClr val="lt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226695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4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Kursor postaviti </a:t>
                      </a:r>
                      <a:r>
                        <a:rPr kumimoji="0" lang="hr-HR" sz="2400" b="1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lijevo od teksta </a:t>
                      </a:r>
                      <a:r>
                        <a:rPr kumimoji="0" lang="hr-HR" sz="24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(Kursor se preoblikuje u strelicu), pa </a:t>
                      </a:r>
                      <a:r>
                        <a:rPr kumimoji="0" lang="hr-HR" sz="2400" b="1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 puta </a:t>
                      </a:r>
                      <a:r>
                        <a:rPr kumimoji="0" lang="hr-HR" sz="24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kliknuti lijevom tipkom miša.</a:t>
                      </a:r>
                      <a:endParaRPr kumimoji="0" lang="en-US" sz="24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59445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52950" y="1333500"/>
            <a:ext cx="520065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47800" y="-132672"/>
            <a:ext cx="10018713" cy="1752599"/>
          </a:xfrm>
        </p:spPr>
        <p:txBody>
          <a:bodyPr/>
          <a:lstStyle/>
          <a:p>
            <a:r>
              <a:rPr lang="hr-HR" dirty="0"/>
              <a:t>Sjenčanje</a:t>
            </a: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4660901" y="1971675"/>
            <a:ext cx="1520825" cy="457201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2423592" y="1988840"/>
            <a:ext cx="1584176" cy="806398"/>
          </a:xfrm>
          <a:prstGeom prst="wedgeRectCallout">
            <a:avLst>
              <a:gd name="adj1" fmla="val 90421"/>
              <a:gd name="adj2" fmla="val -11129"/>
            </a:avLst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hr-HR" sz="2400" dirty="0">
                <a:solidFill>
                  <a:schemeClr val="accent2">
                    <a:lumMod val="50000"/>
                  </a:schemeClr>
                </a:solidFill>
              </a:rPr>
              <a:t>Boja ispune.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4658246" y="2438401"/>
            <a:ext cx="2229842" cy="1998712"/>
          </a:xfrm>
          <a:prstGeom prst="roundRect">
            <a:avLst>
              <a:gd name="adj" fmla="val 2998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1991544" y="3418672"/>
            <a:ext cx="2268252" cy="806398"/>
          </a:xfrm>
          <a:prstGeom prst="wedgeRectCallout">
            <a:avLst>
              <a:gd name="adj1" fmla="val 82204"/>
              <a:gd name="adj2" fmla="val -26484"/>
            </a:avLst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hr-HR" sz="2400" dirty="0">
                <a:solidFill>
                  <a:schemeClr val="accent2">
                    <a:lumMod val="50000"/>
                  </a:schemeClr>
                </a:solidFill>
              </a:rPr>
              <a:t>Uzorak i boja uzorka</a:t>
            </a:r>
            <a:r>
              <a:rPr lang="hr-HR" sz="2400" dirty="0"/>
              <a:t>.</a:t>
            </a:r>
            <a:endParaRPr lang="en-US" sz="2400" dirty="0"/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7320136" y="4234595"/>
            <a:ext cx="2304256" cy="504825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6816080" y="5468700"/>
            <a:ext cx="3048650" cy="812276"/>
          </a:xfrm>
          <a:prstGeom prst="wedgeRectCallout">
            <a:avLst>
              <a:gd name="adj1" fmla="val -15783"/>
              <a:gd name="adj2" fmla="val -141368"/>
            </a:avLst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hr-HR" sz="2400" dirty="0">
                <a:solidFill>
                  <a:schemeClr val="accent2">
                    <a:lumMod val="50000"/>
                  </a:schemeClr>
                </a:solidFill>
              </a:rPr>
              <a:t>Sjenčanje odlomka ili odabranog teksta.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9181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/>
          <a:srcRect r="35531" b="54286"/>
          <a:stretch>
            <a:fillRect/>
          </a:stretch>
        </p:blipFill>
        <p:spPr bwMode="auto">
          <a:xfrm>
            <a:off x="6235700" y="2743200"/>
            <a:ext cx="40513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Uklanjanje sjenčanja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52600" y="1260120"/>
            <a:ext cx="8686800" cy="4525962"/>
          </a:xfrm>
        </p:spPr>
        <p:txBody>
          <a:bodyPr/>
          <a:lstStyle/>
          <a:p>
            <a:r>
              <a:rPr lang="hr-HR" dirty="0"/>
              <a:t>Sjenčanje se uklanja tako da se </a:t>
            </a:r>
            <a:r>
              <a:rPr lang="hr-HR" b="1" i="1" dirty="0"/>
              <a:t>označi sjenčano područje</a:t>
            </a:r>
            <a:r>
              <a:rPr lang="hr-HR" dirty="0"/>
              <a:t> pa odabere:</a:t>
            </a:r>
          </a:p>
          <a:p>
            <a:pPr lvl="1"/>
            <a:r>
              <a:rPr lang="hr-HR" dirty="0"/>
              <a:t>na kartici </a:t>
            </a:r>
            <a:r>
              <a:rPr lang="hr-HR" b="1" i="1" dirty="0"/>
              <a:t>Shadings</a:t>
            </a:r>
            <a:r>
              <a:rPr lang="hr-HR" dirty="0"/>
              <a:t>:</a:t>
            </a:r>
          </a:p>
          <a:p>
            <a:pPr marL="1609725" lvl="2" indent="-339725"/>
            <a:r>
              <a:rPr lang="hr-HR" sz="2800" dirty="0"/>
              <a:t>Ispuna: </a:t>
            </a:r>
            <a:r>
              <a:rPr lang="hr-HR" sz="2800" b="1" i="1" dirty="0"/>
              <a:t>Bez boje</a:t>
            </a:r>
            <a:r>
              <a:rPr lang="hr-HR" sz="2800" dirty="0"/>
              <a:t>,</a:t>
            </a:r>
          </a:p>
          <a:p>
            <a:pPr marL="1609725" lvl="2" indent="-339725"/>
            <a:r>
              <a:rPr lang="hr-HR" sz="2800" dirty="0"/>
              <a:t>Stil: </a:t>
            </a:r>
            <a:r>
              <a:rPr lang="hr-HR" sz="2800" b="1" i="1" dirty="0"/>
              <a:t>Očisti</a:t>
            </a:r>
            <a:r>
              <a:rPr lang="hr-HR" dirty="0"/>
              <a:t>.</a:t>
            </a:r>
            <a:endParaRPr lang="en-US" dirty="0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6528049" y="3523101"/>
            <a:ext cx="1800225" cy="57785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6528048" y="4100951"/>
            <a:ext cx="2635002" cy="613924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712626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76750" y="1219200"/>
            <a:ext cx="520065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Naslov 5"/>
          <p:cNvSpPr>
            <a:spLocks noGrp="1"/>
          </p:cNvSpPr>
          <p:nvPr>
            <p:ph type="title"/>
          </p:nvPr>
        </p:nvSpPr>
        <p:spPr>
          <a:xfrm>
            <a:off x="1847528" y="151309"/>
            <a:ext cx="3043064" cy="1675656"/>
          </a:xfrm>
        </p:spPr>
        <p:txBody>
          <a:bodyPr/>
          <a:lstStyle/>
          <a:p>
            <a:r>
              <a:rPr lang="hr-HR" dirty="0"/>
              <a:t>Obrub oko stranice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7127358" y="4725144"/>
            <a:ext cx="3041588" cy="1738520"/>
          </a:xfrm>
          <a:prstGeom prst="wedgeRectCallout">
            <a:avLst>
              <a:gd name="adj1" fmla="val -19096"/>
              <a:gd name="adj2" fmla="val -72353"/>
            </a:avLst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35000"/>
              </a:spcBef>
              <a:buClr>
                <a:srgbClr val="FFCC66"/>
              </a:buClr>
              <a:buSzPct val="75000"/>
              <a:buFont typeface="Wingdings" pitchFamily="2" charset="2"/>
              <a:buNone/>
            </a:pPr>
            <a:r>
              <a:rPr lang="hr-HR" sz="2400" dirty="0"/>
              <a:t>O</a:t>
            </a:r>
            <a:r>
              <a:rPr lang="hr-HR" sz="2400" dirty="0">
                <a:solidFill>
                  <a:schemeClr val="accent2">
                    <a:lumMod val="50000"/>
                  </a:schemeClr>
                </a:solidFill>
              </a:rPr>
              <a:t>brub oko stranice može se postaviti oko svih stranica ili samo oko odabranih.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5702596" y="3508744"/>
            <a:ext cx="1350335" cy="1786270"/>
          </a:xfrm>
          <a:prstGeom prst="roundRect">
            <a:avLst>
              <a:gd name="adj" fmla="val 7531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1876642" y="4158141"/>
            <a:ext cx="2304256" cy="2297906"/>
          </a:xfrm>
          <a:prstGeom prst="wedgeRectCallout">
            <a:avLst>
              <a:gd name="adj1" fmla="val 129270"/>
              <a:gd name="adj2" fmla="val -22320"/>
            </a:avLst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600"/>
              </a:spcBef>
              <a:buClr>
                <a:srgbClr val="FFCC66"/>
              </a:buClr>
              <a:buSzPct val="75000"/>
              <a:tabLst>
                <a:tab pos="1930400" algn="l"/>
              </a:tabLst>
            </a:pPr>
            <a:r>
              <a:rPr lang="hr-HR" sz="2400" dirty="0">
                <a:solidFill>
                  <a:schemeClr val="accent2">
                    <a:lumMod val="50000"/>
                  </a:schemeClr>
                </a:solidFill>
              </a:rPr>
              <a:t>Za posebne potrebe može se u ponudi </a:t>
            </a:r>
            <a:r>
              <a:rPr lang="hr-HR" sz="2400" b="1" i="1" dirty="0">
                <a:solidFill>
                  <a:schemeClr val="accent2">
                    <a:lumMod val="50000"/>
                  </a:schemeClr>
                </a:solidFill>
              </a:rPr>
              <a:t>Efekt</a:t>
            </a:r>
            <a:r>
              <a:rPr lang="hr-HR" sz="2400" dirty="0">
                <a:solidFill>
                  <a:schemeClr val="accent2">
                    <a:lumMod val="50000"/>
                  </a:schemeClr>
                </a:solidFill>
              </a:rPr>
              <a:t> izabrati okvir prigodnog uzorka.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7239000" y="3622806"/>
            <a:ext cx="2287028" cy="949194"/>
          </a:xfrm>
          <a:prstGeom prst="roundRect">
            <a:avLst>
              <a:gd name="adj" fmla="val 7531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5160336" y="1600200"/>
            <a:ext cx="903767" cy="266654"/>
          </a:xfrm>
          <a:prstGeom prst="roundRect">
            <a:avLst>
              <a:gd name="adj" fmla="val 7531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129135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4F906-E73A-4AFA-91B8-B7899A8985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sr-Latn-ME" sz="4400" dirty="0"/>
              <a:t>HVALA NA PAŽNJI</a:t>
            </a:r>
            <a:endParaRPr lang="en-US" sz="4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1D50C3-2749-4FFE-BFF0-4F383D81C8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143000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87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Oblikovanje teksta</a:t>
            </a:r>
          </a:p>
        </p:txBody>
      </p:sp>
      <p:sp>
        <p:nvSpPr>
          <p:cNvPr id="6" name="Rezervirano mjesto sadržaja 2"/>
          <p:cNvSpPr>
            <a:spLocks noGrp="1"/>
          </p:cNvSpPr>
          <p:nvPr>
            <p:ph idx="1"/>
          </p:nvPr>
        </p:nvSpPr>
        <p:spPr>
          <a:xfrm>
            <a:off x="1828800" y="1554163"/>
            <a:ext cx="6211416" cy="4525962"/>
          </a:xfrm>
        </p:spPr>
        <p:txBody>
          <a:bodyPr/>
          <a:lstStyle/>
          <a:p>
            <a:pPr algn="just">
              <a:lnSpc>
                <a:spcPct val="130000"/>
              </a:lnSpc>
              <a:spcBef>
                <a:spcPts val="600"/>
              </a:spcBef>
              <a:tabLst>
                <a:tab pos="1698625" algn="l"/>
              </a:tabLst>
            </a:pPr>
            <a:r>
              <a:rPr lang="hr-HR" dirty="0"/>
              <a:t>Odabranom tekstu može se mijenjati: </a:t>
            </a:r>
          </a:p>
          <a:p>
            <a:pPr lvl="1">
              <a:lnSpc>
                <a:spcPct val="130000"/>
              </a:lnSpc>
              <a:spcBef>
                <a:spcPts val="600"/>
              </a:spcBef>
              <a:tabLst>
                <a:tab pos="1698625" algn="l"/>
              </a:tabLst>
            </a:pPr>
            <a:r>
              <a:rPr lang="hr-HR" b="1" i="1" dirty="0"/>
              <a:t>izgled</a:t>
            </a:r>
            <a:r>
              <a:rPr lang="hr-HR" dirty="0"/>
              <a:t> znaka (eng. font),</a:t>
            </a:r>
          </a:p>
          <a:p>
            <a:pPr lvl="1">
              <a:lnSpc>
                <a:spcPct val="130000"/>
              </a:lnSpc>
              <a:spcBef>
                <a:spcPts val="600"/>
              </a:spcBef>
              <a:tabLst>
                <a:tab pos="1698625" algn="l"/>
              </a:tabLst>
            </a:pPr>
            <a:r>
              <a:rPr lang="hr-HR" b="1" i="1" dirty="0"/>
              <a:t>veličina</a:t>
            </a:r>
            <a:r>
              <a:rPr lang="hr-HR" dirty="0"/>
              <a:t> znaka, </a:t>
            </a:r>
          </a:p>
          <a:p>
            <a:pPr lvl="1">
              <a:lnSpc>
                <a:spcPct val="130000"/>
              </a:lnSpc>
              <a:spcBef>
                <a:spcPts val="600"/>
              </a:spcBef>
              <a:tabLst>
                <a:tab pos="1698625" algn="l"/>
              </a:tabLst>
            </a:pPr>
            <a:r>
              <a:rPr lang="hr-HR" b="1" i="1" dirty="0"/>
              <a:t>boja</a:t>
            </a:r>
            <a:r>
              <a:rPr lang="hr-HR" dirty="0"/>
              <a:t> znaka,</a:t>
            </a:r>
          </a:p>
          <a:p>
            <a:pPr lvl="1">
              <a:lnSpc>
                <a:spcPct val="130000"/>
              </a:lnSpc>
              <a:spcBef>
                <a:spcPts val="600"/>
              </a:spcBef>
              <a:tabLst>
                <a:tab pos="1698625" algn="l"/>
              </a:tabLst>
            </a:pPr>
            <a:r>
              <a:rPr lang="hr-HR" b="1" i="1" dirty="0"/>
              <a:t>stil</a:t>
            </a:r>
            <a:r>
              <a:rPr lang="hr-HR" dirty="0"/>
              <a:t> ispisa: </a:t>
            </a:r>
            <a:br>
              <a:rPr lang="hr-HR" dirty="0"/>
            </a:br>
            <a:r>
              <a:rPr lang="hr-HR" sz="2400" dirty="0"/>
              <a:t>(podebljano (engl. </a:t>
            </a:r>
            <a:r>
              <a:rPr lang="hr-HR" sz="2400" dirty="0" err="1"/>
              <a:t>bold</a:t>
            </a:r>
            <a:r>
              <a:rPr lang="hr-HR" sz="2400" dirty="0"/>
              <a:t>), nakošeno </a:t>
            </a:r>
            <a:br>
              <a:rPr lang="hr-HR" sz="2400" dirty="0"/>
            </a:br>
            <a:r>
              <a:rPr lang="hr-HR" sz="2400" dirty="0"/>
              <a:t>(engl. </a:t>
            </a:r>
            <a:r>
              <a:rPr lang="hr-HR" sz="2400" dirty="0" err="1"/>
              <a:t>italic</a:t>
            </a:r>
            <a:r>
              <a:rPr lang="hr-HR" sz="2400" dirty="0"/>
              <a:t>), podvučeno (engl. </a:t>
            </a:r>
            <a:r>
              <a:rPr lang="hr-HR" sz="2400" dirty="0" err="1"/>
              <a:t>underline</a:t>
            </a:r>
            <a:r>
              <a:rPr lang="hr-HR" sz="2400" dirty="0"/>
              <a:t>).</a:t>
            </a:r>
            <a:endParaRPr lang="en-US" sz="2400" dirty="0"/>
          </a:p>
        </p:txBody>
      </p:sp>
      <p:pic>
        <p:nvPicPr>
          <p:cNvPr id="7" name="Picture 4" descr="w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0217" y="1700808"/>
            <a:ext cx="2181501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38178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98064" y="3926956"/>
            <a:ext cx="6117336" cy="1940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Oblikovanje teksta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1484310" y="1524000"/>
            <a:ext cx="10018713" cy="3124201"/>
          </a:xfrm>
        </p:spPr>
        <p:txBody>
          <a:bodyPr/>
          <a:lstStyle/>
          <a:p>
            <a:pPr eaLnBrk="1" hangingPunct="1">
              <a:defRPr/>
            </a:pPr>
            <a:r>
              <a:rPr lang="hr-HR" dirty="0"/>
              <a:t>Za </a:t>
            </a:r>
            <a:r>
              <a:rPr lang="hr-HR" b="1" i="1" dirty="0"/>
              <a:t>promjenu izgleda teksta </a:t>
            </a:r>
            <a:r>
              <a:rPr lang="hr-HR" dirty="0"/>
              <a:t>potrebno ga je označiti, pa birati:</a:t>
            </a:r>
          </a:p>
          <a:p>
            <a:pPr lvl="1" eaLnBrk="1" hangingPunct="1">
              <a:defRPr/>
            </a:pPr>
            <a:r>
              <a:rPr lang="hr-HR" dirty="0"/>
              <a:t>kartica </a:t>
            </a:r>
            <a:r>
              <a:rPr lang="en-US" b="1" i="1" dirty="0"/>
              <a:t>Home</a:t>
            </a:r>
            <a:r>
              <a:rPr lang="hr-HR" dirty="0"/>
              <a:t>, grupa </a:t>
            </a:r>
            <a:r>
              <a:rPr lang="hr-HR" b="1" i="1" dirty="0"/>
              <a:t>Font</a:t>
            </a:r>
            <a:r>
              <a:rPr lang="hr-HR" dirty="0"/>
              <a:t>, a potom željen</a:t>
            </a:r>
            <a:r>
              <a:rPr lang="en-US" dirty="0"/>
              <a:t>u </a:t>
            </a:r>
            <a:r>
              <a:rPr lang="en-US" dirty="0" err="1"/>
              <a:t>naredbu</a:t>
            </a:r>
            <a:r>
              <a:rPr lang="hr-HR" dirty="0"/>
              <a:t>.</a:t>
            </a:r>
          </a:p>
          <a:p>
            <a:pPr eaLnBrk="1" hangingPunct="1">
              <a:defRPr/>
            </a:pPr>
            <a:endParaRPr lang="hr-HR" dirty="0"/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3611564" y="4246564"/>
            <a:ext cx="900261" cy="334565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6477000" y="5631776"/>
            <a:ext cx="863600" cy="288925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 rot="10800000" flipV="1">
            <a:off x="7340600" y="5562599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400" dirty="0">
                <a:solidFill>
                  <a:srgbClr val="FF0000"/>
                </a:solidFill>
              </a:rPr>
              <a:t>2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4485368" y="4387833"/>
            <a:ext cx="360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400" dirty="0">
                <a:solidFill>
                  <a:srgbClr val="FF0000"/>
                </a:solidFill>
              </a:rPr>
              <a:t>1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063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84311" y="-457200"/>
            <a:ext cx="10018713" cy="1752599"/>
          </a:xfrm>
        </p:spPr>
        <p:txBody>
          <a:bodyPr/>
          <a:lstStyle/>
          <a:p>
            <a:r>
              <a:rPr lang="hr-HR" dirty="0">
                <a:cs typeface="Times New Roman" pitchFamily="18" charset="0"/>
              </a:rPr>
              <a:t>Oblikovanje teksta</a:t>
            </a:r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44" t="35935"/>
          <a:stretch/>
        </p:blipFill>
        <p:spPr>
          <a:xfrm>
            <a:off x="3575720" y="2636912"/>
            <a:ext cx="5140300" cy="1622660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8559194" y="2075562"/>
            <a:ext cx="1969414" cy="1206188"/>
          </a:xfrm>
          <a:prstGeom prst="wedgeRectCallout">
            <a:avLst>
              <a:gd name="adj1" fmla="val -77312"/>
              <a:gd name="adj2" fmla="val 31877"/>
            </a:avLst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hr-HR" altLang="zh-CN" sz="2400" dirty="0">
                <a:solidFill>
                  <a:schemeClr val="accent2">
                    <a:lumMod val="50000"/>
                  </a:schemeClr>
                </a:solidFill>
              </a:rPr>
              <a:t>promjena velika/mala slova</a:t>
            </a:r>
            <a:endParaRPr lang="hr-HR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7888138" y="4042102"/>
            <a:ext cx="1901974" cy="893861"/>
          </a:xfrm>
          <a:prstGeom prst="wedgeRectCallout">
            <a:avLst>
              <a:gd name="adj1" fmla="val -17966"/>
              <a:gd name="adj2" fmla="val -75783"/>
            </a:avLst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hr-HR" altLang="zh-CN" sz="2400" dirty="0">
                <a:solidFill>
                  <a:schemeClr val="accent2">
                    <a:lumMod val="50000"/>
                  </a:schemeClr>
                </a:solidFill>
              </a:rPr>
              <a:t>promjena </a:t>
            </a:r>
            <a:r>
              <a:rPr lang="hr-HR" altLang="zh-CN" sz="2400" b="1" i="1" dirty="0">
                <a:solidFill>
                  <a:schemeClr val="accent2">
                    <a:lumMod val="50000"/>
                  </a:schemeClr>
                </a:solidFill>
              </a:rPr>
              <a:t>boje znaka</a:t>
            </a:r>
            <a:endParaRPr lang="hr-HR" sz="24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6" name="AutoShape 14"/>
          <p:cNvSpPr>
            <a:spLocks noChangeArrowheads="1"/>
          </p:cNvSpPr>
          <p:nvPr/>
        </p:nvSpPr>
        <p:spPr bwMode="auto">
          <a:xfrm>
            <a:off x="3685845" y="2797114"/>
            <a:ext cx="1852016" cy="421099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auto">
          <a:xfrm>
            <a:off x="1882823" y="1226517"/>
            <a:ext cx="2124945" cy="1296144"/>
          </a:xfrm>
          <a:prstGeom prst="wedgeRectCallout">
            <a:avLst>
              <a:gd name="adj1" fmla="val 42616"/>
              <a:gd name="adj2" fmla="val 71726"/>
            </a:avLst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hr-HR" altLang="zh-CN" sz="2400" dirty="0">
                <a:solidFill>
                  <a:schemeClr val="accent2">
                    <a:lumMod val="50000"/>
                  </a:schemeClr>
                </a:solidFill>
              </a:rPr>
              <a:t>promjena </a:t>
            </a:r>
            <a:r>
              <a:rPr lang="hr-HR" altLang="zh-CN" sz="2400" b="1" i="1" dirty="0">
                <a:solidFill>
                  <a:schemeClr val="accent2">
                    <a:lumMod val="50000"/>
                  </a:schemeClr>
                </a:solidFill>
              </a:rPr>
              <a:t>oblika znaka</a:t>
            </a:r>
            <a:br>
              <a:rPr lang="hr-HR" altLang="zh-CN" sz="24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hr-HR" altLang="zh-CN" sz="2400" dirty="0">
                <a:solidFill>
                  <a:schemeClr val="accent2">
                    <a:lumMod val="50000"/>
                  </a:schemeClr>
                </a:solidFill>
              </a:rPr>
              <a:t>(engl. font)</a:t>
            </a:r>
            <a:endParaRPr lang="hr-HR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7" name="AutoShape 14"/>
          <p:cNvSpPr>
            <a:spLocks noChangeArrowheads="1"/>
          </p:cNvSpPr>
          <p:nvPr/>
        </p:nvSpPr>
        <p:spPr bwMode="auto">
          <a:xfrm>
            <a:off x="5537860" y="2797113"/>
            <a:ext cx="825980" cy="421099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18" name="AutoShape 14"/>
          <p:cNvSpPr>
            <a:spLocks noChangeArrowheads="1"/>
          </p:cNvSpPr>
          <p:nvPr/>
        </p:nvSpPr>
        <p:spPr bwMode="auto">
          <a:xfrm>
            <a:off x="8006281" y="3356389"/>
            <a:ext cx="674112" cy="421099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19" name="AutoShape 14"/>
          <p:cNvSpPr>
            <a:spLocks noChangeArrowheads="1"/>
          </p:cNvSpPr>
          <p:nvPr/>
        </p:nvSpPr>
        <p:spPr bwMode="auto">
          <a:xfrm>
            <a:off x="6363840" y="2797112"/>
            <a:ext cx="872191" cy="421101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auto">
          <a:xfrm>
            <a:off x="4799857" y="1268761"/>
            <a:ext cx="1655763" cy="1165125"/>
          </a:xfrm>
          <a:prstGeom prst="wedgeRectCallout">
            <a:avLst>
              <a:gd name="adj1" fmla="val 25550"/>
              <a:gd name="adj2" fmla="val 88816"/>
            </a:avLst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hr-HR" altLang="zh-CN" sz="2400" dirty="0">
                <a:solidFill>
                  <a:schemeClr val="accent2">
                    <a:lumMod val="50000"/>
                  </a:schemeClr>
                </a:solidFill>
              </a:rPr>
              <a:t>promjena </a:t>
            </a:r>
            <a:r>
              <a:rPr lang="hr-HR" altLang="zh-CN" sz="2400" b="1" i="1" dirty="0">
                <a:solidFill>
                  <a:schemeClr val="accent2">
                    <a:lumMod val="50000"/>
                  </a:schemeClr>
                </a:solidFill>
              </a:rPr>
              <a:t>veličine znaka</a:t>
            </a:r>
            <a:endParaRPr lang="hr-HR" sz="24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6703665" y="1226518"/>
            <a:ext cx="2312904" cy="935037"/>
          </a:xfrm>
          <a:prstGeom prst="wedgeRectCallout">
            <a:avLst>
              <a:gd name="adj1" fmla="val -35276"/>
              <a:gd name="adj2" fmla="val 123448"/>
            </a:avLst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hr-HR" altLang="zh-CN" sz="2400" dirty="0">
                <a:solidFill>
                  <a:schemeClr val="accent2">
                    <a:lumMod val="50000"/>
                  </a:schemeClr>
                </a:solidFill>
              </a:rPr>
              <a:t>povećaj/smanji veličinu fonta</a:t>
            </a:r>
            <a:endParaRPr lang="hr-HR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0" name="AutoShape 14"/>
          <p:cNvSpPr>
            <a:spLocks noChangeArrowheads="1"/>
          </p:cNvSpPr>
          <p:nvPr/>
        </p:nvSpPr>
        <p:spPr bwMode="auto">
          <a:xfrm>
            <a:off x="7247905" y="2797114"/>
            <a:ext cx="758377" cy="421101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21" name="AutoShape 14"/>
          <p:cNvSpPr>
            <a:spLocks noChangeArrowheads="1"/>
          </p:cNvSpPr>
          <p:nvPr/>
        </p:nvSpPr>
        <p:spPr bwMode="auto">
          <a:xfrm>
            <a:off x="4552209" y="3356387"/>
            <a:ext cx="787956" cy="421101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3660362" y="4396451"/>
            <a:ext cx="1571543" cy="1263687"/>
          </a:xfrm>
          <a:prstGeom prst="wedgeRectCallout">
            <a:avLst>
              <a:gd name="adj1" fmla="val 39131"/>
              <a:gd name="adj2" fmla="val -106068"/>
            </a:avLst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hr-HR" altLang="zh-CN" sz="2400" dirty="0">
                <a:solidFill>
                  <a:schemeClr val="accent2">
                    <a:lumMod val="50000"/>
                  </a:schemeClr>
                </a:solidFill>
              </a:rPr>
              <a:t>promjena </a:t>
            </a:r>
            <a:r>
              <a:rPr lang="hr-HR" altLang="zh-CN" sz="2400" b="1" i="1" dirty="0">
                <a:solidFill>
                  <a:schemeClr val="accent2">
                    <a:lumMod val="50000"/>
                  </a:schemeClr>
                </a:solidFill>
              </a:rPr>
              <a:t>stila  podvlake</a:t>
            </a:r>
            <a:endParaRPr lang="hr-HR" sz="24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2" name="AutoShape 14"/>
          <p:cNvSpPr>
            <a:spLocks noChangeArrowheads="1"/>
          </p:cNvSpPr>
          <p:nvPr/>
        </p:nvSpPr>
        <p:spPr bwMode="auto">
          <a:xfrm>
            <a:off x="3723840" y="3356387"/>
            <a:ext cx="825980" cy="421099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1784727" y="3783422"/>
            <a:ext cx="1655763" cy="1152540"/>
          </a:xfrm>
          <a:prstGeom prst="wedgeRectCallout">
            <a:avLst>
              <a:gd name="adj1" fmla="val 72168"/>
              <a:gd name="adj2" fmla="val -56897"/>
            </a:avLst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tabLst>
                <a:tab pos="715963" algn="l"/>
              </a:tabLst>
              <a:defRPr/>
            </a:pPr>
            <a:r>
              <a:rPr lang="hr-HR" altLang="zh-CN" sz="2400" dirty="0">
                <a:solidFill>
                  <a:schemeClr val="accent2">
                    <a:lumMod val="50000"/>
                  </a:schemeClr>
                </a:solidFill>
              </a:rPr>
              <a:t>promjena </a:t>
            </a:r>
            <a:r>
              <a:rPr lang="hr-HR" altLang="zh-CN" sz="2400" b="1" i="1" dirty="0">
                <a:solidFill>
                  <a:schemeClr val="accent2">
                    <a:lumMod val="50000"/>
                  </a:schemeClr>
                </a:solidFill>
              </a:rPr>
              <a:t>stila znaka</a:t>
            </a:r>
            <a:endParaRPr lang="hr-HR" sz="24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3" name="AutoShape 14"/>
          <p:cNvSpPr>
            <a:spLocks noChangeArrowheads="1"/>
          </p:cNvSpPr>
          <p:nvPr/>
        </p:nvSpPr>
        <p:spPr bwMode="auto">
          <a:xfrm>
            <a:off x="5751892" y="3356385"/>
            <a:ext cx="787956" cy="421101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24" name="AutoShape 14"/>
          <p:cNvSpPr>
            <a:spLocks noChangeArrowheads="1"/>
          </p:cNvSpPr>
          <p:nvPr/>
        </p:nvSpPr>
        <p:spPr bwMode="auto">
          <a:xfrm>
            <a:off x="7276303" y="3351578"/>
            <a:ext cx="674112" cy="421099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7122533" y="5660138"/>
            <a:ext cx="1894036" cy="793199"/>
          </a:xfrm>
          <a:prstGeom prst="wedgeRectCallout">
            <a:avLst>
              <a:gd name="adj1" fmla="val -28241"/>
              <a:gd name="adj2" fmla="val -256293"/>
            </a:avLst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hr-HR" altLang="zh-CN" sz="2400" b="1" i="1" dirty="0">
                <a:solidFill>
                  <a:schemeClr val="accent2">
                    <a:lumMod val="50000"/>
                  </a:schemeClr>
                </a:solidFill>
              </a:rPr>
              <a:t>markiranje</a:t>
            </a:r>
            <a:r>
              <a:rPr lang="hr-HR" altLang="zh-CN" sz="2400" dirty="0">
                <a:solidFill>
                  <a:schemeClr val="accent2">
                    <a:lumMod val="50000"/>
                  </a:schemeClr>
                </a:solidFill>
              </a:rPr>
              <a:t> teksta</a:t>
            </a:r>
            <a:endParaRPr lang="hr-HR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5535958" y="4407850"/>
            <a:ext cx="1655763" cy="935037"/>
          </a:xfrm>
          <a:prstGeom prst="wedgeRectCallout">
            <a:avLst>
              <a:gd name="adj1" fmla="val -14615"/>
              <a:gd name="adj2" fmla="val -126750"/>
            </a:avLst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hr-HR" altLang="zh-CN" sz="2400" dirty="0">
                <a:solidFill>
                  <a:schemeClr val="accent2">
                    <a:lumMod val="50000"/>
                  </a:schemeClr>
                </a:solidFill>
              </a:rPr>
              <a:t>indeks, eksponent</a:t>
            </a:r>
            <a:endParaRPr lang="hr-HR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740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alatn</a:t>
            </a:r>
            <a:r>
              <a:rPr lang="hr-HR" dirty="0"/>
              <a:t>a</a:t>
            </a:r>
            <a:r>
              <a:rPr lang="en-US" dirty="0"/>
              <a:t> </a:t>
            </a:r>
            <a:r>
              <a:rPr lang="en-US" dirty="0" err="1"/>
              <a:t>trak</a:t>
            </a:r>
            <a:r>
              <a:rPr lang="hr-HR" dirty="0"/>
              <a:t>a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dirty="0"/>
              <a:t>Promjenu izgleda teksta omogućava i </a:t>
            </a:r>
            <a:r>
              <a:rPr lang="hr-HR" b="1" i="1" dirty="0"/>
              <a:t>mini alatna traka</a:t>
            </a:r>
            <a:r>
              <a:rPr lang="hr-HR" dirty="0"/>
              <a:t> koja se prikazuje nakon označavanja teksta.</a:t>
            </a:r>
            <a:r>
              <a:rPr lang="fi-FI" dirty="0"/>
              <a:t> </a:t>
            </a:r>
            <a:endParaRPr lang="hr-HR" dirty="0"/>
          </a:p>
        </p:txBody>
      </p:sp>
      <p:pic>
        <p:nvPicPr>
          <p:cNvPr id="7" name="Picture 2" descr="wo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639759" y="1981200"/>
            <a:ext cx="4392613" cy="155733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4358896" y="2052636"/>
            <a:ext cx="3529012" cy="8636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67717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Veličina znakova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1554163"/>
            <a:ext cx="6499448" cy="4525962"/>
          </a:xfrm>
        </p:spPr>
        <p:txBody>
          <a:bodyPr/>
          <a:lstStyle/>
          <a:p>
            <a:pPr eaLnBrk="1" hangingPunct="1"/>
            <a:r>
              <a:rPr lang="hr-HR" dirty="0"/>
              <a:t>Veličina znakova izražava se u t</a:t>
            </a:r>
            <a:r>
              <a:rPr lang="en-US" dirty="0"/>
              <a:t>a</a:t>
            </a:r>
            <a:r>
              <a:rPr lang="hr-HR" dirty="0"/>
              <a:t>čkama.</a:t>
            </a:r>
          </a:p>
          <a:p>
            <a:r>
              <a:rPr lang="hr-HR" dirty="0"/>
              <a:t>Tačka iznosi približno 1/72  (inča).</a:t>
            </a:r>
            <a:br>
              <a:rPr lang="hr-HR" dirty="0"/>
            </a:br>
            <a:r>
              <a:rPr lang="hr-HR" dirty="0"/>
              <a:t>(1/72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hr-HR" dirty="0"/>
              <a:t>nča  = 0,0353 cm).</a:t>
            </a:r>
          </a:p>
          <a:p>
            <a:pPr eaLnBrk="1" hangingPunct="1">
              <a:buFont typeface="Wingdings" pitchFamily="2" charset="2"/>
              <a:buNone/>
            </a:pPr>
            <a:r>
              <a:rPr lang="hr-HR" dirty="0"/>
              <a:t>	</a:t>
            </a:r>
          </a:p>
          <a:p>
            <a:pPr eaLnBrk="1" hangingPunct="1">
              <a:buFont typeface="Wingdings" pitchFamily="2" charset="2"/>
              <a:buNone/>
            </a:pPr>
            <a:r>
              <a:rPr lang="hr-HR" dirty="0"/>
              <a:t>	</a:t>
            </a:r>
            <a:endParaRPr lang="en-US" sz="2000" dirty="0"/>
          </a:p>
        </p:txBody>
      </p:sp>
      <p:pic>
        <p:nvPicPr>
          <p:cNvPr id="8" name="Picture 4" descr="wo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84904" y="1124745"/>
            <a:ext cx="864096" cy="526563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61199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Oblikovanje teksta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idx="1"/>
          </p:nvPr>
        </p:nvSpPr>
        <p:spPr bwMode="auto">
          <a:xfrm>
            <a:off x="1484310" y="2209800"/>
            <a:ext cx="10018713" cy="3124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441325" indent="-44132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10000"/>
              <a:buFont typeface="Wingdings" pitchFamily="2" charset="2"/>
              <a:buAutoNum type="arabicPeriod"/>
            </a:pPr>
            <a:r>
              <a:rPr lang="hr-HR" altLang="zh-CN" dirty="0"/>
              <a:t>Odabirom </a:t>
            </a:r>
            <a:r>
              <a:rPr lang="hr-HR" altLang="zh-CN" b="1" i="1" dirty="0"/>
              <a:t>boje osvjetljenja </a:t>
            </a:r>
            <a:r>
              <a:rPr lang="hr-HR" altLang="zh-CN" dirty="0"/>
              <a:t>teksta moguće je načiniti da tekst izgleda kao da je označen markerom.</a:t>
            </a:r>
          </a:p>
          <a:p>
            <a:pPr marL="441325" indent="-44132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10000"/>
              <a:buFont typeface="Wingdings" pitchFamily="2" charset="2"/>
              <a:buAutoNum type="arabicPeriod"/>
            </a:pPr>
            <a:r>
              <a:rPr lang="hr-HR" altLang="zh-CN" dirty="0"/>
              <a:t>Jednom napisana slova </a:t>
            </a:r>
            <a:br>
              <a:rPr lang="hr-HR" altLang="zh-CN" dirty="0"/>
            </a:br>
            <a:r>
              <a:rPr lang="hr-HR" altLang="zh-CN" dirty="0"/>
              <a:t>moguće je pretvarati </a:t>
            </a:r>
            <a:r>
              <a:rPr lang="hr-HR" altLang="zh-CN" b="1" i="1" dirty="0"/>
              <a:t>u mala </a:t>
            </a:r>
            <a:br>
              <a:rPr lang="hr-HR" altLang="zh-CN" b="1" i="1" dirty="0"/>
            </a:br>
            <a:r>
              <a:rPr lang="hr-HR" altLang="zh-CN" b="1" i="1" dirty="0"/>
              <a:t>ili velika </a:t>
            </a:r>
            <a:r>
              <a:rPr lang="hr-HR" altLang="zh-CN" dirty="0"/>
              <a:t>. </a:t>
            </a:r>
          </a:p>
          <a:p>
            <a:pPr marL="441325" indent="-44132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10000"/>
              <a:buFont typeface="Wingdings" pitchFamily="2" charset="2"/>
              <a:buAutoNum type="arabicPeriod"/>
            </a:pPr>
            <a:r>
              <a:rPr lang="hr-HR" dirty="0"/>
              <a:t>Razni </a:t>
            </a:r>
            <a:r>
              <a:rPr lang="hr-HR" altLang="zh-CN" b="1" i="1" dirty="0"/>
              <a:t>stilovi i </a:t>
            </a:r>
            <a:br>
              <a:rPr lang="hr-HR" altLang="zh-CN" b="1" i="1" dirty="0"/>
            </a:br>
            <a:r>
              <a:rPr lang="hr-HR" altLang="zh-CN" b="1" i="1" dirty="0"/>
              <a:t>boje  podv</a:t>
            </a:r>
            <a:r>
              <a:rPr lang="en-US" altLang="zh-CN" b="1" i="1" dirty="0"/>
              <a:t>la</a:t>
            </a:r>
            <a:r>
              <a:rPr lang="sr-Latn-ME" altLang="zh-CN" b="1" i="1" dirty="0"/>
              <a:t>čenja.</a:t>
            </a:r>
            <a:endParaRPr lang="en-US" dirty="0"/>
          </a:p>
        </p:txBody>
      </p:sp>
      <p:pic>
        <p:nvPicPr>
          <p:cNvPr id="20" name="Picture 4" descr="wo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8129" y="2924944"/>
            <a:ext cx="2804303" cy="2486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AutoShape 5"/>
          <p:cNvSpPr>
            <a:spLocks noChangeArrowheads="1"/>
          </p:cNvSpPr>
          <p:nvPr/>
        </p:nvSpPr>
        <p:spPr bwMode="auto">
          <a:xfrm>
            <a:off x="8734048" y="3314802"/>
            <a:ext cx="295983" cy="225233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pic>
        <p:nvPicPr>
          <p:cNvPr id="17" name="Picture 8" descr="wo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5935" y="3316432"/>
            <a:ext cx="2985937" cy="2112833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2" name="AutoShape 6"/>
          <p:cNvSpPr>
            <a:spLocks noChangeArrowheads="1"/>
          </p:cNvSpPr>
          <p:nvPr/>
        </p:nvSpPr>
        <p:spPr bwMode="auto">
          <a:xfrm>
            <a:off x="8736929" y="3551799"/>
            <a:ext cx="1296144" cy="1872208"/>
          </a:xfrm>
          <a:prstGeom prst="roundRect">
            <a:avLst>
              <a:gd name="adj" fmla="val 3954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18" name="AutoShape 9"/>
          <p:cNvSpPr>
            <a:spLocks noChangeArrowheads="1"/>
          </p:cNvSpPr>
          <p:nvPr/>
        </p:nvSpPr>
        <p:spPr bwMode="auto">
          <a:xfrm>
            <a:off x="6847583" y="3825957"/>
            <a:ext cx="260452" cy="262236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19" name="AutoShape 10"/>
          <p:cNvSpPr>
            <a:spLocks noChangeArrowheads="1"/>
          </p:cNvSpPr>
          <p:nvPr/>
        </p:nvSpPr>
        <p:spPr bwMode="auto">
          <a:xfrm>
            <a:off x="6883381" y="4071888"/>
            <a:ext cx="1679975" cy="1356018"/>
          </a:xfrm>
          <a:prstGeom prst="roundRect">
            <a:avLst>
              <a:gd name="adj" fmla="val 7514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8743974" y="2890689"/>
            <a:ext cx="43181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8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6881850" y="3358284"/>
            <a:ext cx="43181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800" b="1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9" name="Slika 8" descr="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38678" y="4000504"/>
            <a:ext cx="1928826" cy="2501446"/>
          </a:xfrm>
          <a:prstGeom prst="rect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</p:pic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4881554" y="4357694"/>
            <a:ext cx="357190" cy="285752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5238745" y="4071942"/>
            <a:ext cx="43181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8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AutoShape 10"/>
          <p:cNvSpPr>
            <a:spLocks noChangeArrowheads="1"/>
          </p:cNvSpPr>
          <p:nvPr/>
        </p:nvSpPr>
        <p:spPr bwMode="auto">
          <a:xfrm>
            <a:off x="4881554" y="4643446"/>
            <a:ext cx="1785950" cy="1857388"/>
          </a:xfrm>
          <a:prstGeom prst="roundRect">
            <a:avLst>
              <a:gd name="adj" fmla="val 7514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641480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897</Words>
  <Application>Microsoft Office PowerPoint</Application>
  <PresentationFormat>Widescreen</PresentationFormat>
  <Paragraphs>152</Paragraphs>
  <Slides>33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华文楷体</vt:lpstr>
      <vt:lpstr>Arial</vt:lpstr>
      <vt:lpstr>Calibri</vt:lpstr>
      <vt:lpstr>Corbel</vt:lpstr>
      <vt:lpstr>Symbol</vt:lpstr>
      <vt:lpstr>Times New Roman</vt:lpstr>
      <vt:lpstr>Wingdings</vt:lpstr>
      <vt:lpstr>Parallax</vt:lpstr>
      <vt:lpstr>Ms Word 2010</vt:lpstr>
      <vt:lpstr>Označavanje teksta</vt:lpstr>
      <vt:lpstr>Označavanje teksta</vt:lpstr>
      <vt:lpstr>Oblikovanje teksta</vt:lpstr>
      <vt:lpstr>Oblikovanje teksta</vt:lpstr>
      <vt:lpstr>Oblikovanje teksta</vt:lpstr>
      <vt:lpstr>Mini alatna traka</vt:lpstr>
      <vt:lpstr>Veličina znakova</vt:lpstr>
      <vt:lpstr>Oblikovanje teksta</vt:lpstr>
      <vt:lpstr>Oblikovanje teksta</vt:lpstr>
      <vt:lpstr>Prenositelj oblikovanja</vt:lpstr>
      <vt:lpstr>Primjena stila </vt:lpstr>
      <vt:lpstr>Primjena stila</vt:lpstr>
      <vt:lpstr>Poravnanje odlomka</vt:lpstr>
      <vt:lpstr>Promjena proreda</vt:lpstr>
      <vt:lpstr>Promjena proreda</vt:lpstr>
      <vt:lpstr>Razmak između odlomaka</vt:lpstr>
      <vt:lpstr>LENJIR</vt:lpstr>
      <vt:lpstr>UvlaČENJE</vt:lpstr>
      <vt:lpstr>Uvlačenje</vt:lpstr>
      <vt:lpstr>Uvlačenje</vt:lpstr>
      <vt:lpstr>Uvlake</vt:lpstr>
      <vt:lpstr>Uvlake</vt:lpstr>
      <vt:lpstr>Uvlake</vt:lpstr>
      <vt:lpstr>Obrubi i sjenčanja</vt:lpstr>
      <vt:lpstr>Obrubi</vt:lpstr>
      <vt:lpstr>Obrubi</vt:lpstr>
      <vt:lpstr>Uklanjanje obruba</vt:lpstr>
      <vt:lpstr>Sjenčanje</vt:lpstr>
      <vt:lpstr>Sjenčanje</vt:lpstr>
      <vt:lpstr>Uklanjanje sjenčanja</vt:lpstr>
      <vt:lpstr>Obrub oko stranice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 Word 2010</dc:title>
  <dc:creator>marija z</dc:creator>
  <cp:lastModifiedBy>marija z</cp:lastModifiedBy>
  <cp:revision>1</cp:revision>
  <dcterms:created xsi:type="dcterms:W3CDTF">2018-11-12T13:08:43Z</dcterms:created>
  <dcterms:modified xsi:type="dcterms:W3CDTF">2018-11-12T13:37:41Z</dcterms:modified>
</cp:coreProperties>
</file>