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Rastojanje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tačke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i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prave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166" y="345057"/>
            <a:ext cx="4770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Rastojanje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50166" y="1768263"/>
                <a:ext cx="1120283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Neka je data jednačina prave u opštem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implicitnom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obliku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:r>
                  <a:rPr lang="sr-Latn-C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neka je data tačka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</a:t>
                </a:r>
                <a:r>
                  <a:rPr lang="sr-Latn-CS" sz="2400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daljenost </a:t>
                </a:r>
                <a:r>
                  <a:rPr lang="sr-Latn-CS" sz="2400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date prave p i date tačke </a:t>
                </a:r>
                <a:r>
                  <a:rPr lang="sr-Latn-CS" sz="2400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sr-Latn-C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računamo po sljedećoj formuli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66" y="1768263"/>
                <a:ext cx="11202839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816" t="-3553" r="-871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56472" y="3032186"/>
                <a:ext cx="4260975" cy="958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p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472" y="3032186"/>
                <a:ext cx="4260975" cy="95866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Slika4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631" y="4580627"/>
            <a:ext cx="4362369" cy="220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7893170" y="5753819"/>
            <a:ext cx="1302589" cy="345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38755" y="5280493"/>
            <a:ext cx="40544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Rastojanje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najkraće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tj.normalno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rastojanje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između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njih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80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4342" y="328605"/>
            <a:ext cx="2427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Osnovni primjer:</a:t>
            </a:r>
          </a:p>
        </p:txBody>
      </p:sp>
      <p:sp>
        <p:nvSpPr>
          <p:cNvPr id="3" name="Rectangle 2"/>
          <p:cNvSpPr/>
          <p:nvPr/>
        </p:nvSpPr>
        <p:spPr>
          <a:xfrm>
            <a:off x="234342" y="112128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CS" sz="2400" dirty="0">
                <a:latin typeface="Arial" panose="020B0604020202020204" pitchFamily="34" charset="0"/>
                <a:cs typeface="Arial" panose="020B0604020202020204" pitchFamily="34" charset="0"/>
              </a:rPr>
              <a:t>1.Naći rastojanje :</a:t>
            </a:r>
          </a:p>
          <a:p>
            <a:pPr marL="514350" indent="-514350">
              <a:buAutoNum type="alphaLcParenR"/>
            </a:pPr>
            <a:r>
              <a:rPr lang="sr-Latn-CS" sz="2400" dirty="0">
                <a:latin typeface="Arial" panose="020B0604020202020204" pitchFamily="34" charset="0"/>
                <a:cs typeface="Arial" panose="020B0604020202020204" pitchFamily="34" charset="0"/>
              </a:rPr>
              <a:t>tačke M(1,2) i prave p:x-y-4=0</a:t>
            </a:r>
          </a:p>
          <a:p>
            <a:pPr marL="514350" indent="-514350">
              <a:buAutoNum type="alphaLcParenR"/>
            </a:pPr>
            <a:r>
              <a:rPr lang="sr-Latn-CS" sz="2400" dirty="0">
                <a:latin typeface="Arial" panose="020B0604020202020204" pitchFamily="34" charset="0"/>
                <a:cs typeface="Arial" panose="020B0604020202020204" pitchFamily="34" charset="0"/>
              </a:rPr>
              <a:t>tačke M(-3,4) i prave p:4x=3y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0003" y="2863970"/>
                <a:ext cx="569200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R: a) M(1,2)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</m:oMath>
                </a14:m>
                <a:endParaRPr lang="en-US" sz="2000" b="0" dirty="0" smtClean="0">
                  <a:ea typeface="Cambria Math" panose="02040503050406030204" pitchFamily="18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−4=0 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=−1,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=−4</m:t>
                    </m:r>
                  </m:oMath>
                </a14:m>
                <a:endParaRPr lang="sr-Latn-C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03" y="2863970"/>
                <a:ext cx="5692005" cy="1015663"/>
              </a:xfrm>
              <a:prstGeom prst="rect">
                <a:avLst/>
              </a:prstGeom>
              <a:blipFill rotWithShape="0">
                <a:blip r:embed="rId2"/>
                <a:stretch>
                  <a:fillRect l="-1178" t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267755" y="2863970"/>
                <a:ext cx="2744213" cy="6162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7755" y="2863970"/>
                <a:ext cx="2744213" cy="61625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977551" y="4500113"/>
                <a:ext cx="5669501" cy="7184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+(−1)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+(−4)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(−1)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551" y="4500113"/>
                <a:ext cx="5669501" cy="71840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615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39947"/>
            <a:ext cx="4658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b) 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tačke M(-3,4) i prave p:4x=3y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53219" y="1199072"/>
                <a:ext cx="2744213" cy="6162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219" y="1199072"/>
                <a:ext cx="2744213" cy="61625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0222" y="2380891"/>
                <a:ext cx="709811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        M(-3,4)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=−3,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</m:t>
                    </m:r>
                  </m:oMath>
                </a14:m>
                <a:endParaRPr lang="en-US" sz="2000" b="0" dirty="0" smtClean="0">
                  <a:ea typeface="Cambria Math" panose="02040503050406030204" pitchFamily="18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=−3,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sr-Latn-C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22" y="2380891"/>
                <a:ext cx="7098110" cy="1015663"/>
              </a:xfrm>
              <a:prstGeom prst="rect">
                <a:avLst/>
              </a:prstGeom>
              <a:blipFill rotWithShape="0">
                <a:blip r:embed="rId3"/>
                <a:stretch>
                  <a:fillRect t="-3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03430" y="3972765"/>
                <a:ext cx="4576125" cy="7184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(−3)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−24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25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430" y="3972765"/>
                <a:ext cx="4576125" cy="71840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978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49526" y="802583"/>
                <a:ext cx="11185583" cy="4932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Naći </a:t>
                </a:r>
                <a:r>
                  <a:rPr lang="sr-Latn-C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tačku na pravoj p: x-3y+13=0,  čije  rastojanje od prave  q: x+2y+3=0   iznosi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C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sr-Latn-CS" sz="24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sr-Latn-C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Naći jednačinu prave  s,  koja je paralelna sa pravom 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sr-Latn-C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12y=5x+46, a od tačke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(1,1</a:t>
                </a:r>
                <a:r>
                  <a:rPr lang="sr-Latn-C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ima rastojanje 3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4. 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Prave   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x+y-8=0</a:t>
                </a:r>
                <a:r>
                  <a:rPr lang="sr-Latn-C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2x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-y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-4=0</a:t>
                </a:r>
                <a:r>
                  <a:rPr lang="sr-Latn-C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3x-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2y</a:t>
                </a:r>
                <a:r>
                  <a:rPr lang="sr-Latn-C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=0  </a:t>
                </a:r>
                <a:r>
                  <a:rPr lang="sr-Latn-C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obrazuju trougao. Izračunati površinu trougla primjenjujući formulu u kojoj učestvuje jedna stranica i odgovarajuća visina.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Odrediti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rastojanje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između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paralelnih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pravih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−8=0 </m:t>
                    </m:r>
                  </m:oMath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cs typeface="Arial" panose="020B0604020202020204" pitchFamily="34" charset="0"/>
                  </a:rPr>
                  <a:t>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:2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−10=0</m:t>
                    </m:r>
                  </m:oMath>
                </a14:m>
                <a:endParaRPr lang="sr-Latn-C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26" y="802583"/>
                <a:ext cx="11185583" cy="4932184"/>
              </a:xfrm>
              <a:prstGeom prst="rect">
                <a:avLst/>
              </a:prstGeom>
              <a:blipFill rotWithShape="0">
                <a:blip r:embed="rId2"/>
                <a:stretch>
                  <a:fillRect l="-872" t="-865" r="-13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386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7034" y="249928"/>
                <a:ext cx="8798943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Domaći: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Odrediti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dužinu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visine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trougla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A(1,3), B(-2,-1), C(4,-1).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34" y="249928"/>
                <a:ext cx="8798943" cy="1323439"/>
              </a:xfrm>
              <a:prstGeom prst="rect">
                <a:avLst/>
              </a:prstGeom>
              <a:blipFill rotWithShape="0">
                <a:blip r:embed="rId2"/>
                <a:stretch>
                  <a:fillRect l="-762" t="-2304" b="-7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Isosceles Triangle 2"/>
          <p:cNvSpPr/>
          <p:nvPr/>
        </p:nvSpPr>
        <p:spPr>
          <a:xfrm>
            <a:off x="836763" y="1863305"/>
            <a:ext cx="1725282" cy="1345721"/>
          </a:xfrm>
          <a:prstGeom prst="triangl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9729" y="3161125"/>
            <a:ext cx="207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475781" y="3209026"/>
            <a:ext cx="17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78634" y="1579891"/>
            <a:ext cx="24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9" name="Straight Connector 8"/>
          <p:cNvCxnSpPr>
            <a:stCxn id="7" idx="2"/>
            <a:endCxn id="3" idx="3"/>
          </p:cNvCxnSpPr>
          <p:nvPr/>
        </p:nvCxnSpPr>
        <p:spPr>
          <a:xfrm>
            <a:off x="1699404" y="1949223"/>
            <a:ext cx="0" cy="12598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40611" y="2363638"/>
                <a:ext cx="1380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611" y="2363638"/>
                <a:ext cx="138023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8696" r="-1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49437" y="2086639"/>
                <a:ext cx="203235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437" y="2086639"/>
                <a:ext cx="2032351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3293" b="-3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5057" y="4235570"/>
                <a:ext cx="10455215" cy="4322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Odrediti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tako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y=mx+5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udaljena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od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koordinatnog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početka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057" y="4235570"/>
                <a:ext cx="10455215" cy="432298"/>
              </a:xfrm>
              <a:prstGeom prst="rect">
                <a:avLst/>
              </a:prstGeom>
              <a:blipFill rotWithShape="0">
                <a:blip r:embed="rId5"/>
                <a:stretch>
                  <a:fillRect l="-641" b="-25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45056" y="5325080"/>
            <a:ext cx="104552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Odrediti jednačinu prave koja je paralelna pravama 4x 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l-PL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6y 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l-PL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3 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l-PL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0 i 2x 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l-PL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3y 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l-PL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7 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l-PL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0 i jednako udaljena od njih.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4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1475</TotalTime>
  <Words>149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Cambria Math</vt:lpstr>
      <vt:lpstr>Franklin Gothic Medium</vt:lpstr>
      <vt:lpstr>Rockwell</vt:lpstr>
      <vt:lpstr>Rockwell Condensed</vt:lpstr>
      <vt:lpstr>Times New Roman</vt:lpstr>
      <vt:lpstr>Wingdings</vt:lpstr>
      <vt:lpstr>Wood Type</vt:lpstr>
      <vt:lpstr>Rastojanje tačke i prave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109</cp:revision>
  <dcterms:created xsi:type="dcterms:W3CDTF">2020-11-08T09:24:49Z</dcterms:created>
  <dcterms:modified xsi:type="dcterms:W3CDTF">2021-03-12T14:26:11Z</dcterms:modified>
</cp:coreProperties>
</file>