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4AD0-1FA3-4D0E-9504-AFD61E81D57C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42532-C4FD-4625-ADE3-C4BFAD6C6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4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842532-C4FD-4625-ADE3-C4BFAD6C69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7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99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2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6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25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3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6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4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4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459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280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68B32B-C18D-40F9-AE3F-A5A35946A7BD}" type="datetimeFigureOut">
              <a:rPr lang="en-US" smtClean="0"/>
              <a:t>07-Oct-2020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3EB498B-A290-4EA4-BDFC-BFFA653AB8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312617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err="1"/>
              <a:t>Uvod</a:t>
            </a:r>
            <a:r>
              <a:rPr lang="en-US" sz="8800" b="1" dirty="0"/>
              <a:t> u </a:t>
            </a:r>
            <a:r>
              <a:rPr lang="en-US" sz="8800" b="1" dirty="0" err="1"/>
              <a:t>geometriju</a:t>
            </a:r>
            <a:endParaRPr lang="en-US" sz="88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9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pojmovi</a:t>
            </a:r>
            <a:r>
              <a:rPr lang="sr-Latn-ME" dirty="0"/>
              <a:t> i relacije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93631"/>
            <a:ext cx="10058400" cy="4466492"/>
          </a:xfrm>
        </p:spPr>
        <p:txBody>
          <a:bodyPr>
            <a:noAutofit/>
          </a:bodyPr>
          <a:lstStyle/>
          <a:p>
            <a:r>
              <a:rPr lang="en-US" sz="2400" dirty="0" err="1"/>
              <a:t>Pojmovi</a:t>
            </a:r>
            <a:r>
              <a:rPr lang="en-US" sz="2400" dirty="0"/>
              <a:t> </a:t>
            </a:r>
            <a:r>
              <a:rPr lang="sr-Latn-ME" sz="2400" dirty="0"/>
              <a:t>i realcije </a:t>
            </a:r>
            <a:r>
              <a:rPr lang="en-US" sz="2400" dirty="0" err="1"/>
              <a:t>koji</a:t>
            </a:r>
            <a:r>
              <a:rPr lang="en-US" sz="2400" dirty="0"/>
              <a:t> se ne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definisati</a:t>
            </a:r>
            <a:r>
              <a:rPr lang="en-US" sz="2400" dirty="0"/>
              <a:t> </a:t>
            </a:r>
            <a:r>
              <a:rPr lang="en-US" sz="2400" dirty="0" err="1"/>
              <a:t>pomo</a:t>
            </a:r>
            <a:r>
              <a:rPr lang="sr-Latn-ME" sz="2400" dirty="0"/>
              <a:t>ću drugih pojmova i relacija</a:t>
            </a:r>
          </a:p>
          <a:p>
            <a:r>
              <a:rPr lang="sr-Latn-ME" sz="2400" dirty="0"/>
              <a:t>Osnovni pojmovi: tačka, prava i ravan</a:t>
            </a:r>
          </a:p>
          <a:p>
            <a:r>
              <a:rPr lang="sr-Latn-ME" sz="2400" dirty="0"/>
              <a:t>Skup svih tačaka nazivamo prostor.</a:t>
            </a:r>
          </a:p>
          <a:p>
            <a:r>
              <a:rPr lang="sr-Latn-ME" sz="2400" dirty="0"/>
              <a:t>Svaki neprazan skup tačaka u prostoru nazivamo geometrijska figura.</a:t>
            </a:r>
          </a:p>
          <a:p>
            <a:r>
              <a:rPr lang="sr-Latn-ME" sz="2400" dirty="0"/>
              <a:t>PLANIMETRIJA – dio geometrije koji izučava svojstva figura u ravni</a:t>
            </a:r>
          </a:p>
          <a:p>
            <a:r>
              <a:rPr lang="sr-Latn-ME" sz="2400" dirty="0"/>
              <a:t>STEREOMETRIJA – dio geometrije koja izučava svojstva figura u prostoru</a:t>
            </a:r>
          </a:p>
          <a:p>
            <a:r>
              <a:rPr lang="sr-Latn-ME" sz="2400" dirty="0"/>
              <a:t>Osnovne relacije: leži na, biti između i biti podudaran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673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Uglovi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sr-Latn-ME" sz="2400" dirty="0"/>
              <a:t>Šta je ugao?</a:t>
            </a:r>
          </a:p>
          <a:p>
            <a:r>
              <a:rPr lang="sr-Latn-ME" sz="2400" dirty="0"/>
              <a:t>Kakvi uglovi postoje?</a:t>
            </a:r>
          </a:p>
          <a:p>
            <a:r>
              <a:rPr lang="sr-Latn-ME" sz="2400" dirty="0"/>
              <a:t>Kakav ugao je prav ugao?</a:t>
            </a:r>
          </a:p>
          <a:p>
            <a:r>
              <a:rPr lang="sr-Latn-ME" sz="2400" dirty="0"/>
              <a:t>Šta su komplementni uglovi?</a:t>
            </a:r>
          </a:p>
          <a:p>
            <a:r>
              <a:rPr lang="sr-Latn-ME" sz="2400" dirty="0"/>
              <a:t>Šta su suplementni uglovi?</a:t>
            </a:r>
          </a:p>
          <a:p>
            <a:r>
              <a:rPr lang="sr-Latn-ME" sz="2400" dirty="0"/>
              <a:t>Kakvi su uglovi konveksni, a kakvi nekonveksni?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459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Susjedni, uporedni i unakrsni uglovi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400" dirty="0"/>
              <a:t>Dva ugla nazivamo susjednim ako imaju zajedničko tjeme,</a:t>
            </a:r>
          </a:p>
          <a:p>
            <a:pPr marL="0" indent="0">
              <a:buNone/>
            </a:pPr>
            <a:r>
              <a:rPr lang="sr-Latn-ME" sz="2400" dirty="0"/>
              <a:t> zajednički krak i oblasti uglova koje se nalaze sa</a:t>
            </a:r>
          </a:p>
          <a:p>
            <a:pPr marL="0" indent="0">
              <a:buNone/>
            </a:pPr>
            <a:r>
              <a:rPr lang="sr-Latn-ME" sz="2400" dirty="0"/>
              <a:t> različitih strana zajedničkog kraka.</a:t>
            </a:r>
          </a:p>
          <a:p>
            <a:r>
              <a:rPr lang="sr-Latn-ME" sz="2400" dirty="0"/>
              <a:t>Dva susjedna ugla čija dva kraka obrazuju pravu </a:t>
            </a:r>
          </a:p>
          <a:p>
            <a:pPr marL="0" indent="0">
              <a:buNone/>
            </a:pPr>
            <a:r>
              <a:rPr lang="sr-Latn-ME" sz="2400" dirty="0"/>
              <a:t>nazivamo uporednim uglovima.</a:t>
            </a:r>
          </a:p>
          <a:p>
            <a:r>
              <a:rPr lang="sr-Latn-ME" sz="2400" dirty="0"/>
              <a:t>Dva ugla nazivamo unakrsnim ako su produž</a:t>
            </a:r>
            <a:r>
              <a:rPr lang="en-US" sz="2400" dirty="0"/>
              <a:t>e</a:t>
            </a:r>
            <a:r>
              <a:rPr lang="sr-Latn-ME" sz="2400" dirty="0"/>
              <a:t>ci krakova</a:t>
            </a:r>
          </a:p>
          <a:p>
            <a:pPr marL="0" indent="0">
              <a:buNone/>
            </a:pPr>
            <a:r>
              <a:rPr lang="sr-Latn-ME" sz="2400" dirty="0"/>
              <a:t>jednog ugla krakovi drugog ugla.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458" y="1739118"/>
            <a:ext cx="2743200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667" b="12261"/>
          <a:stretch/>
        </p:blipFill>
        <p:spPr>
          <a:xfrm>
            <a:off x="8303455" y="3312758"/>
            <a:ext cx="2675206" cy="1512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9" b="9472"/>
          <a:stretch/>
        </p:blipFill>
        <p:spPr>
          <a:xfrm>
            <a:off x="8193258" y="4913142"/>
            <a:ext cx="2849880" cy="143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27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solidFill>
                <a:schemeClr val="accent4">
                  <a:lumMod val="50000"/>
                </a:schemeClr>
              </a:solidFill>
            </p:spPr>
            <p:txBody>
              <a:bodyPr>
                <a:normAutofit/>
              </a:bodyPr>
              <a:lstStyle/>
              <a:p>
                <a:r>
                  <a:rPr lang="sr-Latn-ME" dirty="0">
                    <a:solidFill>
                      <a:schemeClr val="bg1"/>
                    </a:solidFill>
                  </a:rPr>
                  <a:t>Teorema: Zbir uporednih uglova je </a:t>
                </a:r>
                <a14:m>
                  <m:oMath xmlns:m="http://schemas.openxmlformats.org/officeDocument/2006/math">
                    <m:r>
                      <a:rPr lang="sr-Latn-ME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180</m:t>
                    </m:r>
                    <m:r>
                      <a:rPr lang="sr-Latn-ME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dirty="0">
                    <a:solidFill>
                      <a:schemeClr val="bg1"/>
                    </a:solidFill>
                  </a:rPr>
                  <a:t>.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727" r="-1818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2014194"/>
                <a:ext cx="10058400" cy="3931920"/>
              </a:xfrm>
            </p:spPr>
            <p:txBody>
              <a:bodyPr>
                <a:noAutofit/>
              </a:bodyPr>
              <a:lstStyle/>
              <a:p>
                <a:r>
                  <a:rPr lang="sr-Latn-ME" sz="2800" dirty="0"/>
                  <a:t>Primjer1.  Odredi uporedne uglove ako je jedan od njih pet puta veći od drugog.</a:t>
                </a:r>
              </a:p>
              <a:p>
                <a:pPr marL="0" indent="0">
                  <a:buNone/>
                </a:pPr>
                <a:r>
                  <a:rPr lang="sr-Latn-ME" sz="2800" dirty="0"/>
                  <a:t>Rešenje:</a:t>
                </a:r>
                <a:r>
                  <a:rPr lang="en-US" sz="2800" dirty="0"/>
                  <a:t>		</a:t>
                </a:r>
                <a:r>
                  <a:rPr lang="sr-Latn-ME" sz="2800" dirty="0">
                    <a:ea typeface="Cambria Math" panose="02040503050406030204" pitchFamily="18" charset="0"/>
                  </a:rPr>
                  <a:t> </a:t>
                </a:r>
                <a:r>
                  <a:rPr lang="sr-Latn-ME" sz="2800" dirty="0"/>
                  <a:t>	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>
                    <a:ea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sr-Latn-ME" sz="28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ME" sz="2800" dirty="0"/>
                  <a:t>	</a:t>
                </a:r>
                <a:r>
                  <a:rPr lang="en-US" sz="2800" dirty="0"/>
                  <a:t>		</a:t>
                </a:r>
                <a14:m>
                  <m:oMath xmlns:m="http://schemas.openxmlformats.org/officeDocument/2006/math"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=180°</m:t>
                    </m:r>
                  </m:oMath>
                </a14:m>
                <a:endParaRPr lang="sr-Latn-ME" sz="28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ME" sz="2800" dirty="0"/>
                  <a:t>	</a:t>
                </a:r>
                <a:r>
                  <a:rPr lang="en-US" sz="2800" dirty="0"/>
                  <a:t>		</a:t>
                </a:r>
                <a:r>
                  <a:rPr lang="sr-Latn-ME" sz="2800" dirty="0">
                    <a:ea typeface="Cambria Math" panose="02040503050406030204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=180°</m:t>
                    </m:r>
                  </m:oMath>
                </a14:m>
                <a:endParaRPr lang="sr-Latn-ME" sz="2800" dirty="0"/>
              </a:p>
              <a:p>
                <a:pPr marL="0" indent="0">
                  <a:buNone/>
                </a:pPr>
                <a:r>
                  <a:rPr lang="sr-Latn-ME" sz="2800" dirty="0"/>
                  <a:t>	</a:t>
                </a:r>
                <a:r>
                  <a:rPr lang="en-US" sz="2800" dirty="0"/>
                  <a:t>		</a:t>
                </a:r>
                <a14:m>
                  <m:oMath xmlns:m="http://schemas.openxmlformats.org/officeDocument/2006/math">
                    <m:r>
                      <a:rPr lang="sr-Latn-ME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m:rPr>
                        <m:sty m:val="p"/>
                      </m:rPr>
                      <a:rPr lang="sr-Latn-ME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=180°</m:t>
                    </m:r>
                  </m:oMath>
                </a14:m>
                <a:endParaRPr lang="sr-Latn-ME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sr-Latn-ME" sz="2800" dirty="0">
                    <a:ea typeface="Cambria Math" panose="02040503050406030204" pitchFamily="18" charset="0"/>
                  </a:rPr>
                  <a:t>	</a:t>
                </a:r>
                <a:r>
                  <a:rPr lang="en-US" sz="2800" dirty="0"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=30°</m:t>
                    </m:r>
                  </m:oMath>
                </a14:m>
                <a:endParaRPr lang="sr-Latn-ME" sz="2800" dirty="0"/>
              </a:p>
              <a:p>
                <a:pPr marL="0" indent="0">
                  <a:buNone/>
                </a:pPr>
                <a:r>
                  <a:rPr lang="sr-Latn-ME" sz="2800" dirty="0"/>
                  <a:t>	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2014194"/>
                <a:ext cx="10058400" cy="3931920"/>
              </a:xfrm>
              <a:blipFill rotWithShape="0">
                <a:blip r:embed="rId3"/>
                <a:stretch>
                  <a:fillRect l="-1212" t="-1550" b="-3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188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48581"/>
          </a:xfrm>
        </p:spPr>
        <p:txBody>
          <a:bodyPr>
            <a:normAutofit/>
          </a:bodyPr>
          <a:lstStyle/>
          <a:p>
            <a:r>
              <a:rPr lang="sr-Latn-ME" dirty="0"/>
              <a:t>Podsjetimo 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91175"/>
            <a:ext cx="10058400" cy="4543865"/>
          </a:xfrm>
        </p:spPr>
        <p:txBody>
          <a:bodyPr>
            <a:normAutofit/>
          </a:bodyPr>
          <a:lstStyle/>
          <a:p>
            <a:r>
              <a:rPr lang="sr-Latn-ME" sz="2400" dirty="0"/>
              <a:t>Dvije prave nazivamo normalnim ako se sijeku pod pravim uglom.</a:t>
            </a:r>
          </a:p>
          <a:p>
            <a:r>
              <a:rPr lang="sr-Latn-ME" sz="2400" dirty="0"/>
              <a:t>Simetrala ugla ili bisektrisa ugla je poluprava koja ima početak u tjemenu ugla, pripada oblasti ugla i dijeli ugao na dva jednaka dijela.</a:t>
            </a:r>
          </a:p>
          <a:p>
            <a:r>
              <a:rPr lang="sr-Latn-ME" sz="2400" dirty="0"/>
              <a:t>Simetrala duži je prava koja siječe duž pod pravim uglom, i dijeli je na dva jednaka dijela.</a:t>
            </a:r>
          </a:p>
          <a:p>
            <a:r>
              <a:rPr lang="sr-Latn-ME" sz="2400" dirty="0"/>
              <a:t>Dva ugla nazivamo uglovima sa paralelnim kracima ako su prave određene kracima jednog ugla paralelne sa pravima određenim kracima drugog ugla.</a:t>
            </a:r>
          </a:p>
          <a:p>
            <a:r>
              <a:rPr lang="sr-Latn-ME" sz="2400" dirty="0"/>
              <a:t>Uglovi sa paralelnim kracima među sobom su ili jednaki ili suplementni.</a:t>
            </a:r>
          </a:p>
        </p:txBody>
      </p:sp>
    </p:spTree>
    <p:extLst>
      <p:ext uri="{BB962C8B-B14F-4D97-AF65-F5344CB8AC3E}">
        <p14:creationId xmlns:p14="http://schemas.microsoft.com/office/powerpoint/2010/main" val="218002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Zadaci: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1734631"/>
                <a:ext cx="10058400" cy="3931920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sr-Latn-ME" sz="2800" dirty="0"/>
                  <a:t>Dat je ugao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=125°</m:t>
                    </m:r>
                  </m:oMath>
                </a14:m>
                <a:r>
                  <a:rPr lang="sr-Latn-ME" sz="2800" dirty="0"/>
                  <a:t>. Odredi mjeru njemu uporednog ugla.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r-Latn-ME" sz="2800" dirty="0"/>
                  <a:t>Dvije prave koje se sijeku obrazuju ugao čija je mjera </a:t>
                </a:r>
                <a14:m>
                  <m:oMath xmlns:m="http://schemas.openxmlformats.org/officeDocument/2006/math">
                    <m:r>
                      <a:rPr lang="sr-Latn-ME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97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sz="2800" dirty="0"/>
                  <a:t>. Odredi mjere svih ostalih uglova.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r-Latn-ME" sz="2800" dirty="0"/>
                  <a:t>Odredi mjere komplementnih uglova ako je jedan ugao 3 puta manji od drugog.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r-Latn-ME" sz="2800" dirty="0"/>
                  <a:t>Odredi mjere suplementnih uglova ako je jedan ugao za </a:t>
                </a:r>
                <a14:m>
                  <m:oMath xmlns:m="http://schemas.openxmlformats.org/officeDocument/2006/math">
                    <m:r>
                      <a:rPr lang="sr-Latn-ME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sr-Latn-ME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sz="2800" dirty="0"/>
                  <a:t> veći do drugog.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sr-Latn-ME" sz="2800" dirty="0"/>
                  <a:t>Zbir uglova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r-Latn-ME" sz="2800" dirty="0"/>
                  <a:t> sa paralelnim kracima je </a:t>
                </a:r>
                <a14:m>
                  <m:oMath xmlns:m="http://schemas.openxmlformats.org/officeDocument/2006/math">
                    <m:r>
                      <a:rPr lang="sr-Latn-ME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sr-Latn-ME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sr-Latn-ME" sz="2800" dirty="0"/>
                  <a:t>. Odredi mjeru ugla koji je suplementan uglu </a:t>
                </a:r>
                <a14:m>
                  <m:oMath xmlns:m="http://schemas.openxmlformats.org/officeDocument/2006/math">
                    <m:r>
                      <a:rPr lang="sr-Latn-ME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sr-Latn-ME" sz="2800" dirty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1734631"/>
                <a:ext cx="10058400" cy="3931920"/>
              </a:xfrm>
              <a:blipFill rotWithShape="0">
                <a:blip r:embed="rId2"/>
                <a:stretch>
                  <a:fillRect l="-1091" t="-1705" r="-1515" b="-15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17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sr-Latn-ME" sz="6800" dirty="0">
                <a:solidFill>
                  <a:schemeClr val="tx1"/>
                </a:solidFill>
              </a:rPr>
              <a:t>HVALA NA PAŽNJI.</a:t>
            </a:r>
            <a:endParaRPr lang="en-US" sz="68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291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Widescreen</PresentationFormat>
  <Paragraphs>48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Garamond</vt:lpstr>
      <vt:lpstr>Savon</vt:lpstr>
      <vt:lpstr>Uvod u geometriju</vt:lpstr>
      <vt:lpstr>Osnovni pojmovi i relacije</vt:lpstr>
      <vt:lpstr>Uglovi</vt:lpstr>
      <vt:lpstr>Susjedni, uporedni i unakrsni uglovi</vt:lpstr>
      <vt:lpstr>Teorema: Zbir uporednih uglova je 180°.</vt:lpstr>
      <vt:lpstr>Podsjetimo se:</vt:lpstr>
      <vt:lpstr>Zadaci:</vt:lpstr>
      <vt:lpstr>HVALA NA PAŽNJI.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geometriju</dc:title>
  <dc:creator>Scekic Jelena</dc:creator>
  <cp:lastModifiedBy>Scekic Jelena</cp:lastModifiedBy>
  <cp:revision>1</cp:revision>
  <dcterms:created xsi:type="dcterms:W3CDTF">2020-10-07T09:52:04Z</dcterms:created>
  <dcterms:modified xsi:type="dcterms:W3CDTF">2020-10-07T09:52:10Z</dcterms:modified>
</cp:coreProperties>
</file>