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634" y="-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723B16-0EAF-4E15-A18B-CD15DC9F5A45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B99817-3195-49B2-BD38-51058B69E0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1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B99817-3195-49B2-BD38-51058B69E07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725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B99817-3195-49B2-BD38-51058B69E07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961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B1BBE-7193-448D-BF43-F8E0735E44BF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9ED5B-CFB0-472C-AC99-BA0C6F49E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281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B1BBE-7193-448D-BF43-F8E0735E44BF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9ED5B-CFB0-472C-AC99-BA0C6F49E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687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B1BBE-7193-448D-BF43-F8E0735E44BF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9ED5B-CFB0-472C-AC99-BA0C6F49E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4301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851920" y="1794903"/>
            <a:ext cx="5292080" cy="108012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</a:t>
            </a:r>
          </a:p>
          <a:p>
            <a:r>
              <a:rPr lang="en-US" altLang="ko-KR" dirty="0">
                <a:ea typeface="맑은 고딕" pitchFamily="50" charset="-127"/>
              </a:rPr>
              <a:t>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851772" y="2947030"/>
            <a:ext cx="5292080" cy="4888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  <p:pic>
        <p:nvPicPr>
          <p:cNvPr id="1026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640" y="657349"/>
            <a:ext cx="1765300" cy="391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85810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444208" y="267494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444208" y="2715766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986213" y="267494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986213" y="2715766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47430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90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1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4" y="1238202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7202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932114"/>
            <a:ext cx="9144000" cy="22113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3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131591"/>
            <a:ext cx="7230270" cy="3677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513482" y="1626258"/>
            <a:ext cx="3465217" cy="256260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467544" y="3363839"/>
            <a:ext cx="3024336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55825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843808" y="0"/>
            <a:ext cx="6300192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2843808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220878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572242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14830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 userDrawn="1"/>
        </p:nvSpPr>
        <p:spPr>
          <a:xfrm>
            <a:off x="3311860" y="737642"/>
            <a:ext cx="2520280" cy="25202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351" y="1139211"/>
            <a:ext cx="819298" cy="181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831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B1BBE-7193-448D-BF43-F8E0735E44BF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9ED5B-CFB0-472C-AC99-BA0C6F49E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109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B1BBE-7193-448D-BF43-F8E0735E44BF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9ED5B-CFB0-472C-AC99-BA0C6F49E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760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B1BBE-7193-448D-BF43-F8E0735E44BF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9ED5B-CFB0-472C-AC99-BA0C6F49E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650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B1BBE-7193-448D-BF43-F8E0735E44BF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9ED5B-CFB0-472C-AC99-BA0C6F49E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986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B1BBE-7193-448D-BF43-F8E0735E44BF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9ED5B-CFB0-472C-AC99-BA0C6F49E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846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B1BBE-7193-448D-BF43-F8E0735E44BF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9ED5B-CFB0-472C-AC99-BA0C6F49E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251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B1BBE-7193-448D-BF43-F8E0735E44BF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9ED5B-CFB0-472C-AC99-BA0C6F49E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867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B1BBE-7193-448D-BF43-F8E0735E44BF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9ED5B-CFB0-472C-AC99-BA0C6F49E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108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8B1BBE-7193-448D-BF43-F8E0735E44BF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9ED5B-CFB0-472C-AC99-BA0C6F49E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185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ME" altLang="ko-KR" sz="4000" dirty="0" smtClean="0">
                <a:ea typeface="맑은 고딕" pitchFamily="50" charset="-127"/>
              </a:rPr>
              <a:t>Tehnike za pronalaženje biznis ideje</a:t>
            </a:r>
            <a:endParaRPr lang="en-US" altLang="ko-KR" sz="4000" dirty="0">
              <a:ea typeface="맑은 고딕" pitchFamily="50" charset="-127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962400" y="3600451"/>
            <a:ext cx="5292080" cy="488816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defRPr/>
            </a:pPr>
            <a:r>
              <a:rPr lang="sr-Latn-ME" altLang="ko-KR" sz="2400" b="1" dirty="0" smtClean="0"/>
              <a:t>                           prof. Budrak Aleksandra</a:t>
            </a: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356410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3561194"/>
            <a:ext cx="9144000" cy="576063"/>
          </a:xfrm>
        </p:spPr>
        <p:txBody>
          <a:bodyPr>
            <a:normAutofit fontScale="92500" lnSpcReduction="10000"/>
          </a:bodyPr>
          <a:lstStyle/>
          <a:p>
            <a:r>
              <a:rPr lang="sr-Latn-ME" altLang="ko-KR" sz="3600" b="1" dirty="0" smtClean="0">
                <a:solidFill>
                  <a:schemeClr val="tx2">
                    <a:lumMod val="75000"/>
                  </a:schemeClr>
                </a:solidFill>
              </a:rPr>
              <a:t>Hvala na pažnji</a:t>
            </a:r>
            <a:endParaRPr lang="ko-KR" altLang="en-US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0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TEHNIKE ZA PRONALAŽENJE BIZNIS IDEJA</a:t>
            </a:r>
            <a:endParaRPr lang="en-US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76600" y="884151"/>
            <a:ext cx="57912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Kako doći do biznis ideje - put je koji se može preći korišćenjem raznih </a:t>
            </a:r>
            <a:r>
              <a:rPr lang="vi-VN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jednostavnih</a:t>
            </a:r>
            <a:r>
              <a:rPr lang="vi-VN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, ali i komplikovanijih tehnika kao što su: Brainstorming, Delphi metod,</a:t>
            </a:r>
          </a:p>
          <a:p>
            <a:r>
              <a:rPr lang="vi-VN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Sinektika itd.</a:t>
            </a:r>
          </a:p>
          <a:p>
            <a:r>
              <a:rPr lang="vi-VN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Postoje ljudi koji imaju u sebi preduzetnički duh i koji se bave </a:t>
            </a:r>
            <a:r>
              <a:rPr lang="vi-VN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određenim</a:t>
            </a:r>
            <a:r>
              <a:rPr lang="sr-Latn-ME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vi-VN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biznisom</a:t>
            </a:r>
            <a:r>
              <a:rPr lang="vi-VN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, a većina njih ima želju i veliko srce da nešto uradi, ali često ne </a:t>
            </a:r>
            <a:r>
              <a:rPr lang="vi-VN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zna</a:t>
            </a:r>
            <a:r>
              <a:rPr lang="sr-Latn-ME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vi-VN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kako</a:t>
            </a:r>
            <a:r>
              <a:rPr lang="vi-VN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r>
              <a:rPr lang="vi-VN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Tehnike mogu biti i: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vi-VN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kopiranje </a:t>
            </a:r>
            <a:r>
              <a:rPr lang="vi-VN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postojećih </a:t>
            </a:r>
            <a:r>
              <a:rPr lang="sr-Latn-ME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proizvoda</a:t>
            </a:r>
            <a:r>
              <a:rPr lang="vi-VN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vi-VN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ili usluga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vi-VN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vi-VN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mapiranje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vi-VN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pretvaranje </a:t>
            </a:r>
            <a:r>
              <a:rPr lang="vi-VN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hobija u potencijalni posao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vi-VN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vi-VN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korišćenje radnog iskustva i određenih sposobnosti </a:t>
            </a:r>
            <a:r>
              <a:rPr lang="vi-VN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za </a:t>
            </a:r>
            <a:r>
              <a:rPr lang="vi-VN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pokretanje posla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vi-VN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vi-VN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brainstorming tehnika – oluja ideja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vi-VN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vi-VN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inovacije novih proizvoda ili </a:t>
            </a:r>
            <a:r>
              <a:rPr lang="vi-VN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usluga.</a:t>
            </a:r>
            <a:endParaRPr lang="en-US" dirty="0">
              <a:solidFill>
                <a:schemeClr val="accent3">
                  <a:lumMod val="20000"/>
                  <a:lumOff val="8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4822" y="1352550"/>
            <a:ext cx="2636234" cy="32008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000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„</a:t>
            </a:r>
            <a:r>
              <a:rPr lang="sr-Latn-ME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Budući preduzetnici </a:t>
            </a:r>
          </a:p>
          <a:p>
            <a:r>
              <a:rPr lang="sr-Latn-ME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t</a:t>
            </a:r>
            <a:r>
              <a:rPr lang="sr-Latn-ME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reba da budu svjesni  </a:t>
            </a:r>
          </a:p>
          <a:p>
            <a:r>
              <a:rPr lang="sr-Latn-ME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</a:t>
            </a:r>
            <a:r>
              <a:rPr lang="sr-Latn-ME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vojih dobrih strana, da </a:t>
            </a:r>
          </a:p>
          <a:p>
            <a:r>
              <a:rPr lang="sr-Latn-ME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b</a:t>
            </a:r>
            <a:r>
              <a:rPr lang="sr-Latn-ME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udu hrabri i istrajni na </a:t>
            </a:r>
          </a:p>
          <a:p>
            <a:r>
              <a:rPr lang="sr-Latn-ME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</a:t>
            </a:r>
            <a:r>
              <a:rPr lang="sr-Latn-ME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vom putu i da ne </a:t>
            </a:r>
          </a:p>
          <a:p>
            <a:r>
              <a:rPr lang="sr-Latn-ME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o</a:t>
            </a:r>
            <a:r>
              <a:rPr lang="sr-Latn-ME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dustanu u trenutku </a:t>
            </a:r>
          </a:p>
          <a:p>
            <a:r>
              <a:rPr lang="sr-Latn-ME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k</a:t>
            </a:r>
            <a:r>
              <a:rPr lang="sr-Latn-ME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ada su to mnogi učinili.</a:t>
            </a:r>
          </a:p>
          <a:p>
            <a:r>
              <a:rPr lang="sr-Latn-ME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Moraju biti spremni na</a:t>
            </a:r>
          </a:p>
          <a:p>
            <a:r>
              <a:rPr lang="sr-Latn-ME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n</a:t>
            </a:r>
            <a:r>
              <a:rPr lang="sr-Latn-ME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eizvjesnost  sjutrašnjeg</a:t>
            </a:r>
          </a:p>
          <a:p>
            <a:r>
              <a:rPr lang="sr-Latn-ME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d</a:t>
            </a:r>
            <a:r>
              <a:rPr lang="sr-Latn-ME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ana i shvatiti ga kao </a:t>
            </a:r>
          </a:p>
          <a:p>
            <a:r>
              <a:rPr lang="en-US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</a:t>
            </a:r>
            <a:r>
              <a:rPr lang="sr-Latn-ME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zazov, a ne kao p</a:t>
            </a:r>
            <a:r>
              <a:rPr lang="en-US" i="1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rijet</a:t>
            </a:r>
            <a:r>
              <a:rPr lang="sr-Latn-ME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nju.</a:t>
            </a:r>
            <a:r>
              <a:rPr lang="sr-Latn-ME" sz="2000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“</a:t>
            </a:r>
            <a:endParaRPr lang="en-US" sz="2000" i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Rounded Rectangle 51">
            <a:extLst>
              <a:ext uri="{FF2B5EF4-FFF2-40B4-BE49-F238E27FC236}">
                <a16:creationId xmlns:a16="http://schemas.microsoft.com/office/drawing/2014/main" xmlns="" id="{C4DC59AF-DC3F-4CF2-B6B9-78AA9367D365}"/>
              </a:ext>
            </a:extLst>
          </p:cNvPr>
          <p:cNvSpPr/>
          <p:nvPr/>
        </p:nvSpPr>
        <p:spPr>
          <a:xfrm rot="16200000" flipH="1">
            <a:off x="8601075" y="-38098"/>
            <a:ext cx="400051" cy="533399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" name="Rounded Rectangle 51">
            <a:extLst>
              <a:ext uri="{FF2B5EF4-FFF2-40B4-BE49-F238E27FC236}">
                <a16:creationId xmlns:a16="http://schemas.microsoft.com/office/drawing/2014/main" xmlns="" id="{C4DC59AF-DC3F-4CF2-B6B9-78AA9367D365}"/>
              </a:ext>
            </a:extLst>
          </p:cNvPr>
          <p:cNvSpPr/>
          <p:nvPr/>
        </p:nvSpPr>
        <p:spPr>
          <a:xfrm rot="16200000" flipH="1">
            <a:off x="148097" y="-38098"/>
            <a:ext cx="400051" cy="533399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2281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"/>
          <p:cNvSpPr txBox="1">
            <a:spLocks/>
          </p:cNvSpPr>
          <p:nvPr/>
        </p:nvSpPr>
        <p:spPr>
          <a:xfrm>
            <a:off x="204124" y="51470"/>
            <a:ext cx="3605876" cy="158417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r-Latn-ME" altLang="ko-KR" sz="2800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Kopiranje postojećih proizvoda ili usluga</a:t>
            </a:r>
            <a:endParaRPr lang="en-US" altLang="ko-KR" sz="2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4124" y="1143000"/>
            <a:ext cx="40630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altLang="ko-KR" dirty="0" smtClean="0">
                <a:solidFill>
                  <a:schemeClr val="bg1"/>
                </a:solidFill>
                <a:cs typeface="Arial" pitchFamily="34" charset="0"/>
              </a:rPr>
              <a:t>Ideja može „doći“ iz vašeg mjesta, iz nekog drugog grada ili iz inostranstva. Prednost se ogleda u činjenici da možete posmatrati pozitivne i negativne strane već pokrenute poslovne aktivnosti, prije nego što pokrenete svoju vlastitu. Morate znati odgovor na pitanje: „Zašto bi neko postao kupac vaših proizvoda ili usluga kada takvi već postoje na</a:t>
            </a:r>
            <a:r>
              <a:rPr lang="en-US" altLang="ko-KR" dirty="0" smtClean="0">
                <a:solidFill>
                  <a:schemeClr val="bg1"/>
                </a:solidFill>
                <a:cs typeface="Arial" pitchFamily="34" charset="0"/>
              </a:rPr>
              <a:t>  </a:t>
            </a:r>
            <a:r>
              <a:rPr lang="sr-Latn-ME" altLang="ko-KR" dirty="0" smtClean="0">
                <a:solidFill>
                  <a:schemeClr val="bg1"/>
                </a:solidFill>
                <a:cs typeface="Arial" pitchFamily="34" charset="0"/>
              </a:rPr>
              <a:t>tržištu</a:t>
            </a:r>
            <a:r>
              <a:rPr lang="sr-Latn-ME" altLang="ko-KR" dirty="0">
                <a:solidFill>
                  <a:schemeClr val="bg1"/>
                </a:solidFill>
                <a:cs typeface="Arial" pitchFamily="34" charset="0"/>
              </a:rPr>
              <a:t>? </a:t>
            </a:r>
            <a:r>
              <a:rPr lang="sr-Latn-ME" altLang="ko-KR" dirty="0" smtClean="0">
                <a:solidFill>
                  <a:schemeClr val="bg1"/>
                </a:solidFill>
                <a:cs typeface="Arial" pitchFamily="34" charset="0"/>
              </a:rPr>
              <a:t>"</a:t>
            </a:r>
            <a:r>
              <a:rPr lang="en-US" altLang="ko-KR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sr-Latn-ME" altLang="ko-KR" dirty="0" smtClean="0">
                <a:solidFill>
                  <a:schemeClr val="bg1"/>
                </a:solidFill>
                <a:cs typeface="Arial" pitchFamily="34" charset="0"/>
              </a:rPr>
              <a:t>(kvalitetniji proizvod, povoljnija cijena, bolji asortiman, povoljnije radno vrijeme, bolji način isporuke, adekvatnije skladištenje i sl.)</a:t>
            </a:r>
          </a:p>
          <a:p>
            <a:endParaRPr lang="en-US" altLang="ko-KR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6" name="Picture Placeholder 5" descr="JAVNI POZIV PROIZVOĐAČIMA SUVENIRA - 2018 - Park prirode Lastovsko otočje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1" r="21861"/>
          <a:stretch>
            <a:fillRect/>
          </a:stretch>
        </p:blipFill>
        <p:spPr bwMode="auto">
          <a:xfrm>
            <a:off x="6781800" y="285750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6"/>
          <p:cNvSpPr>
            <a:spLocks noGrp="1"/>
          </p:cNvSpPr>
          <p:nvPr>
            <p:ph type="pic" idx="12"/>
          </p:nvPr>
        </p:nvSpPr>
        <p:spPr>
          <a:xfrm>
            <a:off x="4343469" y="2659100"/>
            <a:ext cx="2160000" cy="2160000"/>
          </a:xfrm>
        </p:spPr>
      </p:sp>
      <p:sp>
        <p:nvSpPr>
          <p:cNvPr id="14" name="Picture Placeholder 6"/>
          <p:cNvSpPr txBox="1">
            <a:spLocks/>
          </p:cNvSpPr>
          <p:nvPr/>
        </p:nvSpPr>
        <p:spPr>
          <a:xfrm>
            <a:off x="4343469" y="2654889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69" y="2654889"/>
            <a:ext cx="2160000" cy="2166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 descr="Brendiranje pekare LULU Standardne Reklame | Izrada reklama - Reclamare  Beograd | Put Do Dobre Reklame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0" r="16520"/>
          <a:stretch>
            <a:fillRect/>
          </a:stretch>
        </p:blipFill>
        <p:spPr bwMode="auto">
          <a:xfrm>
            <a:off x="6781800" y="2661828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opy Centar: O nama"/>
          <p:cNvPicPr>
            <a:picLocks noGrp="1" noChangeAspect="1" noChangeArrowheads="1"/>
          </p:cNvPicPr>
          <p:nvPr>
            <p:ph type="pic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67" r="16767"/>
          <a:stretch>
            <a:fillRect/>
          </a:stretch>
        </p:blipFill>
        <p:spPr bwMode="auto">
          <a:xfrm>
            <a:off x="4329031" y="285750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535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21198" y="2148"/>
            <a:ext cx="9144000" cy="342901"/>
          </a:xfrm>
        </p:spPr>
        <p:txBody>
          <a:bodyPr>
            <a:noAutofit/>
          </a:bodyPr>
          <a:lstStyle/>
          <a:p>
            <a:r>
              <a:rPr lang="sr-Latn-ME" sz="3200" b="1" dirty="0" smtClean="0">
                <a:solidFill>
                  <a:schemeClr val="tx2"/>
                </a:solidFill>
              </a:rPr>
              <a:t>Mapiranje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idx="1"/>
          </p:nvPr>
        </p:nvSpPr>
        <p:spPr>
          <a:xfrm>
            <a:off x="4572001" y="1657351"/>
            <a:ext cx="3465217" cy="2562605"/>
          </a:xfrm>
        </p:spPr>
      </p:sp>
      <p:sp>
        <p:nvSpPr>
          <p:cNvPr id="5" name="TextBox 4"/>
          <p:cNvSpPr txBox="1"/>
          <p:nvPr/>
        </p:nvSpPr>
        <p:spPr>
          <a:xfrm>
            <a:off x="0" y="400050"/>
            <a:ext cx="4419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S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uština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tehnike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je da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izađete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napolje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,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posmatrate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i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jednostavno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bilježite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(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ucrtate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na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mapi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)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ono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čega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ima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u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određenom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području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(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zajednici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,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opštini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,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regionu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…)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npr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.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pekare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,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mesare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,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razni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pogoni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za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proizvodnju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,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prodavnice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različitih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proizvoda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.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Poslije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toga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vršite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analizu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broja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evidentiranih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biznisa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,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njihove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lokacije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,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prednosti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ili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nedostatke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.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Zatim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,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identifikujete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šta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nedostaje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zajednici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/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opštini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i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razmotrite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da li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imate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kapaciteta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da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pokrenete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odre</a:t>
            </a:r>
            <a:r>
              <a:rPr lang="sr-Latn-C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đ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enu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poslovnu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aktivnost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.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88" y="3371850"/>
            <a:ext cx="3029712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Picture Placeholder 3"/>
          <p:cNvSpPr txBox="1">
            <a:spLocks/>
          </p:cNvSpPr>
          <p:nvPr/>
        </p:nvSpPr>
        <p:spPr>
          <a:xfrm>
            <a:off x="4572001" y="1678885"/>
            <a:ext cx="3465217" cy="256260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sp>
      <p:sp>
        <p:nvSpPr>
          <p:cNvPr id="8" name="Picture Placeholder 3"/>
          <p:cNvSpPr txBox="1">
            <a:spLocks/>
          </p:cNvSpPr>
          <p:nvPr/>
        </p:nvSpPr>
        <p:spPr>
          <a:xfrm>
            <a:off x="4571999" y="1656024"/>
            <a:ext cx="3465218" cy="2585466"/>
          </a:xfrm>
          <a:prstGeom prst="rect">
            <a:avLst/>
          </a:prstGeom>
          <a:solidFill>
            <a:schemeClr val="accent5"/>
          </a:solidFill>
        </p:spPr>
      </p:sp>
      <p:pic>
        <p:nvPicPr>
          <p:cNvPr id="2052" name="Picture 4" descr="Digital інновації у бізнес-освіті — Strategic Business Revie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508" y="1947878"/>
            <a:ext cx="3124200" cy="202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7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pl-PL" sz="2800" b="1" dirty="0">
                <a:solidFill>
                  <a:schemeClr val="tx2"/>
                </a:solidFill>
              </a:rPr>
              <a:t>Pretvaranje hobija u potencijalni posao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29000" y="1257300"/>
            <a:ext cx="533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Hobi je često izvor biznis ideja. </a:t>
            </a:r>
            <a:endParaRPr lang="sr-Latn-ME" dirty="0" smtClean="0">
              <a:solidFill>
                <a:schemeClr val="tx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vi-VN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Posebne </a:t>
            </a:r>
            <a:r>
              <a:rPr lang="vi-VN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vještine i zanimanja kojima se ljudi bave u slobodno vrijeme, mogu se pretvoriti u dobre poslovne mogućnosti. </a:t>
            </a:r>
            <a:endParaRPr lang="sr-Latn-ME" dirty="0" smtClean="0">
              <a:solidFill>
                <a:schemeClr val="tx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vi-VN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Danas </a:t>
            </a:r>
            <a:r>
              <a:rPr lang="vi-VN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se često susrijećemo sa poslovnim idejama koje su proizašle iz hobija, kao što su određene rukotvorine, pravljenje suvenira, proizvodnja meda, zdrave hrane i sl.</a:t>
            </a:r>
            <a:endParaRPr lang="en-US" dirty="0">
              <a:solidFill>
                <a:schemeClr val="tx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1524762"/>
            <a:ext cx="2438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sr-Latn-ME" sz="2400" dirty="0" smtClean="0">
                <a:solidFill>
                  <a:schemeClr val="bg1"/>
                </a:solidFill>
              </a:rPr>
              <a:t>„</a:t>
            </a:r>
            <a:r>
              <a:rPr lang="en-US" sz="2400" i="1" dirty="0" err="1" smtClean="0">
                <a:solidFill>
                  <a:schemeClr val="bg1"/>
                </a:solidFill>
              </a:rPr>
              <a:t>posebne</a:t>
            </a:r>
            <a:r>
              <a:rPr lang="en-US" sz="2400" i="1" dirty="0" smtClean="0">
                <a:solidFill>
                  <a:schemeClr val="bg1"/>
                </a:solidFill>
              </a:rPr>
              <a:t> </a:t>
            </a:r>
            <a:r>
              <a:rPr lang="en-US" sz="2400" i="1" dirty="0" err="1">
                <a:solidFill>
                  <a:schemeClr val="bg1"/>
                </a:solidFill>
              </a:rPr>
              <a:t>vještine</a:t>
            </a:r>
            <a:r>
              <a:rPr lang="en-US" sz="2400" i="1" dirty="0">
                <a:solidFill>
                  <a:schemeClr val="bg1"/>
                </a:solidFill>
              </a:rPr>
              <a:t> i </a:t>
            </a:r>
            <a:r>
              <a:rPr lang="en-US" sz="2400" i="1" dirty="0" err="1">
                <a:solidFill>
                  <a:schemeClr val="bg1"/>
                </a:solidFill>
              </a:rPr>
              <a:t>zanimanja</a:t>
            </a:r>
            <a:r>
              <a:rPr lang="en-US" sz="2400" i="1" dirty="0">
                <a:solidFill>
                  <a:schemeClr val="bg1"/>
                </a:solidFill>
              </a:rPr>
              <a:t> </a:t>
            </a:r>
            <a:r>
              <a:rPr lang="en-US" sz="2400" i="1" dirty="0" err="1">
                <a:solidFill>
                  <a:schemeClr val="bg1"/>
                </a:solidFill>
              </a:rPr>
              <a:t>kojima</a:t>
            </a:r>
            <a:r>
              <a:rPr lang="en-US" sz="2400" i="1" dirty="0">
                <a:solidFill>
                  <a:schemeClr val="bg1"/>
                </a:solidFill>
              </a:rPr>
              <a:t> se </a:t>
            </a:r>
            <a:r>
              <a:rPr lang="en-US" sz="2400" i="1" dirty="0" err="1">
                <a:solidFill>
                  <a:schemeClr val="bg1"/>
                </a:solidFill>
              </a:rPr>
              <a:t>ljudi</a:t>
            </a:r>
            <a:r>
              <a:rPr lang="en-US" sz="2400" i="1" dirty="0">
                <a:solidFill>
                  <a:schemeClr val="bg1"/>
                </a:solidFill>
              </a:rPr>
              <a:t> </a:t>
            </a:r>
            <a:r>
              <a:rPr lang="en-US" sz="2400" i="1" dirty="0" err="1">
                <a:solidFill>
                  <a:schemeClr val="bg1"/>
                </a:solidFill>
              </a:rPr>
              <a:t>bave</a:t>
            </a:r>
            <a:r>
              <a:rPr lang="en-US" sz="2400" i="1" dirty="0">
                <a:solidFill>
                  <a:schemeClr val="bg1"/>
                </a:solidFill>
              </a:rPr>
              <a:t> u </a:t>
            </a:r>
            <a:r>
              <a:rPr lang="en-US" sz="2400" i="1" dirty="0" err="1">
                <a:solidFill>
                  <a:schemeClr val="bg1"/>
                </a:solidFill>
              </a:rPr>
              <a:t>slobodno</a:t>
            </a:r>
            <a:r>
              <a:rPr lang="en-US" sz="2400" i="1" dirty="0">
                <a:solidFill>
                  <a:schemeClr val="bg1"/>
                </a:solidFill>
              </a:rPr>
              <a:t> </a:t>
            </a:r>
            <a:r>
              <a:rPr lang="en-US" sz="2400" i="1" dirty="0" err="1">
                <a:solidFill>
                  <a:schemeClr val="bg1"/>
                </a:solidFill>
              </a:rPr>
              <a:t>vrijeme</a:t>
            </a:r>
            <a:r>
              <a:rPr lang="en-US" sz="2400" i="1" dirty="0">
                <a:solidFill>
                  <a:schemeClr val="bg1"/>
                </a:solidFill>
              </a:rPr>
              <a:t> </a:t>
            </a:r>
            <a:r>
              <a:rPr lang="en-US" sz="2400" i="1" dirty="0" err="1">
                <a:solidFill>
                  <a:schemeClr val="bg1"/>
                </a:solidFill>
              </a:rPr>
              <a:t>mogu</a:t>
            </a:r>
            <a:r>
              <a:rPr lang="en-US" sz="2400" i="1" dirty="0">
                <a:solidFill>
                  <a:schemeClr val="bg1"/>
                </a:solidFill>
              </a:rPr>
              <a:t> se </a:t>
            </a:r>
            <a:r>
              <a:rPr lang="en-US" sz="2400" i="1" dirty="0" err="1">
                <a:solidFill>
                  <a:schemeClr val="bg1"/>
                </a:solidFill>
              </a:rPr>
              <a:t>pretvoriti</a:t>
            </a:r>
            <a:r>
              <a:rPr lang="en-US" sz="2400" i="1" dirty="0">
                <a:solidFill>
                  <a:schemeClr val="bg1"/>
                </a:solidFill>
              </a:rPr>
              <a:t> u </a:t>
            </a:r>
            <a:r>
              <a:rPr lang="en-US" sz="2400" i="1" dirty="0" err="1">
                <a:solidFill>
                  <a:schemeClr val="bg1"/>
                </a:solidFill>
              </a:rPr>
              <a:t>dobre</a:t>
            </a:r>
            <a:r>
              <a:rPr lang="en-US" sz="2400" i="1" dirty="0">
                <a:solidFill>
                  <a:schemeClr val="bg1"/>
                </a:solidFill>
              </a:rPr>
              <a:t> </a:t>
            </a:r>
            <a:r>
              <a:rPr lang="en-US" sz="2400" i="1" dirty="0" err="1">
                <a:solidFill>
                  <a:schemeClr val="bg1"/>
                </a:solidFill>
              </a:rPr>
              <a:t>poslovne</a:t>
            </a:r>
            <a:r>
              <a:rPr lang="en-US" sz="2400" i="1" dirty="0">
                <a:solidFill>
                  <a:schemeClr val="bg1"/>
                </a:solidFill>
              </a:rPr>
              <a:t> </a:t>
            </a:r>
            <a:r>
              <a:rPr lang="en-US" sz="2400" i="1" dirty="0" err="1" smtClean="0">
                <a:solidFill>
                  <a:schemeClr val="bg1"/>
                </a:solidFill>
              </a:rPr>
              <a:t>mogućnosti</a:t>
            </a:r>
            <a:r>
              <a:rPr lang="sr-Latn-ME" sz="2400" i="1" dirty="0" smtClean="0">
                <a:solidFill>
                  <a:schemeClr val="bg1"/>
                </a:solidFill>
              </a:rPr>
              <a:t>“</a:t>
            </a:r>
            <a:endParaRPr lang="en-US" sz="2400" i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76800" y="3790950"/>
            <a:ext cx="1752599" cy="1200150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54057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09600" y="57150"/>
            <a:ext cx="5257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Korišćenje radnog </a:t>
            </a:r>
            <a:r>
              <a:rPr lang="vi-VN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iskustva</a:t>
            </a:r>
            <a:endParaRPr lang="sr-Latn-ME" sz="2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vi-VN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i </a:t>
            </a:r>
            <a:r>
              <a:rPr lang="vi-VN" sz="2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određenih sposobnosti za pokretanje posla </a:t>
            </a:r>
            <a:endParaRPr lang="en-US" sz="2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3400" y="1543050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 err="1">
                <a:solidFill>
                  <a:schemeClr val="bg1"/>
                </a:solidFill>
                <a:latin typeface="+mj-lt"/>
              </a:rPr>
              <a:t>istraživanja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u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svijetu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su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pokazala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da se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najveći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broj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biznis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ideja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temelji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na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znanjima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i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vještinama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stečenim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na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osnovu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prethodnog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radnog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iskustva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(49%) a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na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osnovu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hobija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(28%). </a:t>
            </a:r>
          </a:p>
        </p:txBody>
      </p:sp>
      <p:pic>
        <p:nvPicPr>
          <p:cNvPr id="9" name="Picture 4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38" r="16238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krojac Archives - Zenicablo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3" y="3473974"/>
            <a:ext cx="2504287" cy="166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odijeljeno oko 3.500 ulaznica, sprema se spektakl u &quot;Morači&quot; (foto i  video) - Vijesti.m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2201" y="3473973"/>
            <a:ext cx="2507438" cy="166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rnogorski ski centri u sezoni 2018/19 » Skijanje.rs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78" r="19578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9144000" cy="576064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2"/>
                </a:solidFill>
              </a:rPr>
              <a:t>Brainstorming </a:t>
            </a:r>
            <a:r>
              <a:rPr lang="en-US" sz="2800" b="1" dirty="0" err="1">
                <a:solidFill>
                  <a:schemeClr val="tx2"/>
                </a:solidFill>
              </a:rPr>
              <a:t>tehnika</a:t>
            </a:r>
            <a:r>
              <a:rPr lang="en-US" sz="2800" b="1" dirty="0">
                <a:solidFill>
                  <a:schemeClr val="tx2"/>
                </a:solidFill>
              </a:rPr>
              <a:t> – </a:t>
            </a:r>
            <a:r>
              <a:rPr lang="en-US" sz="2800" b="1" dirty="0" err="1">
                <a:solidFill>
                  <a:schemeClr val="tx2"/>
                </a:solidFill>
              </a:rPr>
              <a:t>oluja</a:t>
            </a:r>
            <a:r>
              <a:rPr lang="en-US" sz="2800" b="1" dirty="0">
                <a:solidFill>
                  <a:schemeClr val="tx2"/>
                </a:solidFill>
              </a:rPr>
              <a:t> </a:t>
            </a:r>
            <a:r>
              <a:rPr lang="en-US" sz="2800" b="1" dirty="0" err="1">
                <a:solidFill>
                  <a:schemeClr val="tx2"/>
                </a:solidFill>
              </a:rPr>
              <a:t>ideja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9768" y="3409950"/>
            <a:ext cx="31516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Ovo je uobičajna tehnika, ne samo za dolazak do određene biznis ideje, već i za rješavanje određenih problema u </a:t>
            </a:r>
            <a:r>
              <a:rPr lang="vi-VN" sz="1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poslovanju</a:t>
            </a:r>
            <a:r>
              <a:rPr lang="sr-Latn-ME" sz="1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en-US" sz="1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76200" y="575548"/>
            <a:ext cx="464820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 </a:t>
            </a:r>
            <a:r>
              <a:rPr lang="sr-Latn-ME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O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kupi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se 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grupa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od 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nekoliko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osoba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, 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koje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bi 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trebalo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da 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izlože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što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više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ideja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u 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određenom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vremenskom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periodu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,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ali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tako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da se ne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vrši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njihova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procjena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tj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. ne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smiju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biti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kritikovane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ni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jednom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riječju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,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uzdahom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ili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grimasom.Jedna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osoba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sr-Latn-ME" sz="1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p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opisuje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sve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predložene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ideje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.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Kada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se brainstorming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završi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nastupa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kritikovanje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i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branjenje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predloženih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ideja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, i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otpisivanja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neodgovarajućih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. 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Sesije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se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održavaju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dok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se ne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izabere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najbolja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biznis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ideja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. </a:t>
            </a:r>
          </a:p>
        </p:txBody>
      </p:sp>
      <p:pic>
        <p:nvPicPr>
          <p:cNvPr id="3074" name="Picture 2" descr="Pravila igre „brainstorminga“ | Poslovna učinkovitost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1" r="4981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922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2800" b="1" dirty="0" err="1">
                <a:solidFill>
                  <a:schemeClr val="tx2"/>
                </a:solidFill>
              </a:rPr>
              <a:t>Inovacija</a:t>
            </a:r>
            <a:r>
              <a:rPr lang="en-US" sz="2800" b="1" dirty="0">
                <a:solidFill>
                  <a:schemeClr val="tx2"/>
                </a:solidFill>
              </a:rPr>
              <a:t> </a:t>
            </a:r>
            <a:r>
              <a:rPr lang="en-US" sz="2800" b="1" dirty="0" err="1">
                <a:solidFill>
                  <a:schemeClr val="tx2"/>
                </a:solidFill>
              </a:rPr>
              <a:t>novih</a:t>
            </a:r>
            <a:r>
              <a:rPr lang="en-US" sz="2800" b="1" dirty="0">
                <a:solidFill>
                  <a:schemeClr val="tx2"/>
                </a:solidFill>
              </a:rPr>
              <a:t> </a:t>
            </a:r>
            <a:r>
              <a:rPr lang="en-US" sz="2800" b="1" dirty="0" err="1">
                <a:solidFill>
                  <a:schemeClr val="tx2"/>
                </a:solidFill>
              </a:rPr>
              <a:t>proizvoda</a:t>
            </a:r>
            <a:r>
              <a:rPr lang="en-US" sz="2800" b="1" dirty="0">
                <a:solidFill>
                  <a:schemeClr val="tx2"/>
                </a:solidFill>
              </a:rPr>
              <a:t> </a:t>
            </a:r>
            <a:r>
              <a:rPr lang="en-US" sz="2800" b="1" dirty="0" err="1">
                <a:solidFill>
                  <a:schemeClr val="tx2"/>
                </a:solidFill>
              </a:rPr>
              <a:t>ili</a:t>
            </a:r>
            <a:r>
              <a:rPr lang="en-US" sz="2800" b="1" dirty="0">
                <a:solidFill>
                  <a:schemeClr val="tx2"/>
                </a:solidFill>
              </a:rPr>
              <a:t> </a:t>
            </a:r>
            <a:r>
              <a:rPr lang="en-US" sz="2800" b="1" dirty="0" err="1">
                <a:solidFill>
                  <a:schemeClr val="tx2"/>
                </a:solidFill>
              </a:rPr>
              <a:t>usluga</a:t>
            </a:r>
            <a:r>
              <a:rPr lang="en-US" sz="2800" b="1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29000" y="1445175"/>
            <a:ext cx="5562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b="1" u="sng" dirty="0">
                <a:solidFill>
                  <a:srgbClr val="002060"/>
                </a:solidFill>
              </a:rPr>
              <a:t>I</a:t>
            </a:r>
            <a:r>
              <a:rPr lang="en-US" b="1" u="sng" dirty="0" err="1" smtClean="0">
                <a:solidFill>
                  <a:srgbClr val="002060"/>
                </a:solidFill>
                <a:latin typeface="+mj-lt"/>
              </a:rPr>
              <a:t>novacija</a:t>
            </a:r>
            <a:r>
              <a:rPr lang="en-US" b="1" u="sng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je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pronalazak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i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primjena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novog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i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boljeg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rješenja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za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funkcionisanje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postojećeg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proizvoda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ili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djelatnosti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(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npr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bolja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konstrukcija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proizvoda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inovacija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procesa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proizvodnje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organizacija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rada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ili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poslovanja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marketinga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inovacija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usluga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…).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700" y="3181350"/>
            <a:ext cx="42672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81772" y="1415006"/>
            <a:ext cx="8518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rPr>
              <a:t>Izum</a:t>
            </a:r>
            <a:endParaRPr lang="en-US" sz="2400" b="1" i="1" dirty="0">
              <a:solidFill>
                <a:schemeClr val="accent1">
                  <a:lumMod val="20000"/>
                  <a:lumOff val="80000"/>
                </a:schemeClr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2786" y="1858149"/>
            <a:ext cx="24452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je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tehničko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otkriće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tj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.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ono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što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je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novostvoreno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ili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en-US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konst</a:t>
            </a:r>
            <a:r>
              <a:rPr lang="sr-Latn-ME" smtClean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ituisano</a:t>
            </a:r>
            <a:r>
              <a:rPr lang="en-US" smtClean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na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temelju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prirodnih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zakonitosti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;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pronalazak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.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844" y="3632535"/>
            <a:ext cx="1423986" cy="990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906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3382" y="363825"/>
            <a:ext cx="13464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sz="2000" b="1" i="1" dirty="0">
                <a:solidFill>
                  <a:schemeClr val="bg1"/>
                </a:solidFill>
                <a:latin typeface="+mj-lt"/>
              </a:rPr>
              <a:t>Za domaći</a:t>
            </a:r>
            <a:r>
              <a:rPr lang="sr-Latn-ME" sz="2000" b="1" i="1" dirty="0">
                <a:solidFill>
                  <a:schemeClr val="bg1"/>
                </a:solidFill>
                <a:latin typeface="+mj-lt"/>
                <a:cs typeface="Calibri"/>
              </a:rPr>
              <a:t>:</a:t>
            </a:r>
            <a:endParaRPr lang="en-US" sz="2000" b="1" i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2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55" b="16755"/>
          <a:stretch>
            <a:fillRect/>
          </a:stretch>
        </p:blipFill>
        <p:spPr bwMode="auto">
          <a:xfrm>
            <a:off x="-3048000" y="7069736"/>
            <a:ext cx="2819400" cy="140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7" name="Group 16"/>
          <p:cNvGrpSpPr/>
          <p:nvPr/>
        </p:nvGrpSpPr>
        <p:grpSpPr>
          <a:xfrm rot="19917947">
            <a:off x="934283" y="856799"/>
            <a:ext cx="1665869" cy="3558872"/>
            <a:chOff x="1359132" y="345882"/>
            <a:chExt cx="1966239" cy="4200564"/>
          </a:xfrm>
        </p:grpSpPr>
        <p:grpSp>
          <p:nvGrpSpPr>
            <p:cNvPr id="18" name="Group 17"/>
            <p:cNvGrpSpPr/>
            <p:nvPr/>
          </p:nvGrpSpPr>
          <p:grpSpPr>
            <a:xfrm>
              <a:off x="2073901" y="2186669"/>
              <a:ext cx="501313" cy="2359777"/>
              <a:chOff x="2810055" y="1677194"/>
              <a:chExt cx="535258" cy="2519562"/>
            </a:xfrm>
          </p:grpSpPr>
          <p:sp>
            <p:nvSpPr>
              <p:cNvPr id="31" name="Rectangle 8"/>
              <p:cNvSpPr/>
              <p:nvPr/>
            </p:nvSpPr>
            <p:spPr>
              <a:xfrm>
                <a:off x="2810675" y="3399597"/>
                <a:ext cx="534638" cy="779141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70000"/>
                      <a:lumOff val="30000"/>
                    </a:schemeClr>
                  </a:gs>
                  <a:gs pos="100000">
                    <a:schemeClr val="accent2">
                      <a:lumMod val="70000"/>
                      <a:lumOff val="30000"/>
                    </a:schemeClr>
                  </a:gs>
                </a:gsLst>
                <a:lin ang="19800000" scaled="0"/>
              </a:gra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Rectangle 8"/>
              <p:cNvSpPr/>
              <p:nvPr/>
            </p:nvSpPr>
            <p:spPr>
              <a:xfrm>
                <a:off x="2984722" y="3392706"/>
                <a:ext cx="180870" cy="787996"/>
              </a:xfrm>
              <a:custGeom>
                <a:avLst/>
                <a:gdLst>
                  <a:gd name="connsiteX0" fmla="*/ 0 w 1359043"/>
                  <a:gd name="connsiteY0" fmla="*/ 0 h 1813992"/>
                  <a:gd name="connsiteX1" fmla="*/ 1359043 w 1359043"/>
                  <a:gd name="connsiteY1" fmla="*/ 0 h 1813992"/>
                  <a:gd name="connsiteX2" fmla="*/ 1359043 w 1359043"/>
                  <a:gd name="connsiteY2" fmla="*/ 212596 h 1813992"/>
                  <a:gd name="connsiteX3" fmla="*/ 806822 w 1359043"/>
                  <a:gd name="connsiteY3" fmla="*/ 1813992 h 1813992"/>
                  <a:gd name="connsiteX4" fmla="*/ 1012 w 1359043"/>
                  <a:gd name="connsiteY4" fmla="*/ 289727 h 1813992"/>
                  <a:gd name="connsiteX5" fmla="*/ 0 w 1359043"/>
                  <a:gd name="connsiteY5" fmla="*/ 289727 h 1813992"/>
                  <a:gd name="connsiteX6" fmla="*/ 0 w 1359043"/>
                  <a:gd name="connsiteY6" fmla="*/ 288030 h 1813992"/>
                  <a:gd name="connsiteX7" fmla="*/ 0 w 1359043"/>
                  <a:gd name="connsiteY7" fmla="*/ 0 h 1813992"/>
                  <a:gd name="connsiteX0" fmla="*/ 0 w 1359043"/>
                  <a:gd name="connsiteY0" fmla="*/ 0 h 1820658"/>
                  <a:gd name="connsiteX1" fmla="*/ 1359043 w 1359043"/>
                  <a:gd name="connsiteY1" fmla="*/ 0 h 1820658"/>
                  <a:gd name="connsiteX2" fmla="*/ 1359043 w 1359043"/>
                  <a:gd name="connsiteY2" fmla="*/ 212596 h 1820658"/>
                  <a:gd name="connsiteX3" fmla="*/ 720119 w 1359043"/>
                  <a:gd name="connsiteY3" fmla="*/ 1820658 h 1820658"/>
                  <a:gd name="connsiteX4" fmla="*/ 1012 w 1359043"/>
                  <a:gd name="connsiteY4" fmla="*/ 289727 h 1820658"/>
                  <a:gd name="connsiteX5" fmla="*/ 0 w 1359043"/>
                  <a:gd name="connsiteY5" fmla="*/ 289727 h 1820658"/>
                  <a:gd name="connsiteX6" fmla="*/ 0 w 1359043"/>
                  <a:gd name="connsiteY6" fmla="*/ 288030 h 1820658"/>
                  <a:gd name="connsiteX7" fmla="*/ 0 w 1359043"/>
                  <a:gd name="connsiteY7" fmla="*/ 0 h 1820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9043" h="1820658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720119" y="1820658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50000"/>
                      <a:lumOff val="50000"/>
                    </a:schemeClr>
                  </a:gs>
                  <a:gs pos="100000">
                    <a:schemeClr val="accent2">
                      <a:lumMod val="50000"/>
                      <a:lumOff val="50000"/>
                    </a:schemeClr>
                  </a:gs>
                </a:gsLst>
                <a:lin ang="19800000" scaled="0"/>
              </a:gra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Rectangle 8"/>
              <p:cNvSpPr/>
              <p:nvPr/>
            </p:nvSpPr>
            <p:spPr>
              <a:xfrm>
                <a:off x="2810055" y="3399597"/>
                <a:ext cx="264192" cy="763141"/>
              </a:xfrm>
              <a:custGeom>
                <a:avLst/>
                <a:gdLst>
                  <a:gd name="connsiteX0" fmla="*/ 0 w 1345558"/>
                  <a:gd name="connsiteY0" fmla="*/ 0 h 1783227"/>
                  <a:gd name="connsiteX1" fmla="*/ 897414 w 1345558"/>
                  <a:gd name="connsiteY1" fmla="*/ 0 h 1783227"/>
                  <a:gd name="connsiteX2" fmla="*/ 901843 w 1345558"/>
                  <a:gd name="connsiteY2" fmla="*/ 212596 h 1783227"/>
                  <a:gd name="connsiteX3" fmla="*/ 1345558 w 1345558"/>
                  <a:gd name="connsiteY3" fmla="*/ 1783227 h 1783227"/>
                  <a:gd name="connsiteX4" fmla="*/ 1012 w 1345558"/>
                  <a:gd name="connsiteY4" fmla="*/ 289727 h 1783227"/>
                  <a:gd name="connsiteX5" fmla="*/ 0 w 1345558"/>
                  <a:gd name="connsiteY5" fmla="*/ 289727 h 1783227"/>
                  <a:gd name="connsiteX6" fmla="*/ 0 w 1345558"/>
                  <a:gd name="connsiteY6" fmla="*/ 288030 h 1783227"/>
                  <a:gd name="connsiteX7" fmla="*/ 0 w 1345558"/>
                  <a:gd name="connsiteY7" fmla="*/ 0 h 1783227"/>
                  <a:gd name="connsiteX0" fmla="*/ 0 w 1331023"/>
                  <a:gd name="connsiteY0" fmla="*/ 0 h 1763232"/>
                  <a:gd name="connsiteX1" fmla="*/ 897414 w 1331023"/>
                  <a:gd name="connsiteY1" fmla="*/ 0 h 1763232"/>
                  <a:gd name="connsiteX2" fmla="*/ 901843 w 1331023"/>
                  <a:gd name="connsiteY2" fmla="*/ 212596 h 1763232"/>
                  <a:gd name="connsiteX3" fmla="*/ 1331023 w 1331023"/>
                  <a:gd name="connsiteY3" fmla="*/ 1763232 h 1763232"/>
                  <a:gd name="connsiteX4" fmla="*/ 1012 w 1331023"/>
                  <a:gd name="connsiteY4" fmla="*/ 289727 h 1763232"/>
                  <a:gd name="connsiteX5" fmla="*/ 0 w 1331023"/>
                  <a:gd name="connsiteY5" fmla="*/ 289727 h 1763232"/>
                  <a:gd name="connsiteX6" fmla="*/ 0 w 1331023"/>
                  <a:gd name="connsiteY6" fmla="*/ 288030 h 1763232"/>
                  <a:gd name="connsiteX7" fmla="*/ 0 w 1331023"/>
                  <a:gd name="connsiteY7" fmla="*/ 0 h 1763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31023" h="1763232">
                    <a:moveTo>
                      <a:pt x="0" y="0"/>
                    </a:moveTo>
                    <a:lnTo>
                      <a:pt x="897414" y="0"/>
                    </a:lnTo>
                    <a:cubicBezTo>
                      <a:pt x="898890" y="70865"/>
                      <a:pt x="900367" y="141731"/>
                      <a:pt x="901843" y="212596"/>
                    </a:cubicBezTo>
                    <a:lnTo>
                      <a:pt x="1331023" y="1763232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30000"/>
                      <a:lumOff val="70000"/>
                    </a:schemeClr>
                  </a:gs>
                  <a:gs pos="100000">
                    <a:schemeClr val="accent2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Rectangle 2"/>
              <p:cNvSpPr/>
              <p:nvPr/>
            </p:nvSpPr>
            <p:spPr>
              <a:xfrm>
                <a:off x="2811292" y="1677194"/>
                <a:ext cx="177768" cy="1815900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30000"/>
                      <a:lumOff val="70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Rectangle 2"/>
              <p:cNvSpPr/>
              <p:nvPr/>
            </p:nvSpPr>
            <p:spPr>
              <a:xfrm>
                <a:off x="2987824" y="1677195"/>
                <a:ext cx="177768" cy="1815900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50000"/>
                      <a:lumOff val="50000"/>
                    </a:schemeClr>
                  </a:gs>
                  <a:gs pos="100000">
                    <a:schemeClr val="accent1">
                      <a:lumMod val="50000"/>
                      <a:lumOff val="50000"/>
                    </a:schemeClr>
                  </a:gs>
                </a:gsLst>
                <a:lin ang="19800000" scaled="0"/>
              </a:gra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Rectangle 2"/>
              <p:cNvSpPr/>
              <p:nvPr/>
            </p:nvSpPr>
            <p:spPr>
              <a:xfrm>
                <a:off x="3165590" y="1677196"/>
                <a:ext cx="177768" cy="1815899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Isosceles Triangle 36"/>
              <p:cNvSpPr/>
              <p:nvPr/>
            </p:nvSpPr>
            <p:spPr>
              <a:xfrm rot="10800000">
                <a:off x="2987823" y="3961239"/>
                <a:ext cx="177768" cy="235517"/>
              </a:xfrm>
              <a:prstGeom prst="triangl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1359132" y="345882"/>
              <a:ext cx="1966239" cy="1811155"/>
              <a:chOff x="1888981" y="1110787"/>
              <a:chExt cx="2254374" cy="2076562"/>
            </a:xfrm>
          </p:grpSpPr>
          <p:sp>
            <p:nvSpPr>
              <p:cNvPr id="20" name="Teardrop 30"/>
              <p:cNvSpPr/>
              <p:nvPr/>
            </p:nvSpPr>
            <p:spPr>
              <a:xfrm rot="8100000">
                <a:off x="2322441" y="1563466"/>
                <a:ext cx="1333455" cy="1333457"/>
              </a:xfrm>
              <a:custGeom>
                <a:avLst/>
                <a:gdLst>
                  <a:gd name="connsiteX0" fmla="*/ 293361 w 2192670"/>
                  <a:gd name="connsiteY0" fmla="*/ 1899310 h 2192671"/>
                  <a:gd name="connsiteX1" fmla="*/ 0 w 2192670"/>
                  <a:gd name="connsiteY1" fmla="*/ 1191074 h 2192671"/>
                  <a:gd name="connsiteX2" fmla="*/ 1001597 w 2192670"/>
                  <a:gd name="connsiteY2" fmla="*/ 189477 h 2192671"/>
                  <a:gd name="connsiteX3" fmla="*/ 1341342 w 2192670"/>
                  <a:gd name="connsiteY3" fmla="*/ 189477 h 2192671"/>
                  <a:gd name="connsiteX4" fmla="*/ 1530818 w 2192670"/>
                  <a:gd name="connsiteY4" fmla="*/ 0 h 2192671"/>
                  <a:gd name="connsiteX5" fmla="*/ 1806586 w 2192670"/>
                  <a:gd name="connsiteY5" fmla="*/ 0 h 2192671"/>
                  <a:gd name="connsiteX6" fmla="*/ 1996062 w 2192670"/>
                  <a:gd name="connsiteY6" fmla="*/ 189477 h 2192671"/>
                  <a:gd name="connsiteX7" fmla="*/ 2003194 w 2192670"/>
                  <a:gd name="connsiteY7" fmla="*/ 189477 h 2192671"/>
                  <a:gd name="connsiteX8" fmla="*/ 2003194 w 2192670"/>
                  <a:gd name="connsiteY8" fmla="*/ 196609 h 2192671"/>
                  <a:gd name="connsiteX9" fmla="*/ 2192670 w 2192670"/>
                  <a:gd name="connsiteY9" fmla="*/ 386085 h 2192671"/>
                  <a:gd name="connsiteX10" fmla="*/ 2192670 w 2192670"/>
                  <a:gd name="connsiteY10" fmla="*/ 661852 h 2192671"/>
                  <a:gd name="connsiteX11" fmla="*/ 2003193 w 2192670"/>
                  <a:gd name="connsiteY11" fmla="*/ 851329 h 2192671"/>
                  <a:gd name="connsiteX12" fmla="*/ 2003194 w 2192670"/>
                  <a:gd name="connsiteY12" fmla="*/ 1191074 h 2192671"/>
                  <a:gd name="connsiteX13" fmla="*/ 1001597 w 2192670"/>
                  <a:gd name="connsiteY13" fmla="*/ 2192671 h 2192671"/>
                  <a:gd name="connsiteX14" fmla="*/ 293361 w 2192670"/>
                  <a:gd name="connsiteY14" fmla="*/ 1899310 h 2192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192670" h="2192671">
                    <a:moveTo>
                      <a:pt x="293361" y="1899310"/>
                    </a:moveTo>
                    <a:cubicBezTo>
                      <a:pt x="112107" y="1718057"/>
                      <a:pt x="0" y="1467657"/>
                      <a:pt x="0" y="1191074"/>
                    </a:cubicBezTo>
                    <a:cubicBezTo>
                      <a:pt x="0" y="637907"/>
                      <a:pt x="448430" y="189477"/>
                      <a:pt x="1001597" y="189477"/>
                    </a:cubicBezTo>
                    <a:lnTo>
                      <a:pt x="1341342" y="189477"/>
                    </a:lnTo>
                    <a:lnTo>
                      <a:pt x="1530818" y="0"/>
                    </a:lnTo>
                    <a:cubicBezTo>
                      <a:pt x="1606970" y="-76151"/>
                      <a:pt x="1730435" y="-76151"/>
                      <a:pt x="1806586" y="0"/>
                    </a:cubicBezTo>
                    <a:lnTo>
                      <a:pt x="1996062" y="189477"/>
                    </a:lnTo>
                    <a:lnTo>
                      <a:pt x="2003194" y="189477"/>
                    </a:lnTo>
                    <a:lnTo>
                      <a:pt x="2003194" y="196609"/>
                    </a:lnTo>
                    <a:lnTo>
                      <a:pt x="2192670" y="386085"/>
                    </a:lnTo>
                    <a:cubicBezTo>
                      <a:pt x="2268822" y="462236"/>
                      <a:pt x="2268822" y="585701"/>
                      <a:pt x="2192670" y="661852"/>
                    </a:cubicBezTo>
                    <a:lnTo>
                      <a:pt x="2003193" y="851329"/>
                    </a:lnTo>
                    <a:cubicBezTo>
                      <a:pt x="2003193" y="964577"/>
                      <a:pt x="2003194" y="1077826"/>
                      <a:pt x="2003194" y="1191074"/>
                    </a:cubicBezTo>
                    <a:cubicBezTo>
                      <a:pt x="2003194" y="1744241"/>
                      <a:pt x="1554764" y="2192671"/>
                      <a:pt x="1001597" y="2192671"/>
                    </a:cubicBezTo>
                    <a:cubicBezTo>
                      <a:pt x="725014" y="2192671"/>
                      <a:pt x="474614" y="2080563"/>
                      <a:pt x="293361" y="1899310"/>
                    </a:cubicBezTo>
                    <a:close/>
                  </a:path>
                </a:pathLst>
              </a:custGeom>
              <a:solidFill>
                <a:schemeClr val="bg1"/>
              </a:solidFill>
              <a:ln w="508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Trapezoid 20"/>
              <p:cNvSpPr/>
              <p:nvPr/>
            </p:nvSpPr>
            <p:spPr>
              <a:xfrm rot="10800000">
                <a:off x="2751763" y="2230194"/>
                <a:ext cx="457200" cy="783671"/>
              </a:xfrm>
              <a:prstGeom prst="trapezoid">
                <a:avLst/>
              </a:prstGeom>
              <a:solidFill>
                <a:schemeClr val="bg1"/>
              </a:solidFill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Rounded Rectangle 21"/>
              <p:cNvSpPr/>
              <p:nvPr/>
            </p:nvSpPr>
            <p:spPr>
              <a:xfrm rot="2700000">
                <a:off x="3710962" y="1407964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Rounded Rectangle 22"/>
              <p:cNvSpPr/>
              <p:nvPr/>
            </p:nvSpPr>
            <p:spPr>
              <a:xfrm rot="18900000" flipH="1">
                <a:off x="2156327" y="1407964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Rounded Rectangle 23"/>
              <p:cNvSpPr/>
              <p:nvPr/>
            </p:nvSpPr>
            <p:spPr>
              <a:xfrm>
                <a:off x="2935970" y="1110787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Rounded Rectangle 24"/>
              <p:cNvSpPr/>
              <p:nvPr/>
            </p:nvSpPr>
            <p:spPr>
              <a:xfrm rot="5400000">
                <a:off x="3933668" y="1996109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Rounded Rectangle 25"/>
              <p:cNvSpPr/>
              <p:nvPr/>
            </p:nvSpPr>
            <p:spPr>
              <a:xfrm rot="16200000" flipH="1">
                <a:off x="1978847" y="1919902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Rounded Rectangle 26"/>
              <p:cNvSpPr/>
              <p:nvPr/>
            </p:nvSpPr>
            <p:spPr>
              <a:xfrm>
                <a:off x="2692290" y="3074683"/>
                <a:ext cx="612000" cy="112666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8" name="Rounded Rectangle 27"/>
              <p:cNvSpPr/>
              <p:nvPr/>
            </p:nvSpPr>
            <p:spPr>
              <a:xfrm>
                <a:off x="2833284" y="2139702"/>
                <a:ext cx="71867" cy="17966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Rounded Rectangle 28"/>
              <p:cNvSpPr/>
              <p:nvPr/>
            </p:nvSpPr>
            <p:spPr>
              <a:xfrm>
                <a:off x="2957504" y="2139702"/>
                <a:ext cx="71867" cy="17966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Rounded Rectangle 29"/>
              <p:cNvSpPr/>
              <p:nvPr/>
            </p:nvSpPr>
            <p:spPr>
              <a:xfrm>
                <a:off x="3081724" y="2139702"/>
                <a:ext cx="71867" cy="17966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pic>
        <p:nvPicPr>
          <p:cNvPr id="1026" name="Picture 2" descr="C:\Users\aleks\Downloads\RADNI_LIST_7-page-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4437" y="0"/>
            <a:ext cx="4876800" cy="51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533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483</TotalTime>
  <Words>644</Words>
  <Application>Microsoft Office PowerPoint</Application>
  <PresentationFormat>On-screen Show (16:9)</PresentationFormat>
  <Paragraphs>47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aleksbudrak@gmail.com</dc:creator>
  <cp:lastModifiedBy>aleksbudrak@gmail.com</cp:lastModifiedBy>
  <cp:revision>31</cp:revision>
  <dcterms:created xsi:type="dcterms:W3CDTF">2020-10-21T15:53:40Z</dcterms:created>
  <dcterms:modified xsi:type="dcterms:W3CDTF">2020-10-25T15:02:12Z</dcterms:modified>
</cp:coreProperties>
</file>