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71" r:id="rId5"/>
    <p:sldId id="273" r:id="rId6"/>
    <p:sldId id="272" r:id="rId7"/>
    <p:sldId id="274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7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379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758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897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3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52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17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504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282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020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868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9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F45FA-2D68-4470-BB64-5851C6F2BB8E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654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zultat slika za exc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47" y="1256938"/>
            <a:ext cx="4651556" cy="46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50377" y="1256938"/>
            <a:ext cx="7067006" cy="4651556"/>
          </a:xfrm>
          <a:prstGeom prst="rect">
            <a:avLst/>
          </a:prstGeom>
          <a:solidFill>
            <a:srgbClr val="207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573" y="233382"/>
            <a:ext cx="901553" cy="94950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596351" y="474592"/>
            <a:ext cx="477040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Latn-ME" sz="2500" dirty="0">
                <a:solidFill>
                  <a:srgbClr val="002060"/>
                </a:solidFill>
                <a:latin typeface="Impact" panose="020B0806030902050204" pitchFamily="34" charset="0"/>
              </a:rPr>
              <a:t>JU ETŠ „VASO ALIGRUDIĆ“, Podgorica</a:t>
            </a:r>
          </a:p>
        </p:txBody>
      </p:sp>
      <p:sp>
        <p:nvSpPr>
          <p:cNvPr id="7" name="Rectangle 6"/>
          <p:cNvSpPr/>
          <p:nvPr/>
        </p:nvSpPr>
        <p:spPr>
          <a:xfrm>
            <a:off x="8002905" y="5908494"/>
            <a:ext cx="3714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r-Latn-ME" dirty="0">
                <a:solidFill>
                  <a:srgbClr val="002060"/>
                </a:solidFill>
                <a:latin typeface="Impact" panose="020B0806030902050204" pitchFamily="34" charset="0"/>
              </a:rPr>
              <a:t>PREDMETNI NASTAVNIK : SPASOJE PAPIĆ</a:t>
            </a:r>
            <a:endParaRPr lang="en-US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83480" y="2844052"/>
            <a:ext cx="6400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5000" dirty="0" smtClean="0">
                <a:solidFill>
                  <a:schemeClr val="bg1"/>
                </a:solidFill>
                <a:latin typeface="Impact" panose="020B0806030902050204" pitchFamily="34" charset="0"/>
              </a:rPr>
              <a:t>FUNKCIJE U EXCELU</a:t>
            </a:r>
            <a:endParaRPr lang="en-US" sz="5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690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9931" y="6348549"/>
            <a:ext cx="3291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Bradley Hand ITC" panose="03070402050302030203" pitchFamily="66" charset="0"/>
              </a:rPr>
              <a:t>Informatika</a:t>
            </a:r>
            <a:endParaRPr lang="en-US" sz="2200" b="1" i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6834" y="1541417"/>
            <a:ext cx="1059397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/>
              <a:t>Funkcije</a:t>
            </a:r>
            <a:r>
              <a:rPr lang="en-US" sz="2200" dirty="0"/>
              <a:t> </a:t>
            </a:r>
            <a:r>
              <a:rPr lang="en-US" sz="2200" dirty="0" err="1"/>
              <a:t>su</a:t>
            </a:r>
            <a:r>
              <a:rPr lang="en-US" sz="2200" dirty="0"/>
              <a:t> </a:t>
            </a:r>
            <a:r>
              <a:rPr lang="en-US" sz="2200" dirty="0" err="1" smtClean="0"/>
              <a:t>slo</a:t>
            </a:r>
            <a:r>
              <a:rPr lang="sr-Latn-ME" sz="2200" dirty="0" smtClean="0"/>
              <a:t>ž</a:t>
            </a:r>
            <a:r>
              <a:rPr lang="en-US" sz="2200" dirty="0" err="1" smtClean="0"/>
              <a:t>ene</a:t>
            </a:r>
            <a:r>
              <a:rPr lang="en-US" sz="2200" dirty="0" smtClean="0"/>
              <a:t> </a:t>
            </a:r>
            <a:r>
              <a:rPr lang="en-US" sz="2200" dirty="0" err="1"/>
              <a:t>gotove</a:t>
            </a:r>
            <a:r>
              <a:rPr lang="en-US" sz="2200" dirty="0"/>
              <a:t> </a:t>
            </a:r>
            <a:r>
              <a:rPr lang="en-US" sz="2200" dirty="0" err="1"/>
              <a:t>formule</a:t>
            </a:r>
            <a:r>
              <a:rPr lang="en-US" sz="2200" dirty="0"/>
              <a:t> </a:t>
            </a:r>
            <a:r>
              <a:rPr lang="en-US" sz="2200" dirty="0" err="1"/>
              <a:t>koje</a:t>
            </a:r>
            <a:r>
              <a:rPr lang="en-US" sz="2200" dirty="0"/>
              <a:t> </a:t>
            </a:r>
            <a:r>
              <a:rPr lang="en-US" sz="2200" dirty="0" err="1"/>
              <a:t>izvode</a:t>
            </a:r>
            <a:r>
              <a:rPr lang="en-US" sz="2200" dirty="0"/>
              <a:t> </a:t>
            </a:r>
            <a:r>
              <a:rPr lang="en-US" sz="2200" dirty="0" err="1"/>
              <a:t>niz</a:t>
            </a:r>
            <a:r>
              <a:rPr lang="en-US" sz="2200" dirty="0"/>
              <a:t> </a:t>
            </a:r>
            <a:r>
              <a:rPr lang="en-US" sz="2200" dirty="0" err="1"/>
              <a:t>operacija</a:t>
            </a:r>
            <a:r>
              <a:rPr lang="en-US" sz="2200" dirty="0"/>
              <a:t> u </a:t>
            </a:r>
            <a:r>
              <a:rPr lang="en-US" sz="2200" dirty="0" err="1" smtClean="0"/>
              <a:t>zada</a:t>
            </a:r>
            <a:r>
              <a:rPr lang="sr-Latn-ME" sz="2200" dirty="0" smtClean="0"/>
              <a:t>t</a:t>
            </a:r>
            <a:r>
              <a:rPr lang="en-US" sz="2200" dirty="0" smtClean="0"/>
              <a:t>om </a:t>
            </a:r>
            <a:r>
              <a:rPr lang="en-US" sz="2200" dirty="0" err="1" smtClean="0"/>
              <a:t>podru</a:t>
            </a:r>
            <a:r>
              <a:rPr lang="sr-Latn-ME" sz="2200" dirty="0" smtClean="0"/>
              <a:t>č</a:t>
            </a:r>
            <a:r>
              <a:rPr lang="en-US" sz="2200" dirty="0" err="1" smtClean="0"/>
              <a:t>ju</a:t>
            </a:r>
            <a:r>
              <a:rPr lang="en-US" sz="2200" dirty="0" smtClean="0"/>
              <a:t> </a:t>
            </a:r>
            <a:r>
              <a:rPr lang="en-US" sz="2200" dirty="0" err="1"/>
              <a:t>vrijednosti</a:t>
            </a:r>
            <a:r>
              <a:rPr lang="en-US" sz="2200" dirty="0"/>
              <a:t>. Na </a:t>
            </a:r>
            <a:r>
              <a:rPr lang="en-US" sz="2200" dirty="0" err="1"/>
              <a:t>primjer</a:t>
            </a:r>
            <a:r>
              <a:rPr lang="en-US" sz="2200" dirty="0"/>
              <a:t>, da </a:t>
            </a:r>
            <a:r>
              <a:rPr lang="en-US" sz="2200" dirty="0" err="1"/>
              <a:t>biste</a:t>
            </a:r>
            <a:r>
              <a:rPr lang="en-US" sz="2200" dirty="0"/>
              <a:t> </a:t>
            </a:r>
            <a:r>
              <a:rPr lang="en-US" sz="2200" dirty="0" err="1"/>
              <a:t>odredili</a:t>
            </a:r>
            <a:r>
              <a:rPr lang="en-US" sz="2200" dirty="0"/>
              <a:t> </a:t>
            </a:r>
            <a:r>
              <a:rPr lang="en-US" sz="2200" dirty="0" err="1"/>
              <a:t>zbir</a:t>
            </a:r>
            <a:r>
              <a:rPr lang="en-US" sz="2200" dirty="0"/>
              <a:t> </a:t>
            </a:r>
            <a:r>
              <a:rPr lang="en-US" sz="2200" dirty="0" err="1"/>
              <a:t>niza</a:t>
            </a:r>
            <a:r>
              <a:rPr lang="en-US" sz="2200" dirty="0"/>
              <a:t> </a:t>
            </a:r>
            <a:r>
              <a:rPr lang="en-US" sz="2200" dirty="0" err="1"/>
              <a:t>brojeva</a:t>
            </a:r>
            <a:r>
              <a:rPr lang="en-US" sz="2200" dirty="0"/>
              <a:t> u </a:t>
            </a:r>
            <a:r>
              <a:rPr lang="en-US" sz="2200" dirty="0" err="1"/>
              <a:t>ćelijama</a:t>
            </a:r>
            <a:r>
              <a:rPr lang="en-US" sz="2200" dirty="0"/>
              <a:t> A1 do H1, </a:t>
            </a:r>
            <a:r>
              <a:rPr lang="en-US" sz="2200" dirty="0" err="1" smtClean="0"/>
              <a:t>mo</a:t>
            </a:r>
            <a:r>
              <a:rPr lang="sr-Latn-ME" sz="2200" dirty="0" smtClean="0"/>
              <a:t>ž</a:t>
            </a:r>
            <a:r>
              <a:rPr lang="en-US" sz="2200" dirty="0" err="1" smtClean="0"/>
              <a:t>ete</a:t>
            </a:r>
            <a:r>
              <a:rPr lang="en-US" sz="2200" dirty="0" smtClean="0"/>
              <a:t> </a:t>
            </a:r>
            <a:r>
              <a:rPr lang="en-US" sz="2200" dirty="0" err="1"/>
              <a:t>upisati</a:t>
            </a:r>
            <a:r>
              <a:rPr lang="en-US" sz="2200" dirty="0"/>
              <a:t> </a:t>
            </a:r>
            <a:r>
              <a:rPr lang="en-US" sz="2200" dirty="0" err="1"/>
              <a:t>funkciju</a:t>
            </a:r>
            <a:r>
              <a:rPr lang="en-US" sz="2200" dirty="0"/>
              <a:t> =SUM(A1:H1) </a:t>
            </a:r>
            <a:r>
              <a:rPr lang="en-US" sz="2200" dirty="0" err="1"/>
              <a:t>umjesto</a:t>
            </a:r>
            <a:r>
              <a:rPr lang="en-US" sz="2200" dirty="0"/>
              <a:t> </a:t>
            </a:r>
            <a:r>
              <a:rPr lang="en-US" sz="2200" dirty="0" err="1"/>
              <a:t>upisivanja</a:t>
            </a:r>
            <a:r>
              <a:rPr lang="en-US" sz="2200" dirty="0"/>
              <a:t> =a1+b1+c1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tako</a:t>
            </a:r>
            <a:r>
              <a:rPr lang="en-US" sz="2200" dirty="0"/>
              <a:t> </a:t>
            </a:r>
            <a:r>
              <a:rPr lang="en-US" sz="2200" dirty="0" err="1"/>
              <a:t>dalje</a:t>
            </a:r>
            <a:r>
              <a:rPr lang="en-US" sz="2200" dirty="0"/>
              <a:t>. </a:t>
            </a:r>
          </a:p>
          <a:p>
            <a:pPr algn="just"/>
            <a:r>
              <a:rPr lang="pl-PL" sz="2200" dirty="0"/>
              <a:t>Svaka funkcija se sastoji od tri dijela: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200" dirty="0" smtClean="0"/>
              <a:t> </a:t>
            </a:r>
            <a:r>
              <a:rPr lang="en-US" sz="2200" dirty="0" err="1"/>
              <a:t>Znak</a:t>
            </a:r>
            <a:r>
              <a:rPr lang="en-US" sz="2200" dirty="0"/>
              <a:t> </a:t>
            </a:r>
            <a:r>
              <a:rPr lang="en-US" sz="2200" b="1" dirty="0"/>
              <a:t>= </a:t>
            </a:r>
            <a:r>
              <a:rPr lang="en-US" sz="2200" dirty="0" err="1"/>
              <a:t>koji</a:t>
            </a:r>
            <a:r>
              <a:rPr lang="en-US" sz="2200" dirty="0"/>
              <a:t> </a:t>
            </a:r>
            <a:r>
              <a:rPr lang="en-US" sz="2200" dirty="0" err="1" smtClean="0"/>
              <a:t>ozna</a:t>
            </a:r>
            <a:r>
              <a:rPr lang="sr-Latn-ME" sz="2200" dirty="0" smtClean="0"/>
              <a:t>č</a:t>
            </a:r>
            <a:r>
              <a:rPr lang="en-US" sz="2200" dirty="0" smtClean="0"/>
              <a:t>ava </a:t>
            </a:r>
            <a:r>
              <a:rPr lang="en-US" sz="2200" dirty="0"/>
              <a:t>da </a:t>
            </a:r>
            <a:r>
              <a:rPr lang="en-US" sz="2200" dirty="0" err="1"/>
              <a:t>slijedi</a:t>
            </a:r>
            <a:r>
              <a:rPr lang="en-US" sz="2200" dirty="0"/>
              <a:t> </a:t>
            </a:r>
            <a:r>
              <a:rPr lang="en-US" sz="2200" dirty="0" err="1"/>
              <a:t>funkcija</a:t>
            </a:r>
            <a:r>
              <a:rPr lang="en-US" sz="2200" dirty="0"/>
              <a:t> (formula).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200" dirty="0" err="1" smtClean="0"/>
              <a:t>Naziv</a:t>
            </a:r>
            <a:r>
              <a:rPr lang="en-US" sz="2200" dirty="0" smtClean="0"/>
              <a:t> </a:t>
            </a:r>
            <a:r>
              <a:rPr lang="en-US" sz="2200" dirty="0" err="1"/>
              <a:t>funkcije</a:t>
            </a:r>
            <a:r>
              <a:rPr lang="en-US" sz="2200" dirty="0"/>
              <a:t> (</a:t>
            </a:r>
            <a:r>
              <a:rPr lang="en-US" sz="2200" dirty="0" err="1"/>
              <a:t>kao</a:t>
            </a:r>
            <a:r>
              <a:rPr lang="en-US" sz="2200" dirty="0"/>
              <a:t> </a:t>
            </a:r>
            <a:r>
              <a:rPr lang="en-US" sz="2200" dirty="0" err="1"/>
              <a:t>što</a:t>
            </a:r>
            <a:r>
              <a:rPr lang="en-US" sz="2200" dirty="0"/>
              <a:t> je SUM) </a:t>
            </a:r>
            <a:r>
              <a:rPr lang="en-US" sz="2200" dirty="0" err="1"/>
              <a:t>koji</a:t>
            </a:r>
            <a:r>
              <a:rPr lang="en-US" sz="2200" dirty="0"/>
              <a:t> </a:t>
            </a:r>
            <a:r>
              <a:rPr lang="en-US" sz="2200" dirty="0" err="1" smtClean="0"/>
              <a:t>ozna</a:t>
            </a:r>
            <a:r>
              <a:rPr lang="sr-Latn-ME" sz="2200" dirty="0" smtClean="0"/>
              <a:t>č</a:t>
            </a:r>
            <a:r>
              <a:rPr lang="en-US" sz="2200" dirty="0" smtClean="0"/>
              <a:t>ava </a:t>
            </a:r>
            <a:r>
              <a:rPr lang="en-US" sz="2200" dirty="0" err="1"/>
              <a:t>koja</a:t>
            </a:r>
            <a:r>
              <a:rPr lang="en-US" sz="2200" dirty="0"/>
              <a:t> </a:t>
            </a:r>
            <a:r>
              <a:rPr lang="en-US" sz="2200" dirty="0" err="1"/>
              <a:t>operacija</a:t>
            </a:r>
            <a:r>
              <a:rPr lang="en-US" sz="2200" dirty="0"/>
              <a:t> </a:t>
            </a:r>
            <a:r>
              <a:rPr lang="en-US" sz="2200" dirty="0" err="1"/>
              <a:t>će</a:t>
            </a:r>
            <a:r>
              <a:rPr lang="en-US" sz="2200" dirty="0"/>
              <a:t> </a:t>
            </a:r>
            <a:r>
              <a:rPr lang="en-US" sz="2200" dirty="0" err="1"/>
              <a:t>biti</a:t>
            </a:r>
            <a:r>
              <a:rPr lang="en-US" sz="2200" dirty="0"/>
              <a:t> </a:t>
            </a:r>
            <a:r>
              <a:rPr lang="en-US" sz="2200" dirty="0" err="1"/>
              <a:t>izvedena</a:t>
            </a:r>
            <a:r>
              <a:rPr lang="en-US" sz="2200" dirty="0"/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200" dirty="0" err="1" smtClean="0"/>
              <a:t>Popis</a:t>
            </a:r>
            <a:r>
              <a:rPr lang="en-US" sz="2200" dirty="0" smtClean="0"/>
              <a:t> </a:t>
            </a:r>
            <a:r>
              <a:rPr lang="en-US" sz="2200" dirty="0" err="1"/>
              <a:t>argumenata</a:t>
            </a:r>
            <a:r>
              <a:rPr lang="en-US" sz="2200" dirty="0"/>
              <a:t> u </a:t>
            </a:r>
            <a:r>
              <a:rPr lang="en-US" sz="2200" dirty="0" err="1"/>
              <a:t>zagradama</a:t>
            </a:r>
            <a:r>
              <a:rPr lang="en-US" sz="2200" dirty="0"/>
              <a:t>, </a:t>
            </a:r>
            <a:r>
              <a:rPr lang="en-US" sz="2200" dirty="0" err="1"/>
              <a:t>npr</a:t>
            </a:r>
            <a:r>
              <a:rPr lang="en-US" sz="2200" dirty="0"/>
              <a:t>. (A1:H1) </a:t>
            </a:r>
            <a:r>
              <a:rPr lang="en-US" sz="2200" dirty="0" err="1"/>
              <a:t>koji</a:t>
            </a:r>
            <a:r>
              <a:rPr lang="en-US" sz="2200" dirty="0"/>
              <a:t> </a:t>
            </a:r>
            <a:r>
              <a:rPr lang="en-US" sz="2200" dirty="0" err="1" smtClean="0"/>
              <a:t>ozna</a:t>
            </a:r>
            <a:r>
              <a:rPr lang="sr-Latn-ME" sz="2200" dirty="0" smtClean="0"/>
              <a:t>č</a:t>
            </a:r>
            <a:r>
              <a:rPr lang="en-US" sz="2200" dirty="0" smtClean="0"/>
              <a:t>ava </a:t>
            </a:r>
            <a:r>
              <a:rPr lang="en-US" sz="2200" dirty="0" err="1"/>
              <a:t>raspon</a:t>
            </a:r>
            <a:r>
              <a:rPr lang="en-US" sz="2200" dirty="0"/>
              <a:t> </a:t>
            </a:r>
            <a:r>
              <a:rPr lang="en-US" sz="2200" dirty="0" err="1"/>
              <a:t>ćelija</a:t>
            </a:r>
            <a:r>
              <a:rPr lang="en-US" sz="2200" dirty="0"/>
              <a:t> </a:t>
            </a:r>
            <a:r>
              <a:rPr lang="sr-Latn-ME" sz="2200" dirty="0" err="1"/>
              <a:t>č</a:t>
            </a:r>
            <a:r>
              <a:rPr lang="en-US" sz="2200" dirty="0" err="1" smtClean="0"/>
              <a:t>ije</a:t>
            </a:r>
            <a:r>
              <a:rPr lang="en-US" sz="2200" dirty="0" smtClean="0"/>
              <a:t> </a:t>
            </a:r>
            <a:r>
              <a:rPr lang="en-US" sz="2200" dirty="0" err="1"/>
              <a:t>vrijednosti</a:t>
            </a:r>
            <a:r>
              <a:rPr lang="en-US" sz="2200" dirty="0"/>
              <a:t> </a:t>
            </a:r>
            <a:r>
              <a:rPr lang="en-US" sz="2200" dirty="0" err="1"/>
              <a:t>će</a:t>
            </a:r>
            <a:r>
              <a:rPr lang="en-US" sz="2200" dirty="0"/>
              <a:t> </a:t>
            </a:r>
            <a:r>
              <a:rPr lang="en-US" sz="2200" dirty="0" err="1"/>
              <a:t>funkcija</a:t>
            </a:r>
            <a:r>
              <a:rPr lang="en-US" sz="2200" dirty="0"/>
              <a:t> </a:t>
            </a:r>
            <a:r>
              <a:rPr lang="en-US" sz="2200" dirty="0" err="1"/>
              <a:t>upotrijebiti</a:t>
            </a:r>
            <a:r>
              <a:rPr lang="en-US" sz="2200" dirty="0"/>
              <a:t>. </a:t>
            </a:r>
          </a:p>
          <a:p>
            <a:pPr algn="just"/>
            <a:endParaRPr lang="en-US" sz="2200" dirty="0"/>
          </a:p>
          <a:p>
            <a:pPr algn="just"/>
            <a:r>
              <a:rPr lang="en-US" sz="2200" dirty="0" err="1"/>
              <a:t>Raspon</a:t>
            </a:r>
            <a:r>
              <a:rPr lang="en-US" sz="2200" dirty="0"/>
              <a:t> </a:t>
            </a:r>
            <a:r>
              <a:rPr lang="en-US" sz="2200" dirty="0" err="1"/>
              <a:t>ćelija</a:t>
            </a:r>
            <a:r>
              <a:rPr lang="en-US" sz="2200" dirty="0"/>
              <a:t> je </a:t>
            </a:r>
            <a:r>
              <a:rPr lang="sr-Latn-ME" sz="2200" dirty="0" err="1"/>
              <a:t>č</a:t>
            </a:r>
            <a:r>
              <a:rPr lang="en-US" sz="2200" dirty="0" err="1" smtClean="0"/>
              <a:t>est</a:t>
            </a:r>
            <a:r>
              <a:rPr lang="en-US" sz="2200" dirty="0" smtClean="0"/>
              <a:t> </a:t>
            </a:r>
            <a:r>
              <a:rPr lang="en-US" sz="2200" dirty="0"/>
              <a:t>argument </a:t>
            </a:r>
            <a:r>
              <a:rPr lang="en-US" sz="2200" dirty="0" err="1"/>
              <a:t>funkcije</a:t>
            </a:r>
            <a:r>
              <a:rPr lang="en-US" sz="2200" dirty="0"/>
              <a:t>; </a:t>
            </a:r>
            <a:r>
              <a:rPr lang="en-US" sz="2200" dirty="0" err="1" smtClean="0"/>
              <a:t>mo</a:t>
            </a:r>
            <a:r>
              <a:rPr lang="sr-Latn-ME" sz="2200" dirty="0" smtClean="0"/>
              <a:t>ž</a:t>
            </a:r>
            <a:r>
              <a:rPr lang="en-US" sz="2200" dirty="0" err="1" smtClean="0"/>
              <a:t>ete</a:t>
            </a:r>
            <a:r>
              <a:rPr lang="en-US" sz="2200" dirty="0" smtClean="0"/>
              <a:t> </a:t>
            </a:r>
            <a:r>
              <a:rPr lang="en-US" sz="2200" dirty="0" err="1"/>
              <a:t>upisati</a:t>
            </a:r>
            <a:r>
              <a:rPr lang="en-US" sz="2200" dirty="0"/>
              <a:t> </a:t>
            </a:r>
            <a:r>
              <a:rPr lang="en-US" sz="2200" dirty="0" err="1"/>
              <a:t>adresu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</a:t>
            </a:r>
            <a:r>
              <a:rPr lang="en-US" sz="2200" dirty="0" err="1"/>
              <a:t>naziv</a:t>
            </a:r>
            <a:r>
              <a:rPr lang="en-US" sz="2200" dirty="0"/>
              <a:t> </a:t>
            </a:r>
            <a:r>
              <a:rPr lang="en-US" sz="2200" dirty="0" err="1" smtClean="0"/>
              <a:t>podru</a:t>
            </a:r>
            <a:r>
              <a:rPr lang="sr-Latn-ME" sz="2200" dirty="0" smtClean="0"/>
              <a:t>č</a:t>
            </a:r>
            <a:r>
              <a:rPr lang="en-US" sz="2200" dirty="0" smtClean="0"/>
              <a:t>ja </a:t>
            </a:r>
            <a:r>
              <a:rPr lang="en-US" sz="2200" dirty="0" err="1"/>
              <a:t>kao</a:t>
            </a:r>
            <a:r>
              <a:rPr lang="en-US" sz="2200" dirty="0"/>
              <a:t> </a:t>
            </a:r>
            <a:r>
              <a:rPr lang="en-US" sz="2200" dirty="0" err="1"/>
              <a:t>što</a:t>
            </a:r>
            <a:r>
              <a:rPr lang="en-US" sz="2200" dirty="0"/>
              <a:t> je “prodajaza2009”. </a:t>
            </a:r>
            <a:r>
              <a:rPr lang="en-US" sz="2200" dirty="0" err="1"/>
              <a:t>Neke</a:t>
            </a:r>
            <a:r>
              <a:rPr lang="en-US" sz="2200" dirty="0"/>
              <a:t> </a:t>
            </a:r>
            <a:r>
              <a:rPr lang="en-US" sz="2200" dirty="0" err="1"/>
              <a:t>funkcije</a:t>
            </a:r>
            <a:r>
              <a:rPr lang="en-US" sz="2200" dirty="0"/>
              <a:t> </a:t>
            </a:r>
            <a:r>
              <a:rPr lang="en-US" sz="2200" dirty="0" err="1"/>
              <a:t>koriste</a:t>
            </a:r>
            <a:r>
              <a:rPr lang="en-US" sz="2200" dirty="0"/>
              <a:t> </a:t>
            </a:r>
            <a:r>
              <a:rPr lang="en-US" sz="2200" dirty="0" err="1"/>
              <a:t>više</a:t>
            </a:r>
            <a:r>
              <a:rPr lang="en-US" sz="2200" dirty="0"/>
              <a:t> od </a:t>
            </a:r>
            <a:r>
              <a:rPr lang="en-US" sz="2200" dirty="0" err="1"/>
              <a:t>jednog</a:t>
            </a:r>
            <a:r>
              <a:rPr lang="en-US" sz="2200" dirty="0"/>
              <a:t> argumenta </a:t>
            </a:r>
            <a:r>
              <a:rPr lang="en-US" sz="2200" dirty="0" err="1"/>
              <a:t>koje</a:t>
            </a:r>
            <a:r>
              <a:rPr lang="en-US" sz="2200" dirty="0"/>
              <a:t> </a:t>
            </a:r>
            <a:r>
              <a:rPr lang="en-US" sz="2200" dirty="0" err="1"/>
              <a:t>odvajate</a:t>
            </a:r>
            <a:r>
              <a:rPr lang="en-US" sz="2200" dirty="0"/>
              <a:t> </a:t>
            </a:r>
            <a:r>
              <a:rPr lang="en-US" sz="2200" dirty="0" err="1"/>
              <a:t>zarezima</a:t>
            </a:r>
            <a:r>
              <a:rPr lang="en-US" sz="2200" dirty="0"/>
              <a:t> (</a:t>
            </a:r>
            <a:r>
              <a:rPr lang="en-US" sz="2200" dirty="0" err="1"/>
              <a:t>kao</a:t>
            </a:r>
            <a:r>
              <a:rPr lang="en-US" sz="2200" dirty="0"/>
              <a:t> u A1, B1, H1.) </a:t>
            </a:r>
            <a:r>
              <a:rPr lang="en-US" sz="2200" dirty="0" err="1"/>
              <a:t>Funkcije</a:t>
            </a:r>
            <a:r>
              <a:rPr lang="en-US" sz="2200" dirty="0"/>
              <a:t> </a:t>
            </a:r>
            <a:r>
              <a:rPr lang="en-US" sz="2200" dirty="0" err="1" smtClean="0"/>
              <a:t>mo</a:t>
            </a:r>
            <a:r>
              <a:rPr lang="sr-Latn-ME" sz="2200" dirty="0" smtClean="0"/>
              <a:t>ž</a:t>
            </a:r>
            <a:r>
              <a:rPr lang="en-US" sz="2200" dirty="0" err="1" smtClean="0"/>
              <a:t>ete</a:t>
            </a:r>
            <a:r>
              <a:rPr lang="en-US" sz="2200" dirty="0" smtClean="0"/>
              <a:t> </a:t>
            </a:r>
            <a:r>
              <a:rPr lang="en-US" sz="2200" dirty="0" err="1"/>
              <a:t>unijeti</a:t>
            </a:r>
            <a:r>
              <a:rPr lang="en-US" sz="2200" dirty="0"/>
              <a:t> </a:t>
            </a:r>
            <a:r>
              <a:rPr lang="en-US" sz="2200" dirty="0" err="1"/>
              <a:t>direktnim</a:t>
            </a:r>
            <a:r>
              <a:rPr lang="en-US" sz="2200" dirty="0"/>
              <a:t> </a:t>
            </a:r>
            <a:r>
              <a:rPr lang="en-US" sz="2200" dirty="0" err="1"/>
              <a:t>upisivanjem</a:t>
            </a:r>
            <a:r>
              <a:rPr lang="en-US" sz="2200" dirty="0"/>
              <a:t> u </a:t>
            </a:r>
            <a:r>
              <a:rPr lang="en-US" sz="2200" dirty="0" err="1"/>
              <a:t>ćeliju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</a:t>
            </a:r>
            <a:r>
              <a:rPr lang="en-US" sz="2200" dirty="0" err="1"/>
              <a:t>upotrebom</a:t>
            </a:r>
            <a:r>
              <a:rPr lang="en-US" sz="2200" dirty="0"/>
              <a:t> </a:t>
            </a:r>
            <a:r>
              <a:rPr lang="sr-Latn-ME" sz="2200" dirty="0"/>
              <a:t>č</a:t>
            </a:r>
            <a:r>
              <a:rPr lang="en-US" sz="2200" dirty="0" err="1" smtClean="0"/>
              <a:t>arobnjaka</a:t>
            </a:r>
            <a:r>
              <a:rPr lang="en-US" sz="2200" dirty="0" smtClean="0"/>
              <a:t> </a:t>
            </a:r>
            <a:r>
              <a:rPr lang="en-US" sz="2200" dirty="0"/>
              <a:t>(</a:t>
            </a:r>
            <a:r>
              <a:rPr lang="en-US" sz="2200" dirty="0" err="1"/>
              <a:t>preko</a:t>
            </a:r>
            <a:r>
              <a:rPr lang="en-US" sz="2200" dirty="0"/>
              <a:t> </a:t>
            </a:r>
            <a:r>
              <a:rPr lang="en-US" sz="2200" dirty="0" err="1"/>
              <a:t>dugmeta</a:t>
            </a:r>
            <a:r>
              <a:rPr lang="en-US" sz="2200" dirty="0"/>
              <a:t> </a:t>
            </a:r>
            <a:r>
              <a:rPr lang="en-US" sz="2200" b="1" dirty="0" err="1"/>
              <a:t>fx</a:t>
            </a:r>
            <a:r>
              <a:rPr lang="en-US" sz="2200" b="1" dirty="0"/>
              <a:t>). </a:t>
            </a:r>
            <a:r>
              <a:rPr lang="en-US" sz="2200" dirty="0" err="1"/>
              <a:t>Umetanje</a:t>
            </a:r>
            <a:r>
              <a:rPr lang="en-US" sz="2200" dirty="0"/>
              <a:t> </a:t>
            </a:r>
            <a:r>
              <a:rPr lang="en-US" sz="2200" dirty="0" err="1"/>
              <a:t>funkcije</a:t>
            </a:r>
            <a:r>
              <a:rPr lang="en-US" sz="2200" dirty="0"/>
              <a:t> </a:t>
            </a:r>
            <a:r>
              <a:rPr lang="en-US" sz="2200" dirty="0" err="1"/>
              <a:t>aktiviranjem</a:t>
            </a:r>
            <a:r>
              <a:rPr lang="en-US" sz="2200" dirty="0"/>
              <a:t> </a:t>
            </a:r>
            <a:r>
              <a:rPr lang="en-US" sz="2200" dirty="0" err="1"/>
              <a:t>tipke</a:t>
            </a:r>
            <a:r>
              <a:rPr lang="en-US" sz="2200" dirty="0"/>
              <a:t> </a:t>
            </a:r>
            <a:r>
              <a:rPr lang="en-US" sz="2200" b="1" dirty="0" err="1"/>
              <a:t>fx</a:t>
            </a:r>
            <a:r>
              <a:rPr lang="en-US" sz="2200" b="1" dirty="0"/>
              <a:t> </a:t>
            </a:r>
            <a:r>
              <a:rPr lang="en-US" sz="2200" dirty="0"/>
              <a:t>u </a:t>
            </a:r>
            <a:r>
              <a:rPr lang="en-US" sz="2200" dirty="0" err="1"/>
              <a:t>liniji</a:t>
            </a:r>
            <a:r>
              <a:rPr lang="en-US" sz="2200" dirty="0"/>
              <a:t> </a:t>
            </a:r>
            <a:r>
              <a:rPr lang="en-US" sz="2200" dirty="0" err="1"/>
              <a:t>formule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</a:t>
            </a:r>
            <a:r>
              <a:rPr lang="en-US" sz="2200" dirty="0" err="1"/>
              <a:t>izborom</a:t>
            </a:r>
            <a:r>
              <a:rPr lang="en-US" sz="2200" dirty="0"/>
              <a:t> </a:t>
            </a:r>
            <a:r>
              <a:rPr lang="en-US" sz="2200" dirty="0" err="1"/>
              <a:t>opcije</a:t>
            </a:r>
            <a:r>
              <a:rPr lang="en-US" sz="2200" dirty="0"/>
              <a:t> </a:t>
            </a:r>
            <a:r>
              <a:rPr lang="en-US" sz="2200" b="1" dirty="0"/>
              <a:t>Function </a:t>
            </a:r>
            <a:r>
              <a:rPr lang="en-US" sz="2200" dirty="0"/>
              <a:t>u </a:t>
            </a:r>
            <a:r>
              <a:rPr lang="en-US" sz="2200" dirty="0" err="1"/>
              <a:t>meniju</a:t>
            </a:r>
            <a:r>
              <a:rPr lang="en-US" sz="2200" dirty="0"/>
              <a:t> </a:t>
            </a:r>
            <a:r>
              <a:rPr lang="en-US" sz="2200" b="1" dirty="0"/>
              <a:t>Insert </a:t>
            </a:r>
            <a:r>
              <a:rPr lang="en-US" sz="2200" dirty="0" err="1"/>
              <a:t>pojavljuje</a:t>
            </a:r>
            <a:r>
              <a:rPr lang="en-US" sz="2200" dirty="0"/>
              <a:t> se </a:t>
            </a:r>
            <a:r>
              <a:rPr lang="sr-Latn-ME" sz="2200" dirty="0" err="1"/>
              <a:t>č</a:t>
            </a:r>
            <a:r>
              <a:rPr lang="en-US" sz="2200" dirty="0" err="1" smtClean="0"/>
              <a:t>arobnjak</a:t>
            </a:r>
            <a:r>
              <a:rPr lang="en-US" sz="2200" dirty="0" smtClean="0"/>
              <a:t> </a:t>
            </a:r>
            <a:r>
              <a:rPr lang="en-US" sz="2200" dirty="0" err="1"/>
              <a:t>kao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slici</a:t>
            </a:r>
            <a:r>
              <a:rPr lang="en-US" sz="2200" dirty="0"/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83527" y="595533"/>
            <a:ext cx="57868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000" dirty="0" smtClean="0">
                <a:solidFill>
                  <a:srgbClr val="0070C0"/>
                </a:solidFill>
                <a:latin typeface="Impact" panose="020B0806030902050204" pitchFamily="34" charset="0"/>
              </a:rPr>
              <a:t>FUNKCIJE</a:t>
            </a:r>
            <a:endParaRPr lang="en-US" sz="30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371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9931" y="6348549"/>
            <a:ext cx="3291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Bradley Hand ITC" panose="03070402050302030203" pitchFamily="66" charset="0"/>
              </a:rPr>
              <a:t>Informatika</a:t>
            </a:r>
            <a:endParaRPr lang="en-US" sz="2200" b="1" i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83527" y="595533"/>
            <a:ext cx="57868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000" dirty="0" smtClean="0">
                <a:solidFill>
                  <a:srgbClr val="0070C0"/>
                </a:solidFill>
                <a:latin typeface="Impact" panose="020B0806030902050204" pitchFamily="34" charset="0"/>
              </a:rPr>
              <a:t>FUNKCIJE</a:t>
            </a:r>
            <a:endParaRPr lang="en-US" sz="30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228" y="1642806"/>
            <a:ext cx="3698882" cy="31282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6949" y="1642806"/>
            <a:ext cx="3771409" cy="1018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51714" y="2952206"/>
            <a:ext cx="60219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Izaberite</a:t>
            </a:r>
            <a:r>
              <a:rPr lang="en-US" dirty="0"/>
              <a:t> </a:t>
            </a:r>
            <a:r>
              <a:rPr lang="en-US" dirty="0" err="1"/>
              <a:t>neku</a:t>
            </a:r>
            <a:r>
              <a:rPr lang="en-US" dirty="0"/>
              <a:t> od </a:t>
            </a:r>
            <a:r>
              <a:rPr lang="en-US" dirty="0" err="1"/>
              <a:t>navedenih</a:t>
            </a:r>
            <a:r>
              <a:rPr lang="en-US" dirty="0"/>
              <a:t> </a:t>
            </a:r>
            <a:r>
              <a:rPr lang="en-US" dirty="0" err="1"/>
              <a:t>funkcija</a:t>
            </a:r>
            <a:r>
              <a:rPr lang="en-US" dirty="0"/>
              <a:t>,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unesite</a:t>
            </a:r>
            <a:r>
              <a:rPr lang="en-US" dirty="0"/>
              <a:t> </a:t>
            </a:r>
            <a:r>
              <a:rPr lang="en-US" dirty="0" err="1"/>
              <a:t>opseg</a:t>
            </a:r>
            <a:r>
              <a:rPr lang="en-US" dirty="0"/>
              <a:t> </a:t>
            </a:r>
            <a:r>
              <a:rPr lang="en-US" dirty="0" err="1"/>
              <a:t>ćelija</a:t>
            </a:r>
            <a:r>
              <a:rPr lang="en-US" dirty="0"/>
              <a:t> (</a:t>
            </a:r>
            <a:r>
              <a:rPr lang="en-US" dirty="0" err="1"/>
              <a:t>engl.</a:t>
            </a:r>
            <a:r>
              <a:rPr lang="en-US" dirty="0"/>
              <a:t> </a:t>
            </a:r>
            <a:r>
              <a:rPr lang="en-US" b="1" dirty="0"/>
              <a:t>Function Arguments</a:t>
            </a:r>
            <a:r>
              <a:rPr lang="en-US" dirty="0"/>
              <a:t>)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sr-Latn-ME" dirty="0"/>
              <a:t>ž</a:t>
            </a:r>
            <a:r>
              <a:rPr lang="en-US" dirty="0" smtClean="0"/>
              <a:t>elite </a:t>
            </a:r>
            <a:r>
              <a:rPr lang="en-US" dirty="0" err="1"/>
              <a:t>primijeniti</a:t>
            </a:r>
            <a:r>
              <a:rPr lang="en-US" dirty="0"/>
              <a:t> </a:t>
            </a:r>
            <a:r>
              <a:rPr lang="en-US" dirty="0" err="1"/>
              <a:t>funkciju</a:t>
            </a:r>
            <a:r>
              <a:rPr lang="en-US" dirty="0"/>
              <a:t>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3088" y="3833669"/>
            <a:ext cx="6006912" cy="159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257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9931" y="6348549"/>
            <a:ext cx="3291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Bradley Hand ITC" panose="03070402050302030203" pitchFamily="66" charset="0"/>
              </a:rPr>
              <a:t>Informatika</a:t>
            </a:r>
            <a:endParaRPr lang="en-US" sz="2200" b="1" i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0081" y="595533"/>
            <a:ext cx="11116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70C0"/>
                </a:solidFill>
              </a:rPr>
              <a:t>Koriš</a:t>
            </a:r>
            <a:r>
              <a:rPr lang="sr-Latn-ME" sz="2800" b="1" dirty="0" smtClean="0">
                <a:solidFill>
                  <a:srgbClr val="0070C0"/>
                </a:solidFill>
              </a:rPr>
              <a:t>ć</a:t>
            </a:r>
            <a:r>
              <a:rPr lang="en-US" sz="2800" b="1" dirty="0" err="1" smtClean="0">
                <a:solidFill>
                  <a:srgbClr val="0070C0"/>
                </a:solidFill>
              </a:rPr>
              <a:t>enje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osnovnih</a:t>
            </a:r>
            <a:r>
              <a:rPr lang="en-US" sz="2800" b="1" dirty="0">
                <a:solidFill>
                  <a:srgbClr val="0070C0"/>
                </a:solidFill>
              </a:rPr>
              <a:t> mat. </a:t>
            </a:r>
            <a:r>
              <a:rPr lang="en-US" sz="2800" b="1" dirty="0" err="1">
                <a:solidFill>
                  <a:srgbClr val="0070C0"/>
                </a:solidFill>
              </a:rPr>
              <a:t>i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logičkih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funkcija</a:t>
            </a:r>
            <a:r>
              <a:rPr lang="en-US" sz="2800" b="1" dirty="0">
                <a:solidFill>
                  <a:srgbClr val="0070C0"/>
                </a:solidFill>
              </a:rPr>
              <a:t>: SUM, AVERAGE, IF, MIN, MAX </a:t>
            </a:r>
            <a:endParaRPr lang="en-US" sz="28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2022" t="20268" r="39425" b="22946"/>
          <a:stretch/>
        </p:blipFill>
        <p:spPr>
          <a:xfrm>
            <a:off x="2860273" y="1118753"/>
            <a:ext cx="5931030" cy="491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430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9931" y="6348549"/>
            <a:ext cx="3291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Bradley Hand ITC" panose="03070402050302030203" pitchFamily="66" charset="0"/>
              </a:rPr>
              <a:t>Informatika</a:t>
            </a:r>
            <a:endParaRPr lang="en-US" sz="2200" b="1" i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0081" y="595533"/>
            <a:ext cx="11116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800" b="1" dirty="0" smtClean="0">
                <a:solidFill>
                  <a:srgbClr val="0070C0"/>
                </a:solidFill>
              </a:rPr>
              <a:t>                                 Primjeri </a:t>
            </a:r>
            <a:r>
              <a:rPr lang="sr-Latn-ME" sz="2800" b="1" dirty="0" smtClean="0">
                <a:solidFill>
                  <a:srgbClr val="0070C0"/>
                </a:solidFill>
              </a:rPr>
              <a:t>funkcija</a:t>
            </a:r>
            <a:endParaRPr lang="en-US" sz="28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0081" y="1489166"/>
            <a:ext cx="782465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>
                <a:solidFill>
                  <a:srgbClr val="0070C0"/>
                </a:solidFill>
              </a:rPr>
              <a:t>Count</a:t>
            </a:r>
            <a:r>
              <a:rPr lang="en-US" sz="2000" b="1" dirty="0"/>
              <a:t> </a:t>
            </a:r>
            <a:r>
              <a:rPr lang="en-US" sz="2000" dirty="0" err="1"/>
              <a:t>funkcija</a:t>
            </a:r>
            <a:r>
              <a:rPr lang="en-US" sz="2000" dirty="0"/>
              <a:t> (</a:t>
            </a:r>
            <a:r>
              <a:rPr lang="en-US" sz="2000" dirty="0" err="1" smtClean="0"/>
              <a:t>statisti</a:t>
            </a:r>
            <a:r>
              <a:rPr lang="sr-Latn-ME" sz="2000" dirty="0" smtClean="0"/>
              <a:t>č</a:t>
            </a:r>
            <a:r>
              <a:rPr lang="en-US" sz="2000" dirty="0" err="1" smtClean="0"/>
              <a:t>ka</a:t>
            </a:r>
            <a:r>
              <a:rPr lang="en-US" sz="2000" dirty="0"/>
              <a:t>) </a:t>
            </a:r>
            <a:r>
              <a:rPr lang="en-US" sz="2000" dirty="0" err="1"/>
              <a:t>pokazuje</a:t>
            </a:r>
            <a:r>
              <a:rPr lang="en-US" sz="2000" dirty="0"/>
              <a:t> </a:t>
            </a:r>
            <a:r>
              <a:rPr lang="en-US" sz="2000" dirty="0" err="1"/>
              <a:t>broj</a:t>
            </a:r>
            <a:r>
              <a:rPr lang="en-US" sz="2000" dirty="0"/>
              <a:t> </a:t>
            </a:r>
            <a:r>
              <a:rPr lang="en-US" sz="2000" dirty="0" err="1"/>
              <a:t>ćelija</a:t>
            </a:r>
            <a:r>
              <a:rPr lang="en-US" sz="2000" dirty="0"/>
              <a:t> u </a:t>
            </a:r>
            <a:r>
              <a:rPr lang="en-US" sz="2000" dirty="0" err="1"/>
              <a:t>datom</a:t>
            </a:r>
            <a:r>
              <a:rPr lang="en-US" sz="2000" dirty="0"/>
              <a:t> </a:t>
            </a:r>
            <a:r>
              <a:rPr lang="en-US" sz="2000" dirty="0" err="1"/>
              <a:t>opsegu</a:t>
            </a:r>
            <a:r>
              <a:rPr lang="en-US" sz="2000" dirty="0"/>
              <a:t> </a:t>
            </a:r>
            <a:r>
              <a:rPr lang="en-US" sz="2000" dirty="0" err="1"/>
              <a:t>ćelija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</a:t>
            </a:r>
            <a:r>
              <a:rPr lang="en-US" sz="2000" dirty="0" err="1" smtClean="0"/>
              <a:t>sadr</a:t>
            </a:r>
            <a:r>
              <a:rPr lang="sr-Latn-ME" sz="2000" dirty="0" smtClean="0"/>
              <a:t>ž</a:t>
            </a:r>
            <a:r>
              <a:rPr lang="en-US" sz="2000" dirty="0" smtClean="0"/>
              <a:t>e </a:t>
            </a:r>
            <a:r>
              <a:rPr lang="en-US" sz="2000" dirty="0" err="1"/>
              <a:t>brojeve</a:t>
            </a:r>
            <a:r>
              <a:rPr lang="en-US" sz="2000" dirty="0"/>
              <a:t>, </a:t>
            </a:r>
            <a:r>
              <a:rPr lang="en-US" sz="2000" dirty="0" err="1" smtClean="0"/>
              <a:t>uklju</a:t>
            </a:r>
            <a:r>
              <a:rPr lang="sr-Latn-ME" sz="2000" dirty="0" smtClean="0"/>
              <a:t>č</a:t>
            </a:r>
            <a:r>
              <a:rPr lang="en-US" sz="2000" dirty="0" err="1" smtClean="0"/>
              <a:t>ujući</a:t>
            </a:r>
            <a:r>
              <a:rPr lang="en-US" sz="2000" dirty="0" smtClean="0"/>
              <a:t> </a:t>
            </a:r>
            <a:r>
              <a:rPr lang="en-US" sz="2000" dirty="0" err="1"/>
              <a:t>datume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formule</a:t>
            </a:r>
            <a:r>
              <a:rPr lang="en-US" sz="2000" dirty="0"/>
              <a:t> </a:t>
            </a:r>
            <a:r>
              <a:rPr lang="sr-Latn-ME" sz="2000" dirty="0" err="1"/>
              <a:t>č</a:t>
            </a:r>
            <a:r>
              <a:rPr lang="en-US" sz="2000" dirty="0" err="1" smtClean="0"/>
              <a:t>iji</a:t>
            </a:r>
            <a:r>
              <a:rPr lang="en-US" sz="2000" dirty="0" smtClean="0"/>
              <a:t> </a:t>
            </a:r>
            <a:r>
              <a:rPr lang="en-US" sz="2000" dirty="0"/>
              <a:t>je </a:t>
            </a:r>
            <a:r>
              <a:rPr lang="en-US" sz="2000" dirty="0" err="1"/>
              <a:t>rezultat</a:t>
            </a:r>
            <a:r>
              <a:rPr lang="en-US" sz="2000" dirty="0"/>
              <a:t> </a:t>
            </a:r>
            <a:r>
              <a:rPr lang="en-US" sz="2000" dirty="0" err="1"/>
              <a:t>broj</a:t>
            </a:r>
            <a:r>
              <a:rPr lang="en-US" sz="2000" dirty="0"/>
              <a:t>. Ova </a:t>
            </a:r>
            <a:r>
              <a:rPr lang="en-US" sz="2000" dirty="0" err="1"/>
              <a:t>funkcija</a:t>
            </a:r>
            <a:r>
              <a:rPr lang="en-US" sz="2000" dirty="0"/>
              <a:t> </a:t>
            </a:r>
            <a:r>
              <a:rPr lang="en-US" sz="2000" dirty="0" err="1"/>
              <a:t>zanemaruje</a:t>
            </a:r>
            <a:r>
              <a:rPr lang="en-US" sz="2000" dirty="0"/>
              <a:t> </a:t>
            </a:r>
            <a:r>
              <a:rPr lang="en-US" sz="2000" dirty="0" err="1"/>
              <a:t>prazne</a:t>
            </a:r>
            <a:r>
              <a:rPr lang="en-US" sz="2000" dirty="0"/>
              <a:t> </a:t>
            </a:r>
            <a:r>
              <a:rPr lang="en-US" sz="2000" dirty="0" err="1"/>
              <a:t>ćelije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ćelije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</a:t>
            </a:r>
            <a:r>
              <a:rPr lang="en-US" sz="2000" dirty="0" err="1" smtClean="0"/>
              <a:t>sadr</a:t>
            </a:r>
            <a:r>
              <a:rPr lang="sr-Latn-ME" sz="2000" dirty="0" smtClean="0"/>
              <a:t>ž</a:t>
            </a:r>
            <a:r>
              <a:rPr lang="en-US" sz="2000" dirty="0" smtClean="0"/>
              <a:t>e </a:t>
            </a:r>
            <a:r>
              <a:rPr lang="en-US" sz="2000" dirty="0" err="1" smtClean="0"/>
              <a:t>logi</a:t>
            </a:r>
            <a:r>
              <a:rPr lang="sr-Latn-ME" sz="2000" dirty="0" smtClean="0"/>
              <a:t>č</a:t>
            </a:r>
            <a:r>
              <a:rPr lang="en-US" sz="2000" dirty="0" err="1" smtClean="0"/>
              <a:t>ke</a:t>
            </a:r>
            <a:r>
              <a:rPr lang="en-US" sz="2000" dirty="0"/>
              <a:t>, </a:t>
            </a:r>
            <a:r>
              <a:rPr lang="en-US" sz="2000" dirty="0" err="1"/>
              <a:t>tekstualne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vrijednosti</a:t>
            </a:r>
            <a:r>
              <a:rPr lang="en-US" sz="2000" dirty="0"/>
              <a:t> </a:t>
            </a:r>
            <a:r>
              <a:rPr lang="en-US" sz="2000" dirty="0" err="1" smtClean="0"/>
              <a:t>grešaka</a:t>
            </a:r>
            <a:r>
              <a:rPr lang="en-US" sz="2000" dirty="0"/>
              <a:t>. </a:t>
            </a:r>
            <a:endParaRPr lang="sr-Latn-ME" sz="2000" dirty="0" smtClean="0"/>
          </a:p>
          <a:p>
            <a:r>
              <a:rPr lang="en-US" sz="2000" dirty="0"/>
              <a:t>=COUNT (A2:A8) = 3 </a:t>
            </a:r>
          </a:p>
          <a:p>
            <a:r>
              <a:rPr lang="en-US" sz="2000" dirty="0"/>
              <a:t>=COUNT (A5:A8) = 2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5476" t="31874" r="52978" b="28483"/>
          <a:stretch/>
        </p:blipFill>
        <p:spPr>
          <a:xfrm>
            <a:off x="8758644" y="857143"/>
            <a:ext cx="1502229" cy="2899954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640081" y="4114800"/>
            <a:ext cx="7615645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>
                <a:solidFill>
                  <a:srgbClr val="0070C0"/>
                </a:solidFill>
              </a:rPr>
              <a:t>Min</a:t>
            </a:r>
            <a:r>
              <a:rPr lang="en-US" b="1" dirty="0"/>
              <a:t> </a:t>
            </a:r>
            <a:r>
              <a:rPr lang="en-US" dirty="0" err="1"/>
              <a:t>funkcija</a:t>
            </a:r>
            <a:r>
              <a:rPr lang="en-US" dirty="0"/>
              <a:t> (</a:t>
            </a:r>
            <a:r>
              <a:rPr lang="en-US" dirty="0" err="1" smtClean="0"/>
              <a:t>statisti</a:t>
            </a:r>
            <a:r>
              <a:rPr lang="sr-Latn-ME" dirty="0" smtClean="0"/>
              <a:t>č</a:t>
            </a:r>
            <a:r>
              <a:rPr lang="en-US" dirty="0" err="1" smtClean="0"/>
              <a:t>ka</a:t>
            </a:r>
            <a:r>
              <a:rPr lang="en-US" dirty="0"/>
              <a:t>) </a:t>
            </a:r>
            <a:r>
              <a:rPr lang="en-US" dirty="0" err="1"/>
              <a:t>prikazuje</a:t>
            </a:r>
            <a:r>
              <a:rPr lang="en-US" dirty="0"/>
              <a:t> </a:t>
            </a:r>
            <a:r>
              <a:rPr lang="en-US" dirty="0" err="1"/>
              <a:t>najmanju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u </a:t>
            </a:r>
            <a:r>
              <a:rPr lang="en-US" dirty="0" err="1"/>
              <a:t>datom</a:t>
            </a:r>
            <a:r>
              <a:rPr lang="en-US" dirty="0"/>
              <a:t> </a:t>
            </a:r>
            <a:r>
              <a:rPr lang="en-US" dirty="0" err="1"/>
              <a:t>opsegu</a:t>
            </a:r>
            <a:r>
              <a:rPr lang="en-US" dirty="0"/>
              <a:t> </a:t>
            </a:r>
            <a:r>
              <a:rPr lang="en-US" dirty="0" err="1"/>
              <a:t>ćelija</a:t>
            </a:r>
            <a:r>
              <a:rPr lang="en-US" dirty="0"/>
              <a:t>. </a:t>
            </a:r>
            <a:r>
              <a:rPr lang="en-US" dirty="0" err="1"/>
              <a:t>Prazne</a:t>
            </a:r>
            <a:r>
              <a:rPr lang="en-US" dirty="0"/>
              <a:t> </a:t>
            </a:r>
            <a:r>
              <a:rPr lang="en-US" dirty="0" err="1"/>
              <a:t>ćelije</a:t>
            </a:r>
            <a:r>
              <a:rPr lang="en-US" dirty="0"/>
              <a:t>, </a:t>
            </a:r>
            <a:r>
              <a:rPr lang="en-US" dirty="0" err="1" smtClean="0"/>
              <a:t>logi</a:t>
            </a:r>
            <a:r>
              <a:rPr lang="sr-Latn-ME" dirty="0" smtClean="0"/>
              <a:t>č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u </a:t>
            </a:r>
            <a:r>
              <a:rPr lang="en-US" dirty="0" err="1"/>
              <a:t>zadatom</a:t>
            </a:r>
            <a:r>
              <a:rPr lang="en-US" dirty="0"/>
              <a:t> </a:t>
            </a:r>
            <a:r>
              <a:rPr lang="en-US" dirty="0" err="1"/>
              <a:t>opsegu</a:t>
            </a:r>
            <a:r>
              <a:rPr lang="en-US" dirty="0"/>
              <a:t> se </a:t>
            </a:r>
            <a:r>
              <a:rPr lang="en-US" dirty="0" err="1"/>
              <a:t>ignorišu</a:t>
            </a:r>
            <a:r>
              <a:rPr lang="en-US" dirty="0"/>
              <a:t>. </a:t>
            </a:r>
            <a:r>
              <a:rPr lang="en-US" dirty="0" err="1"/>
              <a:t>Ako</a:t>
            </a:r>
            <a:r>
              <a:rPr lang="en-US" dirty="0"/>
              <a:t> u </a:t>
            </a:r>
            <a:r>
              <a:rPr lang="en-US" dirty="0" err="1"/>
              <a:t>argumentu</a:t>
            </a:r>
            <a:r>
              <a:rPr lang="en-US" dirty="0"/>
              <a:t>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nebroj</a:t>
            </a:r>
            <a:r>
              <a:rPr lang="en-US" dirty="0"/>
              <a:t>, </a:t>
            </a:r>
            <a:r>
              <a:rPr lang="en-US" dirty="0" err="1"/>
              <a:t>funkcija</a:t>
            </a:r>
            <a:r>
              <a:rPr lang="en-US" dirty="0"/>
              <a:t> </a:t>
            </a:r>
            <a:r>
              <a:rPr lang="en-US" dirty="0" err="1"/>
              <a:t>prikazuje</a:t>
            </a:r>
            <a:r>
              <a:rPr lang="en-US" dirty="0"/>
              <a:t> 0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 smtClean="0"/>
              <a:t> </a:t>
            </a:r>
            <a:r>
              <a:rPr lang="en-US" dirty="0"/>
              <a:t>=MIN (A1:A6) = 2 </a:t>
            </a:r>
          </a:p>
          <a:p>
            <a:r>
              <a:rPr lang="en-US" dirty="0"/>
              <a:t>=MIN (A1:A3;2) = 2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36279" t="51518" r="53681" b="22232"/>
          <a:stretch/>
        </p:blipFill>
        <p:spPr>
          <a:xfrm>
            <a:off x="8758644" y="4114800"/>
            <a:ext cx="1737360" cy="2553919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298157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9931" y="6348549"/>
            <a:ext cx="3291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Bradley Hand ITC" panose="03070402050302030203" pitchFamily="66" charset="0"/>
              </a:rPr>
              <a:t>Informatika</a:t>
            </a:r>
            <a:endParaRPr lang="en-US" sz="2200" b="1" i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0081" y="595533"/>
            <a:ext cx="11116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800" b="1" dirty="0" smtClean="0">
                <a:solidFill>
                  <a:srgbClr val="0070C0"/>
                </a:solidFill>
              </a:rPr>
              <a:t>                                          Primjeri </a:t>
            </a:r>
            <a:r>
              <a:rPr lang="sr-Latn-ME" sz="2800" b="1" dirty="0" smtClean="0">
                <a:solidFill>
                  <a:srgbClr val="0070C0"/>
                </a:solidFill>
              </a:rPr>
              <a:t>funkcija</a:t>
            </a:r>
            <a:endParaRPr lang="en-US" sz="28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0081" y="1489166"/>
            <a:ext cx="78246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>
                <a:solidFill>
                  <a:srgbClr val="0070C0"/>
                </a:solidFill>
              </a:rPr>
              <a:t>Max </a:t>
            </a:r>
            <a:r>
              <a:rPr lang="en-US" sz="3000" b="1" dirty="0" err="1">
                <a:solidFill>
                  <a:srgbClr val="0070C0"/>
                </a:solidFill>
              </a:rPr>
              <a:t>funkcija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dirty="0"/>
              <a:t>(</a:t>
            </a:r>
            <a:r>
              <a:rPr lang="en-US" dirty="0" err="1" smtClean="0"/>
              <a:t>statisti</a:t>
            </a:r>
            <a:r>
              <a:rPr lang="sr-Latn-ME" dirty="0" smtClean="0"/>
              <a:t>č</a:t>
            </a:r>
            <a:r>
              <a:rPr lang="en-US" dirty="0" err="1" smtClean="0"/>
              <a:t>ka</a:t>
            </a:r>
            <a:r>
              <a:rPr lang="en-US" dirty="0"/>
              <a:t>) </a:t>
            </a:r>
            <a:r>
              <a:rPr lang="en-US" dirty="0" err="1"/>
              <a:t>prikazuje</a:t>
            </a:r>
            <a:r>
              <a:rPr lang="en-US" dirty="0"/>
              <a:t> </a:t>
            </a:r>
            <a:r>
              <a:rPr lang="en-US" dirty="0" err="1"/>
              <a:t>najveću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u </a:t>
            </a:r>
            <a:r>
              <a:rPr lang="en-US" dirty="0" err="1"/>
              <a:t>datom</a:t>
            </a:r>
            <a:r>
              <a:rPr lang="en-US" dirty="0"/>
              <a:t> </a:t>
            </a:r>
            <a:r>
              <a:rPr lang="en-US" dirty="0" err="1"/>
              <a:t>opsegu</a:t>
            </a:r>
            <a:r>
              <a:rPr lang="en-US" dirty="0"/>
              <a:t> </a:t>
            </a:r>
            <a:r>
              <a:rPr lang="en-US" dirty="0" err="1"/>
              <a:t>ćelija</a:t>
            </a:r>
            <a:r>
              <a:rPr lang="en-US" dirty="0"/>
              <a:t>. </a:t>
            </a:r>
            <a:r>
              <a:rPr lang="en-US" dirty="0" err="1"/>
              <a:t>Ako</a:t>
            </a:r>
            <a:r>
              <a:rPr lang="en-US" dirty="0"/>
              <a:t> je argument </a:t>
            </a:r>
            <a:r>
              <a:rPr lang="en-US" dirty="0" err="1"/>
              <a:t>zadat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opseg</a:t>
            </a:r>
            <a:r>
              <a:rPr lang="en-US" dirty="0"/>
              <a:t> </a:t>
            </a:r>
            <a:r>
              <a:rPr lang="en-US" dirty="0" err="1"/>
              <a:t>ćelija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brojevi</a:t>
            </a:r>
            <a:r>
              <a:rPr lang="en-US" dirty="0"/>
              <a:t> u tom </a:t>
            </a:r>
            <a:r>
              <a:rPr lang="en-US" dirty="0" err="1"/>
              <a:t>opsegu</a:t>
            </a:r>
            <a:r>
              <a:rPr lang="en-US" dirty="0"/>
              <a:t> se </a:t>
            </a:r>
            <a:r>
              <a:rPr lang="en-US" dirty="0" err="1"/>
              <a:t>koriste</a:t>
            </a:r>
            <a:r>
              <a:rPr lang="en-US" dirty="0"/>
              <a:t>. </a:t>
            </a:r>
            <a:r>
              <a:rPr lang="en-US" dirty="0" err="1"/>
              <a:t>Prazne</a:t>
            </a:r>
            <a:r>
              <a:rPr lang="en-US" dirty="0"/>
              <a:t> </a:t>
            </a:r>
            <a:r>
              <a:rPr lang="en-US" dirty="0" err="1"/>
              <a:t>ćelije</a:t>
            </a:r>
            <a:r>
              <a:rPr lang="en-US" dirty="0"/>
              <a:t>, </a:t>
            </a:r>
            <a:r>
              <a:rPr lang="en-US" dirty="0" err="1" smtClean="0"/>
              <a:t>logi</a:t>
            </a:r>
            <a:r>
              <a:rPr lang="sr-Latn-ME" dirty="0" smtClean="0"/>
              <a:t>č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u </a:t>
            </a:r>
            <a:r>
              <a:rPr lang="en-US" dirty="0" err="1"/>
              <a:t>zadatom</a:t>
            </a:r>
            <a:r>
              <a:rPr lang="en-US" dirty="0"/>
              <a:t> </a:t>
            </a:r>
            <a:r>
              <a:rPr lang="en-US" dirty="0" err="1"/>
              <a:t>opsegu</a:t>
            </a:r>
            <a:r>
              <a:rPr lang="en-US" dirty="0"/>
              <a:t> se </a:t>
            </a:r>
            <a:r>
              <a:rPr lang="en-US" dirty="0" err="1"/>
              <a:t>ignorišu</a:t>
            </a:r>
            <a:r>
              <a:rPr lang="en-US" dirty="0"/>
              <a:t>. </a:t>
            </a:r>
            <a:r>
              <a:rPr lang="en-US" dirty="0" err="1"/>
              <a:t>Ako</a:t>
            </a:r>
            <a:r>
              <a:rPr lang="en-US" dirty="0"/>
              <a:t> u </a:t>
            </a:r>
            <a:r>
              <a:rPr lang="en-US" dirty="0" err="1"/>
              <a:t>argumentu</a:t>
            </a:r>
            <a:r>
              <a:rPr lang="en-US" dirty="0"/>
              <a:t> </a:t>
            </a:r>
            <a:r>
              <a:rPr lang="sr-Latn-ME" dirty="0" smtClean="0"/>
              <a:t>nema broja</a:t>
            </a:r>
            <a:r>
              <a:rPr lang="en-US" dirty="0" smtClean="0"/>
              <a:t>, </a:t>
            </a:r>
            <a:r>
              <a:rPr lang="en-US" dirty="0" err="1"/>
              <a:t>funkcija</a:t>
            </a:r>
            <a:r>
              <a:rPr lang="en-US" dirty="0"/>
              <a:t> </a:t>
            </a:r>
            <a:r>
              <a:rPr lang="en-US" dirty="0" err="1"/>
              <a:t>prikazuje</a:t>
            </a:r>
            <a:r>
              <a:rPr lang="en-US" dirty="0"/>
              <a:t> 0. </a:t>
            </a:r>
            <a:endParaRPr lang="sr-Latn-ME" dirty="0" smtClean="0"/>
          </a:p>
          <a:p>
            <a:r>
              <a:rPr lang="en-US" dirty="0"/>
              <a:t>=MAX (A1:A6) = 45 </a:t>
            </a:r>
          </a:p>
          <a:p>
            <a:r>
              <a:rPr lang="en-US" dirty="0"/>
              <a:t>=MAX (A3:A6;30) = 3 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770709" y="4114800"/>
            <a:ext cx="74850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>
                <a:solidFill>
                  <a:srgbClr val="0070C0"/>
                </a:solidFill>
              </a:rPr>
              <a:t>Average </a:t>
            </a:r>
            <a:r>
              <a:rPr lang="en-US" sz="3000" b="1" dirty="0" err="1">
                <a:solidFill>
                  <a:srgbClr val="0070C0"/>
                </a:solidFill>
              </a:rPr>
              <a:t>funkcija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dirty="0"/>
              <a:t>(</a:t>
            </a:r>
            <a:r>
              <a:rPr lang="en-US" dirty="0" err="1" smtClean="0"/>
              <a:t>statisti</a:t>
            </a:r>
            <a:r>
              <a:rPr lang="sr-Latn-ME" dirty="0" smtClean="0"/>
              <a:t>č</a:t>
            </a:r>
            <a:r>
              <a:rPr lang="en-US" dirty="0" err="1" smtClean="0"/>
              <a:t>ka</a:t>
            </a:r>
            <a:r>
              <a:rPr lang="en-US" dirty="0"/>
              <a:t>) </a:t>
            </a:r>
            <a:r>
              <a:rPr lang="en-US" dirty="0" err="1" smtClean="0"/>
              <a:t>izra</a:t>
            </a:r>
            <a:r>
              <a:rPr lang="sr-Latn-ME" dirty="0" smtClean="0"/>
              <a:t>č</a:t>
            </a:r>
            <a:r>
              <a:rPr lang="en-US" dirty="0" err="1" smtClean="0"/>
              <a:t>unava</a:t>
            </a:r>
            <a:r>
              <a:rPr lang="en-US" dirty="0" smtClean="0"/>
              <a:t> </a:t>
            </a:r>
            <a:r>
              <a:rPr lang="en-US" dirty="0" err="1" smtClean="0"/>
              <a:t>artimeti</a:t>
            </a:r>
            <a:r>
              <a:rPr lang="sr-Latn-ME" dirty="0" smtClean="0"/>
              <a:t>č</a:t>
            </a:r>
            <a:r>
              <a:rPr lang="en-US" dirty="0" err="1" smtClean="0"/>
              <a:t>ku</a:t>
            </a:r>
            <a:r>
              <a:rPr lang="en-US" dirty="0" smtClean="0"/>
              <a:t> </a:t>
            </a:r>
            <a:r>
              <a:rPr lang="en-US" dirty="0" err="1" smtClean="0"/>
              <a:t>sredinu</a:t>
            </a:r>
            <a:r>
              <a:rPr lang="sr-Latn-ME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prosjek</a:t>
            </a:r>
            <a:r>
              <a:rPr lang="en-US" dirty="0"/>
              <a:t>) </a:t>
            </a:r>
            <a:r>
              <a:rPr lang="en-US" dirty="0" err="1"/>
              <a:t>brojeva</a:t>
            </a:r>
            <a:r>
              <a:rPr lang="en-US" dirty="0"/>
              <a:t> u </a:t>
            </a:r>
            <a:r>
              <a:rPr lang="en-US" dirty="0" err="1"/>
              <a:t>datom</a:t>
            </a:r>
            <a:r>
              <a:rPr lang="en-US" dirty="0"/>
              <a:t> </a:t>
            </a:r>
            <a:r>
              <a:rPr lang="en-US" dirty="0" err="1"/>
              <a:t>opsegu</a:t>
            </a:r>
            <a:r>
              <a:rPr lang="en-US" dirty="0"/>
              <a:t> </a:t>
            </a:r>
            <a:r>
              <a:rPr lang="en-US" dirty="0" err="1"/>
              <a:t>ćelija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/>
              <a:t>=AVERAGE (A1:A6) = 18.33 </a:t>
            </a:r>
          </a:p>
          <a:p>
            <a:r>
              <a:rPr lang="en-US" dirty="0"/>
              <a:t>=AVERAGE (A1:A7) = 18.33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37082" t="54554" r="54484" b="10982"/>
          <a:stretch/>
        </p:blipFill>
        <p:spPr>
          <a:xfrm>
            <a:off x="8895805" y="1118753"/>
            <a:ext cx="1097281" cy="2521132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37383" t="31339" r="54485" b="28839"/>
          <a:stretch/>
        </p:blipFill>
        <p:spPr>
          <a:xfrm>
            <a:off x="8934993" y="3650973"/>
            <a:ext cx="1058093" cy="2913019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4231468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9931" y="6348549"/>
            <a:ext cx="3291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Bradley Hand ITC" panose="03070402050302030203" pitchFamily="66" charset="0"/>
              </a:rPr>
              <a:t>Informatika</a:t>
            </a:r>
            <a:endParaRPr lang="en-US" sz="2200" b="1" i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0081" y="595533"/>
            <a:ext cx="11116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800" b="1" dirty="0" smtClean="0">
                <a:solidFill>
                  <a:srgbClr val="0070C0"/>
                </a:solidFill>
              </a:rPr>
              <a:t>                                      Primjeri </a:t>
            </a:r>
            <a:r>
              <a:rPr lang="sr-Latn-ME" sz="2800" b="1" dirty="0" smtClean="0">
                <a:solidFill>
                  <a:srgbClr val="0070C0"/>
                </a:solidFill>
              </a:rPr>
              <a:t>funkcija</a:t>
            </a:r>
            <a:endParaRPr lang="en-US" sz="28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0081" y="1489166"/>
            <a:ext cx="78246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>
                <a:solidFill>
                  <a:srgbClr val="0070C0"/>
                </a:solidFill>
              </a:rPr>
              <a:t>Sum </a:t>
            </a:r>
            <a:r>
              <a:rPr lang="en-US" sz="3000" b="1" dirty="0" err="1">
                <a:solidFill>
                  <a:srgbClr val="0070C0"/>
                </a:solidFill>
              </a:rPr>
              <a:t>funkcija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dirty="0"/>
              <a:t>(</a:t>
            </a:r>
            <a:r>
              <a:rPr lang="en-US" dirty="0" err="1" smtClean="0"/>
              <a:t>matemati</a:t>
            </a:r>
            <a:r>
              <a:rPr lang="sr-Latn-ME" dirty="0" smtClean="0"/>
              <a:t>č</a:t>
            </a:r>
            <a:r>
              <a:rPr lang="en-US" dirty="0" err="1" smtClean="0"/>
              <a:t>ka</a:t>
            </a:r>
            <a:r>
              <a:rPr lang="en-US" dirty="0"/>
              <a:t>) </a:t>
            </a:r>
            <a:r>
              <a:rPr lang="en-US" dirty="0" err="1"/>
              <a:t>sabira</a:t>
            </a:r>
            <a:r>
              <a:rPr lang="en-US" dirty="0"/>
              <a:t> </a:t>
            </a:r>
            <a:r>
              <a:rPr lang="en-US" dirty="0" err="1"/>
              <a:t>niz</a:t>
            </a:r>
            <a:r>
              <a:rPr lang="en-US" dirty="0"/>
              <a:t> </a:t>
            </a:r>
            <a:r>
              <a:rPr lang="en-US" dirty="0" err="1"/>
              <a:t>brojeva</a:t>
            </a:r>
            <a:r>
              <a:rPr lang="en-US" dirty="0"/>
              <a:t> u </a:t>
            </a:r>
            <a:r>
              <a:rPr lang="en-US" dirty="0" err="1" smtClean="0"/>
              <a:t>zada</a:t>
            </a:r>
            <a:r>
              <a:rPr lang="sr-Latn-ME" dirty="0" smtClean="0"/>
              <a:t>t</a:t>
            </a:r>
            <a:r>
              <a:rPr lang="en-US" dirty="0" smtClean="0"/>
              <a:t>om </a:t>
            </a:r>
            <a:r>
              <a:rPr lang="en-US" dirty="0" err="1"/>
              <a:t>opsegu</a:t>
            </a:r>
            <a:r>
              <a:rPr lang="en-US" dirty="0"/>
              <a:t> </a:t>
            </a:r>
            <a:r>
              <a:rPr lang="en-US" dirty="0" err="1"/>
              <a:t>ćelija</a:t>
            </a:r>
            <a:r>
              <a:rPr lang="en-US" dirty="0"/>
              <a:t>. S </a:t>
            </a:r>
            <a:r>
              <a:rPr lang="en-US" dirty="0" err="1"/>
              <a:t>obzirom</a:t>
            </a:r>
            <a:r>
              <a:rPr lang="en-US" dirty="0"/>
              <a:t> da je </a:t>
            </a:r>
            <a:r>
              <a:rPr lang="en-US" dirty="0" err="1"/>
              <a:t>funkcija</a:t>
            </a:r>
            <a:r>
              <a:rPr lang="en-US" dirty="0"/>
              <a:t> </a:t>
            </a:r>
            <a:r>
              <a:rPr lang="en-US" b="1" dirty="0"/>
              <a:t>sum </a:t>
            </a:r>
            <a:r>
              <a:rPr lang="sr-Latn-ME" dirty="0" err="1"/>
              <a:t>č</a:t>
            </a:r>
            <a:r>
              <a:rPr lang="en-US" dirty="0" err="1" smtClean="0"/>
              <a:t>esto</a:t>
            </a:r>
            <a:r>
              <a:rPr lang="en-US" dirty="0" smtClean="0"/>
              <a:t> </a:t>
            </a:r>
            <a:r>
              <a:rPr lang="en-US" dirty="0" err="1" smtClean="0"/>
              <a:t>koriš</a:t>
            </a:r>
            <a:r>
              <a:rPr lang="sr-Latn-ME" dirty="0" smtClean="0"/>
              <a:t>ć</a:t>
            </a:r>
            <a:r>
              <a:rPr lang="en-US" dirty="0" err="1" smtClean="0"/>
              <a:t>ena</a:t>
            </a:r>
            <a:r>
              <a:rPr lang="en-US" dirty="0"/>
              <a:t>, Excel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standardnoj</a:t>
            </a:r>
            <a:r>
              <a:rPr lang="en-US" dirty="0"/>
              <a:t> </a:t>
            </a:r>
            <a:r>
              <a:rPr lang="en-US" dirty="0" err="1"/>
              <a:t>traci</a:t>
            </a:r>
            <a:r>
              <a:rPr lang="en-US" dirty="0"/>
              <a:t> </a:t>
            </a:r>
            <a:r>
              <a:rPr lang="en-US" dirty="0" err="1" smtClean="0"/>
              <a:t>sadr</a:t>
            </a:r>
            <a:r>
              <a:rPr lang="sr-Latn-ME" dirty="0" smtClean="0"/>
              <a:t>ž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tipku</a:t>
            </a:r>
            <a:r>
              <a:rPr lang="en-US" dirty="0"/>
              <a:t> </a:t>
            </a:r>
            <a:r>
              <a:rPr lang="en-US" dirty="0" err="1" smtClean="0"/>
              <a:t>ozna</a:t>
            </a:r>
            <a:r>
              <a:rPr lang="sr-Latn-ME" dirty="0" smtClean="0"/>
              <a:t>č</a:t>
            </a:r>
            <a:r>
              <a:rPr lang="en-US" dirty="0" err="1" smtClean="0"/>
              <a:t>enu</a:t>
            </a:r>
            <a:r>
              <a:rPr lang="en-US" dirty="0" smtClean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l-GR" b="1" dirty="0"/>
              <a:t>Σ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korišćenje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funkcije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/>
              <a:t>=SUM (A1:A6) =124 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770709" y="4114800"/>
            <a:ext cx="7485017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>
                <a:solidFill>
                  <a:srgbClr val="0070C0"/>
                </a:solidFill>
              </a:rPr>
              <a:t>IF </a:t>
            </a:r>
            <a:r>
              <a:rPr lang="en-US" sz="3000" b="1" dirty="0" err="1">
                <a:solidFill>
                  <a:srgbClr val="0070C0"/>
                </a:solidFill>
              </a:rPr>
              <a:t>funkcija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dirty="0"/>
              <a:t>(</a:t>
            </a:r>
            <a:r>
              <a:rPr lang="en-US" dirty="0" err="1" smtClean="0"/>
              <a:t>logi</a:t>
            </a:r>
            <a:r>
              <a:rPr lang="sr-Latn-ME" dirty="0" smtClean="0"/>
              <a:t>č</a:t>
            </a:r>
            <a:r>
              <a:rPr lang="en-US" dirty="0" err="1" smtClean="0"/>
              <a:t>ka</a:t>
            </a:r>
            <a:r>
              <a:rPr lang="en-US" dirty="0"/>
              <a:t>) </a:t>
            </a:r>
            <a:r>
              <a:rPr lang="en-US" dirty="0" err="1"/>
              <a:t>prikazuje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definisanu</a:t>
            </a:r>
            <a:r>
              <a:rPr lang="en-US" dirty="0"/>
              <a:t> pod </a:t>
            </a:r>
            <a:r>
              <a:rPr lang="en-US" b="1" dirty="0" err="1"/>
              <a:t>tačno</a:t>
            </a:r>
            <a:r>
              <a:rPr lang="en-US" b="1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b="1" dirty="0" err="1"/>
              <a:t>netačno</a:t>
            </a:r>
            <a:r>
              <a:rPr lang="en-US" b="1" dirty="0"/>
              <a:t> </a:t>
            </a:r>
            <a:r>
              <a:rPr lang="en-US" dirty="0"/>
              <a:t>u </a:t>
            </a:r>
            <a:r>
              <a:rPr lang="en-US" dirty="0" err="1"/>
              <a:t>zavisnosti</a:t>
            </a:r>
            <a:r>
              <a:rPr lang="en-US" dirty="0"/>
              <a:t> od </a:t>
            </a:r>
            <a:r>
              <a:rPr lang="en-US" dirty="0" err="1"/>
              <a:t>rezultata</a:t>
            </a:r>
            <a:r>
              <a:rPr lang="en-US" dirty="0"/>
              <a:t> </a:t>
            </a:r>
            <a:r>
              <a:rPr lang="en-US" dirty="0" err="1"/>
              <a:t>specificiranog</a:t>
            </a:r>
            <a:r>
              <a:rPr lang="en-US" dirty="0"/>
              <a:t> </a:t>
            </a:r>
            <a:r>
              <a:rPr lang="en-US" dirty="0" err="1" smtClean="0"/>
              <a:t>logi</a:t>
            </a:r>
            <a:r>
              <a:rPr lang="sr-Latn-ME" dirty="0" smtClean="0"/>
              <a:t>č</a:t>
            </a:r>
            <a:r>
              <a:rPr lang="en-US" dirty="0" err="1" smtClean="0"/>
              <a:t>kog</a:t>
            </a:r>
            <a:r>
              <a:rPr lang="en-US" dirty="0" smtClean="0"/>
              <a:t> </a:t>
            </a:r>
            <a:r>
              <a:rPr lang="en-US" dirty="0" err="1"/>
              <a:t>testa</a:t>
            </a:r>
            <a:r>
              <a:rPr lang="en-US" dirty="0"/>
              <a:t>. </a:t>
            </a:r>
            <a:r>
              <a:rPr lang="en-US" dirty="0" err="1" smtClean="0"/>
              <a:t>Logi</a:t>
            </a:r>
            <a:r>
              <a:rPr lang="sr-Latn-ME" dirty="0" smtClean="0"/>
              <a:t>č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/>
              <a:t>test je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izraz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 smtClean="0"/>
              <a:t>mo</a:t>
            </a:r>
            <a:r>
              <a:rPr lang="sr-Latn-ME" dirty="0" smtClean="0"/>
              <a:t>ž</a:t>
            </a:r>
            <a:r>
              <a:rPr lang="en-US" dirty="0" smtClean="0"/>
              <a:t>e </a:t>
            </a:r>
            <a:r>
              <a:rPr lang="en-US" dirty="0" err="1"/>
              <a:t>utvrditi</a:t>
            </a:r>
            <a:r>
              <a:rPr lang="en-US" dirty="0"/>
              <a:t> da je </a:t>
            </a:r>
            <a:r>
              <a:rPr lang="en-US" b="1" dirty="0" err="1"/>
              <a:t>tačno</a:t>
            </a:r>
            <a:r>
              <a:rPr lang="en-US" b="1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b="1" dirty="0" err="1"/>
              <a:t>netačno</a:t>
            </a:r>
            <a:r>
              <a:rPr lang="en-US" b="1" dirty="0"/>
              <a:t>. </a:t>
            </a:r>
            <a:endParaRPr lang="sr-Latn-ME" b="1" dirty="0" smtClean="0"/>
          </a:p>
          <a:p>
            <a:r>
              <a:rPr lang="en-US" dirty="0"/>
              <a:t>=IF (A1›A2;“VEĆE“;“MANJE“) = MANJE </a:t>
            </a:r>
          </a:p>
          <a:p>
            <a:r>
              <a:rPr lang="en-US" dirty="0"/>
              <a:t>=IF (A3›=A6;A3;“VEĆE“) = VEĆE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7885" t="39554" r="55388" b="25446"/>
          <a:stretch/>
        </p:blipFill>
        <p:spPr>
          <a:xfrm>
            <a:off x="8647610" y="1222903"/>
            <a:ext cx="875211" cy="2560321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7685" t="50089" r="55086" b="28661"/>
          <a:stretch/>
        </p:blipFill>
        <p:spPr>
          <a:xfrm>
            <a:off x="8647610" y="4323804"/>
            <a:ext cx="940526" cy="1554481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019786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zultat slika za exc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47" y="1256938"/>
            <a:ext cx="4651556" cy="46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50377" y="1256938"/>
            <a:ext cx="7067006" cy="4651556"/>
          </a:xfrm>
          <a:prstGeom prst="rect">
            <a:avLst/>
          </a:prstGeom>
          <a:solidFill>
            <a:srgbClr val="207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983480" y="2844052"/>
            <a:ext cx="640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6000" dirty="0" smtClean="0">
                <a:solidFill>
                  <a:schemeClr val="bg1"/>
                </a:solidFill>
                <a:latin typeface="Impact" panose="020B0806030902050204" pitchFamily="34" charset="0"/>
              </a:rPr>
              <a:t>HVALA NA PAŽNJI !</a:t>
            </a:r>
            <a:endParaRPr lang="en-US" sz="6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722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626</Words>
  <Application>Microsoft Office PowerPoint</Application>
  <PresentationFormat>Widescreen</PresentationFormat>
  <Paragraphs>41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Bradley Hand ITC</vt:lpstr>
      <vt:lpstr>Calibri</vt:lpstr>
      <vt:lpstr>Calibri Light</vt:lpstr>
      <vt:lpstr>Impact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16</cp:revision>
  <dcterms:created xsi:type="dcterms:W3CDTF">2020-01-12T17:46:46Z</dcterms:created>
  <dcterms:modified xsi:type="dcterms:W3CDTF">2020-01-22T09:30:01Z</dcterms:modified>
</cp:coreProperties>
</file>