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F22E01-0FD9-4B76-BE4A-D606D44094F4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4B4577-7D2C-445E-BF5D-78FDDCB197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332656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2400" b="1" dirty="0">
                <a:solidFill>
                  <a:srgbClr val="FF0000"/>
                </a:solidFill>
              </a:rPr>
              <a:t>KARAKTERISTIKE TRANZISTORA</a:t>
            </a:r>
            <a:endParaRPr lang="sr-Latn-RS" sz="2400" b="1" dirty="0">
              <a:solidFill>
                <a:srgbClr val="FF0000"/>
              </a:solidFill>
            </a:endParaRPr>
          </a:p>
          <a:p>
            <a:pPr algn="just"/>
            <a:r>
              <a:rPr lang="sr-Latn-CS" b="1" dirty="0"/>
              <a:t>	</a:t>
            </a:r>
            <a:r>
              <a:rPr lang="sr-Latn-CS" sz="2400" dirty="0"/>
              <a:t>Najčešće se daju karakteristike u obliku dijagrama za spoj sa zajedničkim emitorom, kod kojeg se mjere sledeće jednosmjerne veličine: napon između baze i emitora U</a:t>
            </a:r>
            <a:r>
              <a:rPr lang="sr-Latn-CS" sz="2400" baseline="-25000" dirty="0"/>
              <a:t>BE</a:t>
            </a:r>
            <a:r>
              <a:rPr lang="sr-Latn-CS" sz="2400" dirty="0"/>
              <a:t>, struja baze I</a:t>
            </a:r>
            <a:r>
              <a:rPr lang="sr-Latn-CS" sz="2400" baseline="-25000" dirty="0"/>
              <a:t>B</a:t>
            </a:r>
            <a:r>
              <a:rPr lang="sr-Latn-CS" sz="2400" dirty="0"/>
              <a:t>, napon između kolektora i emitora U</a:t>
            </a:r>
            <a:r>
              <a:rPr lang="sr-Latn-CS" sz="2400" baseline="-25000" dirty="0"/>
              <a:t>CE</a:t>
            </a:r>
            <a:r>
              <a:rPr lang="sr-Latn-CS" sz="2400" dirty="0"/>
              <a:t> i struja kolektora I</a:t>
            </a:r>
            <a:r>
              <a:rPr lang="sr-Latn-CS" sz="2400" baseline="-25000" dirty="0"/>
              <a:t>C</a:t>
            </a:r>
            <a:r>
              <a:rPr lang="sr-Latn-CS" sz="2400" dirty="0"/>
              <a:t>.</a:t>
            </a:r>
            <a:endParaRPr lang="sr-Latn-R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714620"/>
            <a:ext cx="677617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2790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357166"/>
            <a:ext cx="8143932" cy="4522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sz="2800" dirty="0">
                <a:ea typeface="Calibri"/>
                <a:cs typeface="Times New Roman"/>
              </a:rPr>
              <a:t>Kolektor i emitor tranzistora mogu da zamijene mjesta, pa se opet dobije transistor koji ima znatno lošije karakteristike; dobije se manji koeficijent strujnog pojačanja jer je područje kolektora manje dopirano nego kod emitora, pa je manja količina elektrona koji krenu u bazu, dobije se manji probojni napon jer je područje emitora veoma dopirano I tada dolazi do Cenerovog proboja, koji je u ovom slučaju 6V što je znatno manje nego kod normalnog tranzistora. </a:t>
            </a:r>
            <a:endParaRPr lang="sr-Latn-RS" sz="2800" dirty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8424936" cy="1247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rgbClr val="C00000"/>
                </a:solidFill>
                <a:ea typeface="Calibri"/>
                <a:cs typeface="Times New Roman"/>
              </a:rPr>
              <a:t>KARAKTERISTIKE TRANZISTORA U OBLASTI PROBOJA</a:t>
            </a:r>
            <a:endParaRPr lang="sr-Latn-R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ea typeface="Calibri"/>
                <a:cs typeface="Times New Roman"/>
              </a:rPr>
              <a:t>	</a:t>
            </a:r>
            <a:r>
              <a:rPr lang="sr-Latn-CS" dirty="0">
                <a:ea typeface="Calibri"/>
                <a:cs typeface="Times New Roman"/>
              </a:rPr>
              <a:t>Kod tranzistora postoji oblast proboja kada se napon U</a:t>
            </a:r>
            <a:r>
              <a:rPr lang="sr-Latn-CS" baseline="-25000" dirty="0">
                <a:ea typeface="Calibri"/>
                <a:cs typeface="Times New Roman"/>
              </a:rPr>
              <a:t>CE</a:t>
            </a:r>
            <a:r>
              <a:rPr lang="sr-Latn-CS" dirty="0">
                <a:ea typeface="Calibri"/>
                <a:cs typeface="Times New Roman"/>
              </a:rPr>
              <a:t> povisi iznad određene granice sigurnosti koja je označena sa U</a:t>
            </a:r>
            <a:r>
              <a:rPr lang="sr-Latn-CS" baseline="-25000" dirty="0">
                <a:ea typeface="Calibri"/>
                <a:cs typeface="Times New Roman"/>
              </a:rPr>
              <a:t>CEO</a:t>
            </a:r>
            <a:r>
              <a:rPr lang="sr-Latn-CS" dirty="0">
                <a:ea typeface="Calibri"/>
                <a:cs typeface="Times New Roman"/>
              </a:rPr>
              <a:t> kao na slici</a:t>
            </a:r>
            <a:endParaRPr lang="sr-Latn-RS" sz="1400" dirty="0">
              <a:ea typeface="Calibri"/>
              <a:cs typeface="Times New Roman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611560" y="1772816"/>
            <a:ext cx="352839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427984" y="1628800"/>
            <a:ext cx="4248472" cy="5073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dirty="0">
                <a:ea typeface="Calibri"/>
                <a:cs typeface="Times New Roman"/>
              </a:rPr>
              <a:t>Proboj se dešava u kolektorskom spoju i lavinskog je tipa. Napon pri kojem dolazi do proboja zavisi od uslova u kojima je transistor. Ako je baza otvorena najprije dolazi do proboja (U</a:t>
            </a:r>
            <a:r>
              <a:rPr lang="sr-Latn-CS" baseline="30000" dirty="0">
                <a:ea typeface="Calibri"/>
                <a:cs typeface="Times New Roman"/>
              </a:rPr>
              <a:t>,</a:t>
            </a:r>
            <a:r>
              <a:rPr lang="sr-Latn-CS" baseline="-25000" dirty="0">
                <a:ea typeface="Calibri"/>
                <a:cs typeface="Times New Roman"/>
              </a:rPr>
              <a:t>CEO</a:t>
            </a:r>
            <a:r>
              <a:rPr lang="sr-Latn-CS" dirty="0">
                <a:ea typeface="Calibri"/>
                <a:cs typeface="Times New Roman"/>
              </a:rPr>
              <a:t>).Ako se baza spoji sa emitorom za proboj je potreban viši napon (U</a:t>
            </a:r>
            <a:r>
              <a:rPr lang="sr-Latn-CS" baseline="30000" dirty="0">
                <a:ea typeface="Calibri"/>
                <a:cs typeface="Times New Roman"/>
              </a:rPr>
              <a:t>,</a:t>
            </a:r>
            <a:r>
              <a:rPr lang="sr-Latn-CS" baseline="-25000" dirty="0">
                <a:ea typeface="Calibri"/>
                <a:cs typeface="Times New Roman"/>
              </a:rPr>
              <a:t>CES</a:t>
            </a:r>
            <a:r>
              <a:rPr lang="sr-Latn-CS" dirty="0">
                <a:ea typeface="Calibri"/>
                <a:cs typeface="Times New Roman"/>
              </a:rPr>
              <a:t>).Ako se između baze I emitora postavi otpornik probojni napon U</a:t>
            </a:r>
            <a:r>
              <a:rPr lang="sr-Latn-CS" baseline="-25000" dirty="0">
                <a:ea typeface="Calibri"/>
                <a:cs typeface="Times New Roman"/>
              </a:rPr>
              <a:t>CER</a:t>
            </a:r>
            <a:r>
              <a:rPr lang="sr-Latn-CS" dirty="0">
                <a:ea typeface="Calibri"/>
                <a:cs typeface="Times New Roman"/>
              </a:rPr>
              <a:t> zavisi od njegove otpornosti I nalazi se između napona U</a:t>
            </a:r>
            <a:r>
              <a:rPr lang="sr-Latn-CS" baseline="30000" dirty="0">
                <a:ea typeface="Calibri"/>
                <a:cs typeface="Times New Roman"/>
              </a:rPr>
              <a:t>,</a:t>
            </a:r>
            <a:r>
              <a:rPr lang="sr-Latn-CS" baseline="-25000" dirty="0">
                <a:ea typeface="Calibri"/>
                <a:cs typeface="Times New Roman"/>
              </a:rPr>
              <a:t>CE</a:t>
            </a:r>
            <a:r>
              <a:rPr lang="sr-Latn-CS" dirty="0">
                <a:ea typeface="Calibri"/>
                <a:cs typeface="Times New Roman"/>
              </a:rPr>
              <a:t> i U</a:t>
            </a:r>
            <a:r>
              <a:rPr lang="sr-Latn-CS" baseline="30000" dirty="0">
                <a:ea typeface="Calibri"/>
                <a:cs typeface="Times New Roman"/>
              </a:rPr>
              <a:t>,</a:t>
            </a:r>
            <a:r>
              <a:rPr lang="sr-Latn-CS" baseline="-25000" dirty="0">
                <a:ea typeface="Calibri"/>
                <a:cs typeface="Times New Roman"/>
              </a:rPr>
              <a:t>CE</a:t>
            </a:r>
            <a:r>
              <a:rPr lang="sr-Latn-CS" dirty="0">
                <a:ea typeface="Calibri"/>
                <a:cs typeface="Times New Roman"/>
              </a:rPr>
              <a:t>.Ako se spoj baza-emitor inverzno polariše probojni napon je najviši ioznačava se sa U</a:t>
            </a:r>
            <a:r>
              <a:rPr lang="sr-Latn-CS" baseline="-25000" dirty="0">
                <a:ea typeface="Calibri"/>
                <a:cs typeface="Times New Roman"/>
              </a:rPr>
              <a:t>CEV</a:t>
            </a:r>
            <a:r>
              <a:rPr lang="sr-Latn-CS" dirty="0">
                <a:ea typeface="Calibri"/>
                <a:cs typeface="Times New Roman"/>
              </a:rPr>
              <a:t>. Primjer za transistor 2N3055:</a:t>
            </a:r>
            <a:endParaRPr lang="sr-Latn-RS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dirty="0">
                <a:ea typeface="Calibri"/>
                <a:cs typeface="Times New Roman"/>
              </a:rPr>
              <a:t> U</a:t>
            </a:r>
            <a:r>
              <a:rPr lang="sr-Latn-CS" baseline="-25000" dirty="0">
                <a:ea typeface="Calibri"/>
                <a:cs typeface="Times New Roman"/>
              </a:rPr>
              <a:t>CEO</a:t>
            </a:r>
            <a:r>
              <a:rPr lang="sr-Latn-CS" dirty="0">
                <a:ea typeface="Calibri"/>
                <a:cs typeface="Times New Roman"/>
              </a:rPr>
              <a:t> = 60V, U</a:t>
            </a:r>
            <a:r>
              <a:rPr lang="sr-Latn-CS" baseline="-25000" dirty="0">
                <a:ea typeface="Calibri"/>
                <a:cs typeface="Times New Roman"/>
              </a:rPr>
              <a:t>CER</a:t>
            </a:r>
            <a:r>
              <a:rPr lang="sr-Latn-CS" dirty="0">
                <a:ea typeface="Calibri"/>
                <a:cs typeface="Times New Roman"/>
              </a:rPr>
              <a:t>(R = 100Ω) = 70V = U</a:t>
            </a:r>
            <a:r>
              <a:rPr lang="sr-Latn-CS" baseline="-25000" dirty="0">
                <a:ea typeface="Calibri"/>
                <a:cs typeface="Times New Roman"/>
              </a:rPr>
              <a:t>CES</a:t>
            </a:r>
            <a:r>
              <a:rPr lang="sr-Latn-CS" dirty="0">
                <a:ea typeface="Calibri"/>
                <a:cs typeface="Times New Roman"/>
              </a:rPr>
              <a:t>, U</a:t>
            </a:r>
            <a:r>
              <a:rPr lang="sr-Latn-CS" baseline="-25000" dirty="0">
                <a:ea typeface="Calibri"/>
                <a:cs typeface="Times New Roman"/>
              </a:rPr>
              <a:t>CEV</a:t>
            </a:r>
            <a:r>
              <a:rPr lang="sr-Latn-CS" dirty="0">
                <a:ea typeface="Calibri"/>
                <a:cs typeface="Times New Roman"/>
              </a:rPr>
              <a:t> (U</a:t>
            </a:r>
            <a:r>
              <a:rPr lang="sr-Latn-CS" baseline="-25000" dirty="0">
                <a:ea typeface="Calibri"/>
                <a:cs typeface="Times New Roman"/>
              </a:rPr>
              <a:t>BE</a:t>
            </a:r>
            <a:r>
              <a:rPr lang="sr-Latn-CS" dirty="0">
                <a:ea typeface="Calibri"/>
                <a:cs typeface="Times New Roman"/>
              </a:rPr>
              <a:t> = -1,5V) = 90V.</a:t>
            </a:r>
            <a:endParaRPr lang="sr-Latn-RS" sz="1400" dirty="0">
              <a:ea typeface="Calibri"/>
              <a:cs typeface="Times New Roman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482" y="4653136"/>
            <a:ext cx="4011613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7750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04737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>
                <a:solidFill>
                  <a:srgbClr val="C00000"/>
                </a:solidFill>
              </a:rPr>
              <a:t>Kod tranzistora je, u principu, potrebno poznavati:</a:t>
            </a:r>
            <a:endParaRPr lang="sr-Latn-RS" sz="2400" dirty="0">
              <a:solidFill>
                <a:srgbClr val="C00000"/>
              </a:solidFill>
            </a:endParaRPr>
          </a:p>
          <a:p>
            <a:r>
              <a:rPr lang="sr-Latn-CS" sz="2400" b="1" dirty="0"/>
              <a:t> </a:t>
            </a:r>
            <a:endParaRPr lang="sr-Latn-RS" sz="2400" dirty="0"/>
          </a:p>
          <a:p>
            <a:r>
              <a:rPr lang="sr-Latn-CS" sz="2400" b="1" dirty="0"/>
              <a:t>-</a:t>
            </a:r>
            <a:r>
              <a:rPr lang="sr-Latn-CS" sz="2400" b="1" dirty="0">
                <a:solidFill>
                  <a:srgbClr val="0070C0"/>
                </a:solidFill>
              </a:rPr>
              <a:t>ulazne karakteristike     I</a:t>
            </a:r>
            <a:r>
              <a:rPr lang="sr-Latn-CS" sz="2400" b="1" baseline="-25000" dirty="0">
                <a:solidFill>
                  <a:srgbClr val="0070C0"/>
                </a:solidFill>
              </a:rPr>
              <a:t>B </a:t>
            </a:r>
            <a:r>
              <a:rPr lang="sr-Latn-CS" sz="2400" b="1" dirty="0">
                <a:solidFill>
                  <a:srgbClr val="0070C0"/>
                </a:solidFill>
              </a:rPr>
              <a:t>= f(U</a:t>
            </a:r>
            <a:r>
              <a:rPr lang="sr-Latn-CS" sz="2400" b="1" baseline="-25000" dirty="0">
                <a:solidFill>
                  <a:srgbClr val="0070C0"/>
                </a:solidFill>
              </a:rPr>
              <a:t>BE</a:t>
            </a:r>
            <a:r>
              <a:rPr lang="sr-Latn-CS" sz="2400" b="1" dirty="0">
                <a:solidFill>
                  <a:srgbClr val="0070C0"/>
                </a:solidFill>
              </a:rPr>
              <a:t>), pri  U</a:t>
            </a:r>
            <a:r>
              <a:rPr lang="sr-Latn-CS" sz="2400" b="1" baseline="-25000" dirty="0">
                <a:solidFill>
                  <a:srgbClr val="0070C0"/>
                </a:solidFill>
              </a:rPr>
              <a:t>CE </a:t>
            </a:r>
            <a:r>
              <a:rPr lang="sr-Latn-CS" sz="2400" b="1" dirty="0">
                <a:solidFill>
                  <a:srgbClr val="0070C0"/>
                </a:solidFill>
              </a:rPr>
              <a:t>= c</a:t>
            </a:r>
            <a:r>
              <a:rPr lang="sr-Latn-CS" sz="2400" b="1" i="1" dirty="0">
                <a:solidFill>
                  <a:srgbClr val="0070C0"/>
                </a:solidFill>
              </a:rPr>
              <a:t>onst</a:t>
            </a:r>
            <a:r>
              <a:rPr lang="sr-Latn-CS" sz="2400" b="1" dirty="0">
                <a:solidFill>
                  <a:srgbClr val="0070C0"/>
                </a:solidFill>
              </a:rPr>
              <a:t>.</a:t>
            </a:r>
            <a:endParaRPr lang="sr-Latn-RS" sz="2400" dirty="0">
              <a:solidFill>
                <a:srgbClr val="0070C0"/>
              </a:solidFill>
            </a:endParaRPr>
          </a:p>
          <a:p>
            <a:r>
              <a:rPr lang="sr-Latn-CS" sz="2400" b="1" dirty="0">
                <a:solidFill>
                  <a:srgbClr val="0070C0"/>
                </a:solidFill>
              </a:rPr>
              <a:t>-izlazne karakteristike     I</a:t>
            </a:r>
            <a:r>
              <a:rPr lang="sr-Latn-CS" sz="2400" b="1" baseline="-25000" dirty="0">
                <a:solidFill>
                  <a:srgbClr val="0070C0"/>
                </a:solidFill>
              </a:rPr>
              <a:t>C</a:t>
            </a:r>
            <a:r>
              <a:rPr lang="sr-Latn-CS" sz="2400" b="1" dirty="0">
                <a:solidFill>
                  <a:srgbClr val="0070C0"/>
                </a:solidFill>
              </a:rPr>
              <a:t> = f(U</a:t>
            </a:r>
            <a:r>
              <a:rPr lang="sr-Latn-CS" sz="2400" b="1" baseline="-25000" dirty="0">
                <a:solidFill>
                  <a:srgbClr val="0070C0"/>
                </a:solidFill>
              </a:rPr>
              <a:t>CE</a:t>
            </a:r>
            <a:r>
              <a:rPr lang="sr-Latn-CS" sz="2400" b="1" dirty="0">
                <a:solidFill>
                  <a:srgbClr val="0070C0"/>
                </a:solidFill>
              </a:rPr>
              <a:t>), pri  I</a:t>
            </a:r>
            <a:r>
              <a:rPr lang="sr-Latn-CS" sz="2400" b="1" baseline="-25000" dirty="0">
                <a:solidFill>
                  <a:srgbClr val="0070C0"/>
                </a:solidFill>
              </a:rPr>
              <a:t>B </a:t>
            </a:r>
            <a:r>
              <a:rPr lang="sr-Latn-CS" sz="2400" b="1" dirty="0">
                <a:solidFill>
                  <a:srgbClr val="0070C0"/>
                </a:solidFill>
              </a:rPr>
              <a:t>= </a:t>
            </a:r>
            <a:r>
              <a:rPr lang="sr-Latn-CS" sz="2400" b="1" i="1" dirty="0">
                <a:solidFill>
                  <a:srgbClr val="0070C0"/>
                </a:solidFill>
              </a:rPr>
              <a:t>const.</a:t>
            </a:r>
            <a:endParaRPr lang="sr-Latn-RS" sz="2400" dirty="0">
              <a:solidFill>
                <a:srgbClr val="0070C0"/>
              </a:solidFill>
            </a:endParaRPr>
          </a:p>
          <a:p>
            <a:r>
              <a:rPr lang="sr-Latn-CS" sz="2400" b="1" dirty="0">
                <a:solidFill>
                  <a:srgbClr val="0070C0"/>
                </a:solidFill>
              </a:rPr>
              <a:t>-prenosne karakteristike I</a:t>
            </a:r>
            <a:r>
              <a:rPr lang="sr-Latn-CS" sz="2400" b="1" baseline="-25000" dirty="0">
                <a:solidFill>
                  <a:srgbClr val="0070C0"/>
                </a:solidFill>
              </a:rPr>
              <a:t>C</a:t>
            </a:r>
            <a:r>
              <a:rPr lang="sr-Latn-CS" sz="2400" b="1" dirty="0">
                <a:solidFill>
                  <a:srgbClr val="0070C0"/>
                </a:solidFill>
              </a:rPr>
              <a:t> = f(I</a:t>
            </a:r>
            <a:r>
              <a:rPr lang="sr-Latn-CS" sz="2400" b="1" baseline="-25000" dirty="0">
                <a:solidFill>
                  <a:srgbClr val="0070C0"/>
                </a:solidFill>
              </a:rPr>
              <a:t>B</a:t>
            </a:r>
            <a:r>
              <a:rPr lang="sr-Latn-CS" sz="2400" b="1" dirty="0">
                <a:solidFill>
                  <a:srgbClr val="0070C0"/>
                </a:solidFill>
              </a:rPr>
              <a:t>), pri U</a:t>
            </a:r>
            <a:r>
              <a:rPr lang="sr-Latn-CS" sz="2400" b="1" baseline="-25000" dirty="0">
                <a:solidFill>
                  <a:srgbClr val="0070C0"/>
                </a:solidFill>
              </a:rPr>
              <a:t>CE </a:t>
            </a:r>
            <a:r>
              <a:rPr lang="sr-Latn-CS" sz="2400" b="1" dirty="0">
                <a:solidFill>
                  <a:srgbClr val="0070C0"/>
                </a:solidFill>
              </a:rPr>
              <a:t>= c</a:t>
            </a:r>
            <a:r>
              <a:rPr lang="sr-Latn-CS" sz="2400" b="1" i="1" dirty="0">
                <a:solidFill>
                  <a:srgbClr val="0070C0"/>
                </a:solidFill>
              </a:rPr>
              <a:t>onst</a:t>
            </a:r>
            <a:r>
              <a:rPr lang="sr-Latn-CS" sz="2400" b="1" dirty="0">
                <a:solidFill>
                  <a:srgbClr val="0070C0"/>
                </a:solidFill>
              </a:rPr>
              <a:t>.</a:t>
            </a:r>
            <a:endParaRPr lang="sr-Latn-RS" sz="2400" dirty="0">
              <a:solidFill>
                <a:srgbClr val="0070C0"/>
              </a:solidFill>
            </a:endParaRPr>
          </a:p>
          <a:p>
            <a:r>
              <a:rPr lang="sr-Latn-CS" sz="2400" b="1" dirty="0">
                <a:solidFill>
                  <a:srgbClr val="0070C0"/>
                </a:solidFill>
              </a:rPr>
              <a:t>                                            </a:t>
            </a:r>
            <a:r>
              <a:rPr lang="sr-Latn-CS" sz="2400" b="1" dirty="0" smtClean="0">
                <a:solidFill>
                  <a:srgbClr val="0070C0"/>
                </a:solidFill>
              </a:rPr>
              <a:t> </a:t>
            </a:r>
            <a:r>
              <a:rPr lang="sr-Latn-CS" sz="2400" b="1" dirty="0">
                <a:solidFill>
                  <a:srgbClr val="0070C0"/>
                </a:solidFill>
              </a:rPr>
              <a:t>I</a:t>
            </a:r>
            <a:r>
              <a:rPr lang="sr-Latn-CS" sz="2400" b="1" baseline="-25000" dirty="0">
                <a:solidFill>
                  <a:srgbClr val="0070C0"/>
                </a:solidFill>
              </a:rPr>
              <a:t>C</a:t>
            </a:r>
            <a:r>
              <a:rPr lang="sr-Latn-CS" sz="2400" b="1" dirty="0">
                <a:solidFill>
                  <a:srgbClr val="0070C0"/>
                </a:solidFill>
              </a:rPr>
              <a:t> =</a:t>
            </a:r>
            <a:r>
              <a:rPr lang="sr-Latn-CS" sz="2400" dirty="0">
                <a:solidFill>
                  <a:srgbClr val="0070C0"/>
                </a:solidFill>
              </a:rPr>
              <a:t> </a:t>
            </a:r>
            <a:r>
              <a:rPr lang="sr-Latn-CS" sz="2400" b="1" dirty="0">
                <a:solidFill>
                  <a:srgbClr val="0070C0"/>
                </a:solidFill>
              </a:rPr>
              <a:t> f(U</a:t>
            </a:r>
            <a:r>
              <a:rPr lang="sr-Latn-CS" sz="2400" b="1" baseline="-25000" dirty="0">
                <a:solidFill>
                  <a:srgbClr val="0070C0"/>
                </a:solidFill>
              </a:rPr>
              <a:t>BE</a:t>
            </a:r>
            <a:r>
              <a:rPr lang="sr-Latn-CS" sz="2400" b="1" dirty="0">
                <a:solidFill>
                  <a:srgbClr val="0070C0"/>
                </a:solidFill>
              </a:rPr>
              <a:t>), pri U</a:t>
            </a:r>
            <a:r>
              <a:rPr lang="sr-Latn-CS" sz="2400" b="1" baseline="-25000" dirty="0">
                <a:solidFill>
                  <a:srgbClr val="0070C0"/>
                </a:solidFill>
              </a:rPr>
              <a:t>CE </a:t>
            </a:r>
            <a:r>
              <a:rPr lang="sr-Latn-CS" sz="2400" b="1" dirty="0">
                <a:solidFill>
                  <a:srgbClr val="0070C0"/>
                </a:solidFill>
              </a:rPr>
              <a:t>= c</a:t>
            </a:r>
            <a:r>
              <a:rPr lang="sr-Latn-CS" sz="2400" b="1" i="1" dirty="0">
                <a:solidFill>
                  <a:srgbClr val="0070C0"/>
                </a:solidFill>
              </a:rPr>
              <a:t>onst</a:t>
            </a:r>
            <a:r>
              <a:rPr lang="sr-Latn-CS" sz="2400" b="1" dirty="0">
                <a:solidFill>
                  <a:srgbClr val="0070C0"/>
                </a:solidFill>
              </a:rPr>
              <a:t>.</a:t>
            </a:r>
            <a:endParaRPr lang="sr-Latn-RS" sz="24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213285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dirty="0" smtClean="0"/>
          </a:p>
          <a:p>
            <a:endParaRPr lang="sr-Latn-RS" dirty="0"/>
          </a:p>
          <a:p>
            <a:r>
              <a:rPr lang="sr-Latn-RS" dirty="0" smtClean="0"/>
              <a:t>Kolo za snimanje svih karakteristika tranzistora u spoju sa zajedničkim emitorom je prikazano na slici.</a:t>
            </a:r>
            <a:endParaRPr lang="sr-Latn-R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429000"/>
            <a:ext cx="78295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3606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885911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357166"/>
            <a:ext cx="828680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/>
              <a:t>Pomoću  mikroampermetra </a:t>
            </a:r>
            <a:r>
              <a:rPr lang="sr-Latn-CS" sz="2400" b="1" u="sng" dirty="0" smtClean="0"/>
              <a:t>µA</a:t>
            </a:r>
            <a:r>
              <a:rPr lang="sr-Latn-CS" sz="2400" b="1" dirty="0" smtClean="0"/>
              <a:t>, voltmetra </a:t>
            </a:r>
            <a:r>
              <a:rPr lang="sr-Latn-CS" sz="2400" b="1" u="sng" dirty="0" smtClean="0"/>
              <a:t>V</a:t>
            </a:r>
            <a:r>
              <a:rPr lang="sr-Latn-CS" sz="2400" b="1" u="sng" baseline="-25000" dirty="0" smtClean="0"/>
              <a:t>1</a:t>
            </a:r>
            <a:r>
              <a:rPr lang="sr-Latn-CS" sz="2400" b="1" dirty="0" smtClean="0"/>
              <a:t> i voltmetra </a:t>
            </a:r>
            <a:r>
              <a:rPr lang="sr-Latn-CS" sz="2400" b="1" u="sng" dirty="0" smtClean="0"/>
              <a:t>V</a:t>
            </a:r>
            <a:r>
              <a:rPr lang="sr-Latn-CS" sz="2400" b="1" u="sng" baseline="-25000" dirty="0" smtClean="0"/>
              <a:t>2</a:t>
            </a:r>
            <a:r>
              <a:rPr lang="sr-Latn-CS" sz="2400" b="1" u="sng" dirty="0" smtClean="0"/>
              <a:t> </a:t>
            </a:r>
            <a:r>
              <a:rPr lang="sr-Latn-CS" sz="2400" b="1" dirty="0" smtClean="0"/>
              <a:t>snimaju se ulazne karakteristike </a:t>
            </a:r>
          </a:p>
          <a:p>
            <a:pPr algn="ctr"/>
            <a:r>
              <a:rPr lang="sr-Latn-CS" sz="2800" b="1" dirty="0" smtClean="0">
                <a:solidFill>
                  <a:srgbClr val="FF0000"/>
                </a:solidFill>
              </a:rPr>
              <a:t>I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B </a:t>
            </a:r>
            <a:r>
              <a:rPr lang="sr-Latn-CS" sz="2800" b="1" dirty="0" smtClean="0">
                <a:solidFill>
                  <a:srgbClr val="FF0000"/>
                </a:solidFill>
              </a:rPr>
              <a:t>= f(U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BE</a:t>
            </a:r>
            <a:r>
              <a:rPr lang="sr-Latn-CS" sz="2800" b="1" dirty="0" smtClean="0">
                <a:solidFill>
                  <a:srgbClr val="FF0000"/>
                </a:solidFill>
              </a:rPr>
              <a:t>), pri  U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CE </a:t>
            </a:r>
            <a:r>
              <a:rPr lang="sr-Latn-CS" sz="2800" b="1" dirty="0" smtClean="0">
                <a:solidFill>
                  <a:srgbClr val="FF0000"/>
                </a:solidFill>
              </a:rPr>
              <a:t>= c</a:t>
            </a:r>
            <a:r>
              <a:rPr lang="sr-Latn-CS" sz="2800" b="1" i="1" dirty="0" smtClean="0">
                <a:solidFill>
                  <a:srgbClr val="FF0000"/>
                </a:solidFill>
              </a:rPr>
              <a:t>onst</a:t>
            </a:r>
            <a:r>
              <a:rPr lang="sr-Latn-CS" sz="2800" b="1" dirty="0" smtClean="0">
                <a:solidFill>
                  <a:srgbClr val="FF0000"/>
                </a:solidFill>
              </a:rPr>
              <a:t>. </a:t>
            </a:r>
            <a:endParaRPr lang="sr-Latn-RS" sz="2800" dirty="0">
              <a:solidFill>
                <a:srgbClr val="FF0000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643050"/>
            <a:ext cx="67722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100" y="2643182"/>
            <a:ext cx="3512590" cy="3071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2643182"/>
            <a:ext cx="4714908" cy="1813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/>
              <a:t>Kako</a:t>
            </a:r>
            <a:r>
              <a:rPr lang="sr-Latn-RS" sz="2400" dirty="0" smtClean="0"/>
              <a:t> promjena napona U</a:t>
            </a:r>
            <a:r>
              <a:rPr lang="sr-Latn-RS" sz="1400" dirty="0" smtClean="0"/>
              <a:t>CE</a:t>
            </a:r>
            <a:r>
              <a:rPr lang="sr-Latn-RS" sz="2400" dirty="0" smtClean="0"/>
              <a:t> utiče na promjenu struje I</a:t>
            </a:r>
            <a:r>
              <a:rPr lang="sr-Latn-RS" sz="1600" dirty="0" smtClean="0"/>
              <a:t>B </a:t>
            </a:r>
            <a:r>
              <a:rPr lang="sr-Latn-RS" sz="2400" dirty="0" smtClean="0"/>
              <a:t>za konstantni napon U</a:t>
            </a:r>
            <a:r>
              <a:rPr lang="sr-Latn-RS" sz="1600" dirty="0" smtClean="0"/>
              <a:t>BE </a:t>
            </a:r>
            <a:r>
              <a:rPr lang="sr-Latn-RS" sz="2400" dirty="0" smtClean="0"/>
              <a:t>= 0.7V?</a:t>
            </a:r>
            <a:endParaRPr lang="en-US" sz="2400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00174"/>
            <a:ext cx="4038600" cy="3648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b="1" dirty="0" smtClean="0"/>
              <a:t>Z</a:t>
            </a:r>
            <a:r>
              <a:rPr lang="sr-Latn-RS" sz="2400" b="1" dirty="0" smtClean="0"/>
              <a:t>a UCE = 2V   IB=45</a:t>
            </a:r>
            <a:r>
              <a:rPr lang="sr-Latn-CS" sz="2400" b="1" dirty="0" smtClean="0"/>
              <a:t> </a:t>
            </a:r>
            <a:r>
              <a:rPr lang="sr-Latn-CS" sz="2400" dirty="0" smtClean="0"/>
              <a:t>µA</a:t>
            </a:r>
            <a:endParaRPr lang="sr-Latn-RS" sz="2400" dirty="0" smtClean="0"/>
          </a:p>
          <a:p>
            <a:r>
              <a:rPr lang="en-US" sz="2400" b="1" dirty="0" smtClean="0"/>
              <a:t>Z</a:t>
            </a:r>
            <a:r>
              <a:rPr lang="sr-Latn-RS" sz="2400" b="1" dirty="0" smtClean="0"/>
              <a:t>a UCE = 10V  IB=30</a:t>
            </a:r>
            <a:r>
              <a:rPr lang="sr-Latn-CS" sz="2400" b="1" dirty="0" smtClean="0"/>
              <a:t> µA </a:t>
            </a:r>
            <a:endParaRPr lang="sr-Latn-RS" sz="2400" b="1" dirty="0" smtClean="0"/>
          </a:p>
          <a:p>
            <a:pPr algn="just"/>
            <a:r>
              <a:rPr lang="sr-Latn-CS" sz="26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sr-Latn-CS" sz="2600" u="sng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Objašnjenje</a:t>
            </a:r>
            <a:r>
              <a:rPr lang="sr-Latn-CS" sz="26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: povećanjem napona U</a:t>
            </a:r>
            <a:r>
              <a:rPr lang="sr-Latn-CS" sz="2600" baseline="-250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CE </a:t>
            </a:r>
            <a:r>
              <a:rPr lang="sr-Latn-CS" sz="26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povećava se oblast prostornog naelektrisanja između kolektora i baze. Na ovaj način se oblast kroz koju protiče struja baze sužava i struja baze se smanjuje. Ova pojava se naziva </a:t>
            </a:r>
            <a:r>
              <a:rPr lang="sr-Latn-CS" sz="2600" u="sng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širinska modulacija baze</a:t>
            </a:r>
            <a:r>
              <a:rPr lang="sr-Latn-CS" sz="26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jer se promenom napona U</a:t>
            </a:r>
            <a:r>
              <a:rPr lang="sr-Latn-CS" sz="2600" baseline="-250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CE</a:t>
            </a:r>
            <a:r>
              <a:rPr lang="sr-Latn-CS" sz="260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mijenja širina baze. Zbog sužavanja baze njena otpornost se povećava, a struja baze smanjuje i obrnuto.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332656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Pomoću  mikroampermetra µA, miliampermetra mA i voltmetra V</a:t>
            </a:r>
            <a:r>
              <a:rPr lang="sr-Latn-CS" b="1" baseline="-25000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2</a:t>
            </a:r>
            <a:r>
              <a:rPr lang="sr-Latn-CS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 snimaju se  izlazne karakteristike I</a:t>
            </a:r>
            <a:r>
              <a:rPr lang="sr-Latn-CS" b="1" baseline="-25000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C</a:t>
            </a:r>
            <a:r>
              <a:rPr lang="sr-Latn-CS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 = f(U</a:t>
            </a:r>
            <a:r>
              <a:rPr lang="sr-Latn-CS" b="1" baseline="-25000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CE</a:t>
            </a:r>
            <a:r>
              <a:rPr lang="sr-Latn-CS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), pri  I</a:t>
            </a:r>
            <a:r>
              <a:rPr lang="sr-Latn-CS" b="1" baseline="-25000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B </a:t>
            </a:r>
            <a:r>
              <a:rPr lang="sr-Latn-CS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= </a:t>
            </a:r>
            <a:r>
              <a:rPr lang="sr-Latn-CS" b="1" i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const.</a:t>
            </a:r>
            <a:r>
              <a:rPr lang="sr-Latn-CS" b="1" dirty="0" smtClean="0">
                <a:solidFill>
                  <a:srgbClr val="C00000"/>
                </a:solidFill>
                <a:effectLst/>
                <a:latin typeface="Times New Roman"/>
                <a:ea typeface="Calibri"/>
              </a:rPr>
              <a:t> i daju kao familija krivih</a:t>
            </a:r>
            <a:r>
              <a:rPr lang="sr-Latn-CS" b="1" dirty="0" smtClean="0">
                <a:solidFill>
                  <a:srgbClr val="7030A0"/>
                </a:solidFill>
                <a:effectLst/>
                <a:latin typeface="Times New Roman"/>
                <a:ea typeface="Calibri"/>
              </a:rPr>
              <a:t>.</a:t>
            </a:r>
            <a:endParaRPr lang="sr-Latn-RS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500306"/>
            <a:ext cx="35814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4791" y="2928934"/>
            <a:ext cx="4829209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214422"/>
            <a:ext cx="684847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10844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003" y="2636912"/>
            <a:ext cx="3038846" cy="2292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3528" y="357166"/>
            <a:ext cx="856895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Jedna snimljena karakteristika ima oblik kao na slici i podijeljena je na tri oblasti: oblast zasićenja, aktivna oblast I oblast proboja.</a:t>
            </a:r>
            <a:endParaRPr lang="sr-Latn-RS" sz="1400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91880" y="1142985"/>
            <a:ext cx="5400600" cy="6378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CS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U oblasti zasićenja</a:t>
            </a:r>
            <a:r>
              <a:rPr lang="sr-Latn-CS" u="sng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sr-Latn-CS" dirty="0" smtClean="0">
                <a:effectLst/>
                <a:latin typeface="Times New Roman"/>
                <a:ea typeface="Calibri"/>
              </a:rPr>
              <a:t>napon između baze i emitora dovoljno je visok i proticanje struje baze je normalno. Napon između kolektora i baze je nizak i njegovo polje slabo potiskuje elektrone ka kolektoru. Ako se električno polje između kolektora i emitora U</a:t>
            </a:r>
            <a:r>
              <a:rPr lang="sr-Latn-CS" baseline="-25000" dirty="0" smtClean="0">
                <a:effectLst/>
                <a:latin typeface="Times New Roman"/>
                <a:ea typeface="Calibri"/>
              </a:rPr>
              <a:t>CE</a:t>
            </a:r>
            <a:r>
              <a:rPr lang="sr-Latn-CS" dirty="0" smtClean="0">
                <a:effectLst/>
                <a:latin typeface="Times New Roman"/>
                <a:ea typeface="Calibri"/>
              </a:rPr>
              <a:t> malo povisi, struja kolektora naglo raste. Elektroni su već došli u područje baze i potrebno je relativno malo polje da ih potisne u područje kolektora.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U aktivnoj oblast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i, praktično svi elektroni, koji su iz emitora prešli u područje baze, nastavljaju put ka kolektoru kuda ih vuče jako električno polje između kolektora i emitora. Povišenjem napona U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CE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, kolektorska struja se malo povećava i transistor se u ovoj oblasti ponaša kao izvor konstantne struje.</a:t>
            </a:r>
          </a:p>
          <a:p>
            <a:pPr algn="just">
              <a:lnSpc>
                <a:spcPct val="115000"/>
              </a:lnSpc>
            </a:pP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Ako se napon U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CE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 povišava iznad aktivne oblasti, </a:t>
            </a:r>
            <a:r>
              <a:rPr lang="sr-Latn-CS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dolazi se u oblast proboja 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kolektorskog spoja u inverznom smjeru. Kolektorska struja naglo raste i ako se ne ograniči nekim spoljnim elementom, dolazi do uništenja tranzistora.</a:t>
            </a:r>
            <a:endParaRPr lang="sr-Latn-RS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sr-Latn-RS" sz="1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	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41084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85728"/>
            <a:ext cx="84296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Izlazna karakteristika se najprije snima za I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B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=0; kolektorska struja je praktično jednaka nuli za sve vrijednosti napona U</a:t>
            </a:r>
            <a:r>
              <a:rPr lang="sr-Latn-CS" baseline="-25000" dirty="0" smtClean="0">
                <a:effectLst/>
                <a:latin typeface="Times New Roman"/>
                <a:ea typeface="Calibri"/>
                <a:cs typeface="Times New Roman"/>
              </a:rPr>
              <a:t>CE</a:t>
            </a:r>
            <a:r>
              <a:rPr lang="sr-Latn-CS" dirty="0" smtClean="0">
                <a:effectLst/>
                <a:latin typeface="Times New Roman"/>
                <a:ea typeface="Calibri"/>
                <a:cs typeface="Times New Roman"/>
              </a:rPr>
              <a:t>; ona leži na naponskoj osi i obično se ne crta. Posle prve karakteristike snima se druga i to za drugu vrijednost struje baze( na primjer za 5µA), zatim treća za treću vrijednost(10µA) itd.</a:t>
            </a: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PRIMJER: Sa slike odrediti jednosmjerni koeficijent strujnog pojačanja ako je napon U</a:t>
            </a:r>
            <a:r>
              <a:rPr lang="sr-Latn-CS" sz="1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CE</a:t>
            </a:r>
            <a:r>
              <a:rPr lang="sr-Latn-C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=5V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4786314" y="3214686"/>
          <a:ext cx="3714776" cy="1007397"/>
        </p:xfrm>
        <a:graphic>
          <a:graphicData uri="http://schemas.openxmlformats.org/presentationml/2006/ole">
            <p:oleObj spid="_x0000_s19459" name="Equation" r:id="rId3" imgW="2247900" imgH="609600" progId="">
              <p:embed/>
            </p:oleObj>
          </a:graphicData>
        </a:graphic>
      </p:graphicFrame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2500306"/>
            <a:ext cx="3672267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646246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r-Latn-CS" b="1" dirty="0">
                <a:ea typeface="Calibri"/>
                <a:cs typeface="Times New Roman"/>
              </a:rPr>
              <a:t>Prenosne karakteristike   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I</a:t>
            </a:r>
            <a:r>
              <a:rPr lang="sr-Latn-CS" b="1" baseline="-25000" dirty="0">
                <a:solidFill>
                  <a:srgbClr val="FF0000"/>
                </a:solidFill>
                <a:ea typeface="Calibri"/>
                <a:cs typeface="Times New Roman"/>
              </a:rPr>
              <a:t>C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 = f(I</a:t>
            </a:r>
            <a:r>
              <a:rPr lang="sr-Latn-CS" b="1" baseline="-25000" dirty="0">
                <a:solidFill>
                  <a:srgbClr val="FF0000"/>
                </a:solidFill>
                <a:ea typeface="Calibri"/>
                <a:cs typeface="Times New Roman"/>
              </a:rPr>
              <a:t>B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), pri U</a:t>
            </a:r>
            <a:r>
              <a:rPr lang="sr-Latn-CS" b="1" baseline="-25000" dirty="0">
                <a:solidFill>
                  <a:srgbClr val="FF0000"/>
                </a:solidFill>
                <a:ea typeface="Calibri"/>
                <a:cs typeface="Times New Roman"/>
              </a:rPr>
              <a:t>CE 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= c</a:t>
            </a:r>
            <a:r>
              <a:rPr lang="sr-Latn-CS" b="1" i="1" dirty="0">
                <a:solidFill>
                  <a:srgbClr val="FF0000"/>
                </a:solidFill>
                <a:ea typeface="Calibri"/>
                <a:cs typeface="Times New Roman"/>
              </a:rPr>
              <a:t>onst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.</a:t>
            </a:r>
            <a:endParaRPr lang="sr-Latn-RS" sz="12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r-Latn-CS" b="1" dirty="0">
                <a:ea typeface="Calibri"/>
                <a:cs typeface="Times New Roman"/>
              </a:rPr>
              <a:t>                                               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I</a:t>
            </a:r>
            <a:r>
              <a:rPr lang="sr-Latn-CS" b="1" baseline="-25000" dirty="0">
                <a:solidFill>
                  <a:srgbClr val="FF0000"/>
                </a:solidFill>
                <a:ea typeface="Calibri"/>
                <a:cs typeface="Times New Roman"/>
              </a:rPr>
              <a:t>C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 =</a:t>
            </a:r>
            <a:r>
              <a:rPr lang="sr-Latn-CS" sz="1200" dirty="0">
                <a:ea typeface="Calibri"/>
                <a:cs typeface="Times New Roman"/>
              </a:rPr>
              <a:t> 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 f(U</a:t>
            </a:r>
            <a:r>
              <a:rPr lang="sr-Latn-CS" b="1" baseline="-25000" dirty="0">
                <a:solidFill>
                  <a:srgbClr val="FF0000"/>
                </a:solidFill>
                <a:ea typeface="Calibri"/>
                <a:cs typeface="Times New Roman"/>
              </a:rPr>
              <a:t>BE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), pri U</a:t>
            </a:r>
            <a:r>
              <a:rPr lang="sr-Latn-CS" b="1" baseline="-25000" dirty="0">
                <a:solidFill>
                  <a:srgbClr val="FF0000"/>
                </a:solidFill>
                <a:ea typeface="Calibri"/>
                <a:cs typeface="Times New Roman"/>
              </a:rPr>
              <a:t>CE 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= c</a:t>
            </a:r>
            <a:r>
              <a:rPr lang="sr-Latn-CS" b="1" i="1" dirty="0">
                <a:solidFill>
                  <a:srgbClr val="FF0000"/>
                </a:solidFill>
                <a:ea typeface="Calibri"/>
                <a:cs typeface="Times New Roman"/>
              </a:rPr>
              <a:t>onst</a:t>
            </a:r>
            <a:r>
              <a:rPr lang="sr-Latn-CS" b="1" dirty="0">
                <a:solidFill>
                  <a:srgbClr val="FF0000"/>
                </a:solidFill>
                <a:ea typeface="Calibri"/>
                <a:cs typeface="Times New Roman"/>
              </a:rPr>
              <a:t>.</a:t>
            </a:r>
            <a:endParaRPr lang="sr-Latn-RS" sz="1200" dirty="0">
              <a:ea typeface="Calibri"/>
              <a:cs typeface="Times New Roman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857224" y="4214818"/>
            <a:ext cx="328614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3504" y="4071942"/>
            <a:ext cx="2954664" cy="228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1000108"/>
            <a:ext cx="7143800" cy="278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9443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651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Flow</vt:lpstr>
      <vt:lpstr>Equation</vt:lpstr>
      <vt:lpstr>Slide 1</vt:lpstr>
      <vt:lpstr>Slide 2</vt:lpstr>
      <vt:lpstr>Slide 3</vt:lpstr>
      <vt:lpstr>Slide 4</vt:lpstr>
      <vt:lpstr>Kako promjena napona UCE utiče na promjenu struje IB za konstantni napon UBE = 0.7V?</vt:lpstr>
      <vt:lpstr>Slide 6</vt:lpstr>
      <vt:lpstr>Slide 7</vt:lpstr>
      <vt:lpstr>Slide 8</vt:lpstr>
      <vt:lpstr>Slide 9</vt:lpstr>
      <vt:lpstr>Slide 10</vt:lpstr>
      <vt:lpstr>Slide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sasak djole</dc:creator>
  <cp:lastModifiedBy>sasak djole</cp:lastModifiedBy>
  <cp:revision>16</cp:revision>
  <dcterms:created xsi:type="dcterms:W3CDTF">2017-11-18T17:09:31Z</dcterms:created>
  <dcterms:modified xsi:type="dcterms:W3CDTF">2019-11-06T17:34:58Z</dcterms:modified>
</cp:coreProperties>
</file>