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7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9718-5DD7-4ACE-8C67-0BCC09BB13A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2FAA-FE73-45F6-B17D-ABF5A904C77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9718-5DD7-4ACE-8C67-0BCC09BB13A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2FAA-FE73-45F6-B17D-ABF5A904C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9718-5DD7-4ACE-8C67-0BCC09BB13A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2FAA-FE73-45F6-B17D-ABF5A904C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9718-5DD7-4ACE-8C67-0BCC09BB13A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2FAA-FE73-45F6-B17D-ABF5A904C7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9718-5DD7-4ACE-8C67-0BCC09BB13A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2FAA-FE73-45F6-B17D-ABF5A904C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9718-5DD7-4ACE-8C67-0BCC09BB13A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2FAA-FE73-45F6-B17D-ABF5A904C7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9718-5DD7-4ACE-8C67-0BCC09BB13A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2FAA-FE73-45F6-B17D-ABF5A904C7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9718-5DD7-4ACE-8C67-0BCC09BB13A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2FAA-FE73-45F6-B17D-ABF5A904C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9718-5DD7-4ACE-8C67-0BCC09BB13A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2FAA-FE73-45F6-B17D-ABF5A904C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9718-5DD7-4ACE-8C67-0BCC09BB13A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2FAA-FE73-45F6-B17D-ABF5A904C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9718-5DD7-4ACE-8C67-0BCC09BB13A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2FAA-FE73-45F6-B17D-ABF5A904C77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AD9718-5DD7-4ACE-8C67-0BCC09BB13A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A372FAA-FE73-45F6-B17D-ABF5A904C7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295399"/>
            <a:ext cx="7315201" cy="2438401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200" i="1" dirty="0" smtClean="0">
                <a:solidFill>
                  <a:srgbClr val="00B0F0"/>
                </a:solidFill>
              </a:rPr>
              <a:t>CRNOGORSKI</a:t>
            </a:r>
            <a:r>
              <a:rPr lang="sr-Latn-ME" sz="3200" i="1" dirty="0" smtClean="0">
                <a:solidFill>
                  <a:srgbClr val="00B0F0"/>
                </a:solidFill>
              </a:rPr>
              <a:t>-</a:t>
            </a:r>
            <a:r>
              <a:rPr lang="en-US" sz="3200" i="1" dirty="0" smtClean="0">
                <a:solidFill>
                  <a:srgbClr val="00B0F0"/>
                </a:solidFill>
              </a:rPr>
              <a:t>SRPSKI, BOSANSKI, HRVA</a:t>
            </a:r>
            <a:r>
              <a:rPr lang="sr-Latn-ME" sz="3200" i="1" dirty="0" smtClean="0">
                <a:solidFill>
                  <a:srgbClr val="00B0F0"/>
                </a:solidFill>
              </a:rPr>
              <a:t>TSKI JEZIK I KNJIŽEVNOST-AKTIV</a:t>
            </a:r>
            <a:endParaRPr lang="en-US" sz="3200" i="1" dirty="0">
              <a:solidFill>
                <a:srgbClr val="00B0F0"/>
              </a:solidFill>
            </a:endParaRPr>
          </a:p>
        </p:txBody>
      </p:sp>
      <p:sp>
        <p:nvSpPr>
          <p:cNvPr id="4" name="Vertical Scroll 3"/>
          <p:cNvSpPr/>
          <p:nvPr/>
        </p:nvSpPr>
        <p:spPr>
          <a:xfrm>
            <a:off x="2590800" y="3124200"/>
            <a:ext cx="3429000" cy="32004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000" b="1" i="1" dirty="0" smtClean="0">
                <a:solidFill>
                  <a:srgbClr val="FFFF00"/>
                </a:solidFill>
              </a:rPr>
              <a:t>JEZIČKA NORMA I STANDARDIZACIJA </a:t>
            </a:r>
            <a:endParaRPr lang="en-US" sz="20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9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95400" y="1524000"/>
            <a:ext cx="5867400" cy="44849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 smtClean="0">
                <a:solidFill>
                  <a:srgbClr val="FFFF00"/>
                </a:solidFill>
              </a:rPr>
              <a:t>Jezici se mijenjaju, razvijaju, prilagođavaju govornicima određenog podneblja, uzrasta, obrazovanja, određenih govornih mogućnosti.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 smtClean="0">
                <a:solidFill>
                  <a:srgbClr val="FFFF00"/>
                </a:solidFill>
              </a:rPr>
              <a:t>Govorimo jednim jezikom,  ali se način govora svakoga od nas razlikuje. </a:t>
            </a:r>
            <a:endParaRPr lang="en-US" sz="20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66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94014" y="533400"/>
            <a:ext cx="6068786" cy="449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 smtClean="0">
                <a:solidFill>
                  <a:srgbClr val="FFFF00"/>
                </a:solidFill>
              </a:rPr>
              <a:t>Svaki jezik predstavlja sistem pravila.To je zapravo </a:t>
            </a:r>
            <a:r>
              <a:rPr lang="sr-Latn-ME" sz="2000" b="1" i="1" u="sng" dirty="0" smtClean="0">
                <a:solidFill>
                  <a:srgbClr val="FFFF00"/>
                </a:solidFill>
              </a:rPr>
              <a:t>jezička norma.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 smtClean="0">
                <a:solidFill>
                  <a:srgbClr val="FFFF00"/>
                </a:solidFill>
              </a:rPr>
              <a:t>O jeziku se govori kao </a:t>
            </a:r>
            <a:r>
              <a:rPr lang="sr-Latn-ME" sz="2000" b="1" i="1" u="sng" dirty="0" smtClean="0">
                <a:solidFill>
                  <a:srgbClr val="FFFF00"/>
                </a:solidFill>
              </a:rPr>
              <a:t>sistemu</a:t>
            </a:r>
            <a:r>
              <a:rPr lang="sr-Latn-ME" sz="2000" b="1" i="1" dirty="0" smtClean="0">
                <a:solidFill>
                  <a:srgbClr val="FFFF00"/>
                </a:solidFill>
              </a:rPr>
              <a:t> i kao </a:t>
            </a:r>
            <a:r>
              <a:rPr lang="sr-Latn-ME" sz="2000" b="1" i="1" u="sng" dirty="0" smtClean="0">
                <a:solidFill>
                  <a:srgbClr val="FFFF00"/>
                </a:solidFill>
              </a:rPr>
              <a:t>standardu.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 smtClean="0">
                <a:solidFill>
                  <a:srgbClr val="FFFF00"/>
                </a:solidFill>
              </a:rPr>
              <a:t>Jezik kao sistem predstavlja skup svih pojava koja se u datom jeziku javljaju.</a:t>
            </a:r>
            <a:endParaRPr lang="en-US" sz="20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79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66800" y="1371600"/>
            <a:ext cx="6553200" cy="464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 smtClean="0">
                <a:solidFill>
                  <a:srgbClr val="FFFF00"/>
                </a:solidFill>
              </a:rPr>
              <a:t>Standardizacija jezika podrazumijeva dogovor jezičkih stručnjaka oko izbora jezičke norme.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 smtClean="0">
                <a:solidFill>
                  <a:srgbClr val="FFFF00"/>
                </a:solidFill>
              </a:rPr>
              <a:t>U okviru te norme može se govoriti o pravilnim i nepravilnim oblicima</a:t>
            </a:r>
            <a:r>
              <a:rPr lang="sr-Latn-ME" sz="2000" b="1" i="1" dirty="0" smtClean="0">
                <a:solidFill>
                  <a:schemeClr val="bg1"/>
                </a:solidFill>
              </a:rPr>
              <a:t>.</a:t>
            </a:r>
            <a:endParaRPr lang="en-US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50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990600" y="914400"/>
            <a:ext cx="6019800" cy="32766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ME" sz="2000" b="1" i="1" dirty="0" smtClean="0">
                <a:solidFill>
                  <a:srgbClr val="FFFF00"/>
                </a:solidFill>
              </a:rPr>
              <a:t>          Npr. : Bio sam u kuću.</a:t>
            </a:r>
          </a:p>
          <a:p>
            <a:r>
              <a:rPr lang="sr-Latn-ME" sz="2000" b="1" i="1" dirty="0" smtClean="0">
                <a:solidFill>
                  <a:srgbClr val="FFFF00"/>
                </a:solidFill>
              </a:rPr>
              <a:t>  Standardnojezička norma               propisuje samo: </a:t>
            </a:r>
          </a:p>
          <a:p>
            <a:pPr marL="45720" indent="0">
              <a:buNone/>
            </a:pPr>
            <a:r>
              <a:rPr lang="sr-Latn-ME" sz="2000" b="1" i="1" dirty="0" smtClean="0">
                <a:solidFill>
                  <a:srgbClr val="FFFF00"/>
                </a:solidFill>
              </a:rPr>
              <a:t>Bio sam u kući.</a:t>
            </a:r>
            <a:endParaRPr lang="en-US" sz="20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67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1066800"/>
            <a:ext cx="6629400" cy="472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 smtClean="0">
                <a:solidFill>
                  <a:srgbClr val="FFFF00"/>
                </a:solidFill>
              </a:rPr>
              <a:t>Standardni jezik može se definisati kao normirani oblik jezika koji u civilizovanoj zajednici služi u javnom opštenju (škola, administracija, nauka, sredstva masovne komunikacije) i čija je norma utvrđena u gramatikama, pravopisima i rječnicima.</a:t>
            </a:r>
            <a:endParaRPr lang="en-US" sz="20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14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Scroll 1"/>
          <p:cNvSpPr/>
          <p:nvPr/>
        </p:nvSpPr>
        <p:spPr>
          <a:xfrm>
            <a:off x="1676400" y="217714"/>
            <a:ext cx="6248400" cy="59436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r-Latn-ME" b="1" i="1" dirty="0">
              <a:solidFill>
                <a:schemeClr val="bg1"/>
              </a:solidFill>
            </a:endParaRPr>
          </a:p>
          <a:p>
            <a:pPr marL="45720" indent="0">
              <a:buNone/>
            </a:pPr>
            <a:endParaRPr lang="sr-Latn-ME" b="1" i="1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>
                <a:solidFill>
                  <a:srgbClr val="FFFF00"/>
                </a:solidFill>
              </a:rPr>
              <a:t>Ortoepsku</a:t>
            </a:r>
            <a:r>
              <a:rPr lang="sr-Latn-ME" sz="2000" b="1" i="1" dirty="0">
                <a:solidFill>
                  <a:schemeClr val="bg1"/>
                </a:solidFill>
              </a:rPr>
              <a:t> (izgovornu) normu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>
                <a:solidFill>
                  <a:srgbClr val="FFFF00"/>
                </a:solidFill>
              </a:rPr>
              <a:t>Ortografsku</a:t>
            </a:r>
            <a:r>
              <a:rPr lang="sr-Latn-ME" sz="2000" b="1" i="1" dirty="0">
                <a:solidFill>
                  <a:schemeClr val="bg1"/>
                </a:solidFill>
              </a:rPr>
              <a:t> (pravopisnu</a:t>
            </a:r>
            <a:r>
              <a:rPr lang="sr-Latn-ME" sz="2000" b="1" i="1" dirty="0" smtClean="0">
                <a:solidFill>
                  <a:schemeClr val="bg1"/>
                </a:solidFill>
              </a:rPr>
              <a:t>) normu</a:t>
            </a:r>
            <a:endParaRPr lang="sr-Latn-ME" sz="2000" b="1" i="1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>
                <a:solidFill>
                  <a:srgbClr val="FFFF00"/>
                </a:solidFill>
              </a:rPr>
              <a:t>Morfološku</a:t>
            </a:r>
            <a:r>
              <a:rPr lang="sr-Latn-ME" sz="2000" b="1" i="1" dirty="0">
                <a:solidFill>
                  <a:schemeClr val="bg1"/>
                </a:solidFill>
              </a:rPr>
              <a:t> normu (npr. je li normativno prutom ili prutem)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>
                <a:solidFill>
                  <a:srgbClr val="FFFF00"/>
                </a:solidFill>
              </a:rPr>
              <a:t>Leksičku</a:t>
            </a:r>
            <a:r>
              <a:rPr lang="sr-Latn-ME" sz="2000" b="1" i="1" dirty="0">
                <a:solidFill>
                  <a:schemeClr val="bg1"/>
                </a:solidFill>
              </a:rPr>
              <a:t> normu (npr. je li normativno viljuška ili pirun)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>
                <a:solidFill>
                  <a:srgbClr val="FFFF00"/>
                </a:solidFill>
              </a:rPr>
              <a:t>Stilističku</a:t>
            </a:r>
            <a:r>
              <a:rPr lang="sr-Latn-ME" sz="2000" b="1" i="1" dirty="0">
                <a:solidFill>
                  <a:schemeClr val="bg1"/>
                </a:solidFill>
              </a:rPr>
              <a:t> normu (npr. što pripada kojem funkcionalnom stilu )</a:t>
            </a:r>
            <a:endParaRPr lang="en-US" sz="2000" b="1" i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6600" y="304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i="1" dirty="0" smtClean="0">
                <a:solidFill>
                  <a:srgbClr val="FFFF00"/>
                </a:solidFill>
              </a:rPr>
              <a:t>Norma standardnog jezika obuhvata sve jezičke nivoe:</a:t>
            </a:r>
            <a:endParaRPr lang="sr-Latn-ME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9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Scroll 1"/>
          <p:cNvSpPr/>
          <p:nvPr/>
        </p:nvSpPr>
        <p:spPr>
          <a:xfrm>
            <a:off x="1371600" y="228600"/>
            <a:ext cx="6019800" cy="62484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 smtClean="0">
                <a:solidFill>
                  <a:srgbClr val="FFFF00"/>
                </a:solidFill>
              </a:rPr>
              <a:t>Teritorijalno</a:t>
            </a:r>
            <a:r>
              <a:rPr lang="sr-Latn-ME" sz="2000" b="1" i="1" dirty="0" smtClean="0">
                <a:solidFill>
                  <a:schemeClr val="bg1"/>
                </a:solidFill>
              </a:rPr>
              <a:t> ( 1.</a:t>
            </a:r>
            <a:r>
              <a:rPr lang="sr-Latn-ME" sz="2000" b="1" i="1" dirty="0" smtClean="0">
                <a:solidFill>
                  <a:schemeClr val="accent3"/>
                </a:solidFill>
              </a:rPr>
              <a:t>varijante</a:t>
            </a:r>
            <a:r>
              <a:rPr lang="sr-Latn-ME" sz="20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r-Latn-ME" sz="2000" b="1" i="1" dirty="0" smtClean="0">
                <a:solidFill>
                  <a:schemeClr val="bg1"/>
                </a:solidFill>
              </a:rPr>
              <a:t>standardnog jezika;2. </a:t>
            </a:r>
            <a:r>
              <a:rPr lang="sr-Latn-ME" sz="2000" b="1" i="1" dirty="0" smtClean="0">
                <a:solidFill>
                  <a:schemeClr val="accent3"/>
                </a:solidFill>
              </a:rPr>
              <a:t>dijalekti</a:t>
            </a:r>
            <a:r>
              <a:rPr lang="sr-Latn-ME" sz="2000" b="1" i="1" dirty="0" smtClean="0">
                <a:solidFill>
                  <a:schemeClr val="bg1"/>
                </a:solidFill>
              </a:rPr>
              <a:t>- narodni govor)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 smtClean="0">
                <a:solidFill>
                  <a:srgbClr val="FFFF00"/>
                </a:solidFill>
              </a:rPr>
              <a:t>Socijalno</a:t>
            </a:r>
            <a:r>
              <a:rPr lang="sr-Latn-ME" sz="2000" b="1" i="1" dirty="0" smtClean="0">
                <a:solidFill>
                  <a:schemeClr val="bg1"/>
                </a:solidFill>
              </a:rPr>
              <a:t> –sociolekti: žargon (profesionalni, omladinski, lovački...) sleng, argo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 smtClean="0">
                <a:solidFill>
                  <a:srgbClr val="FFFF00"/>
                </a:solidFill>
              </a:rPr>
              <a:t>Funkionalno</a:t>
            </a:r>
            <a:r>
              <a:rPr lang="sr-Latn-ME" sz="2000" b="1" i="1" dirty="0" smtClean="0">
                <a:solidFill>
                  <a:schemeClr val="bg1"/>
                </a:solidFill>
              </a:rPr>
              <a:t> –stilovi: književnoumjetnički, publicistički, administrativni, naučni, razgovorni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r-Latn-ME" sz="2000" b="1" i="1" dirty="0" smtClean="0">
                <a:solidFill>
                  <a:srgbClr val="FFFF00"/>
                </a:solidFill>
              </a:rPr>
              <a:t>Individualno</a:t>
            </a:r>
            <a:r>
              <a:rPr lang="sr-Latn-ME" sz="2000" b="1" i="1" dirty="0" smtClean="0">
                <a:solidFill>
                  <a:schemeClr val="bg1"/>
                </a:solidFill>
              </a:rPr>
              <a:t>-idiolekti (individualni stilovi koje čine specifične jezičke osobine svakog pojedinca)</a:t>
            </a:r>
            <a:endParaRPr lang="en-US" sz="2000" b="1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800" y="3810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i="1" dirty="0" smtClean="0">
                <a:solidFill>
                  <a:srgbClr val="FFFF00"/>
                </a:solidFill>
              </a:rPr>
              <a:t>JEZIČKO RASLOJAVANJE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02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145</TotalTime>
  <Words>270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Slipstream</vt:lpstr>
      <vt:lpstr>CRNOGORSKI-SRPSKI, BOSANSKI, HRVATSKI JEZIK I KNJIŽEVNOST-AKTIV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CRNOGORSKI-SRPSKI, BOSANSKI, HRVATSKI JEZIK I KNJIŽEVNOST-AKTIV</dc:title>
  <dc:creator>Win 7</dc:creator>
  <cp:lastModifiedBy>Win 7</cp:lastModifiedBy>
  <cp:revision>12</cp:revision>
  <dcterms:created xsi:type="dcterms:W3CDTF">2020-05-28T09:49:33Z</dcterms:created>
  <dcterms:modified xsi:type="dcterms:W3CDTF">2020-05-28T12:15:23Z</dcterms:modified>
</cp:coreProperties>
</file>