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2A1E70-B43F-4FE0-8FDF-54E22A095F88}" type="datetimeFigureOut">
              <a:rPr lang="en-US" smtClean="0"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2B6538-6499-432A-9229-2F4A9AA52A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                          </a:t>
            </a:r>
            <a:r>
              <a:rPr lang="sr-Latn-ME" sz="2800" dirty="0" smtClean="0"/>
              <a:t>Dositej Obradović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sr-Latn-ME" dirty="0" smtClean="0"/>
              <a:t>Život i priključenija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51876"/>
            <a:ext cx="3765211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10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577800"/>
          </a:xfrm>
        </p:spPr>
        <p:txBody>
          <a:bodyPr/>
          <a:lstStyle/>
          <a:p>
            <a:r>
              <a:rPr lang="sr-Latn-ME" i="1" dirty="0" smtClean="0"/>
              <a:t>Prvi dio je prije svega filozofski </a:t>
            </a:r>
            <a:r>
              <a:rPr lang="sr-Latn-ME" i="1" smtClean="0"/>
              <a:t>i pedagoški zasnovana </a:t>
            </a:r>
            <a:r>
              <a:rPr lang="sr-Latn-ME" i="1" dirty="0" smtClean="0"/>
              <a:t>knjiga o prosvjećivanju naroda. </a:t>
            </a:r>
            <a:r>
              <a:rPr lang="sr-Latn-ME" i="1" dirty="0"/>
              <a:t>D</a:t>
            </a:r>
            <a:r>
              <a:rPr lang="sr-Latn-ME" i="1" dirty="0" smtClean="0"/>
              <a:t>rugi dio </a:t>
            </a:r>
            <a:r>
              <a:rPr lang="en-US" i="1" dirty="0" smtClean="0"/>
              <a:t>je </a:t>
            </a:r>
            <a:r>
              <a:rPr lang="sr-Latn-ME" i="1" dirty="0" smtClean="0"/>
              <a:t>knjiga o prijateljstvu i ljubavi među ljudima i prvenstveno narativni tekst.</a:t>
            </a:r>
          </a:p>
          <a:p>
            <a:endParaRPr lang="sr-Latn-ME" i="1" dirty="0"/>
          </a:p>
          <a:p>
            <a:endParaRPr lang="sr-Latn-ME" i="1" dirty="0" smtClean="0"/>
          </a:p>
          <a:p>
            <a:endParaRPr lang="sr-Latn-ME" i="1" dirty="0"/>
          </a:p>
          <a:p>
            <a:endParaRPr lang="sr-Latn-ME" i="1" dirty="0" smtClean="0"/>
          </a:p>
          <a:p>
            <a:r>
              <a:rPr lang="sr-Latn-ME" i="1" dirty="0"/>
              <a:t> </a:t>
            </a:r>
            <a:r>
              <a:rPr lang="sr-Latn-ME" i="1" dirty="0" smtClean="0"/>
              <a:t>   „</a:t>
            </a:r>
            <a:r>
              <a:rPr lang="sr-Latn-ME" i="1" dirty="0" smtClean="0">
                <a:solidFill>
                  <a:srgbClr val="FF0000"/>
                </a:solidFill>
              </a:rPr>
              <a:t>Učenje želi i traži koliko više možeš; nema   goreg života od besposlična i unljiva“</a:t>
            </a:r>
          </a:p>
          <a:p>
            <a:r>
              <a:rPr lang="sr-Latn-ME" i="1" dirty="0" smtClean="0">
                <a:solidFill>
                  <a:srgbClr val="FF0000"/>
                </a:solidFill>
              </a:rPr>
              <a:t>    „Učen čovek ako će i pešice ići svaki ga poštuje, a neučena videći gdi se vozi na vranci „</a:t>
            </a:r>
            <a:r>
              <a:rPr lang="en-US" i="1" dirty="0" smtClean="0">
                <a:solidFill>
                  <a:srgbClr val="FF0000"/>
                </a:solidFill>
              </a:rPr>
              <a:t>V</a:t>
            </a:r>
            <a:r>
              <a:rPr lang="sr-Latn-ME" i="1" dirty="0" smtClean="0">
                <a:solidFill>
                  <a:srgbClr val="FF0000"/>
                </a:solidFill>
              </a:rPr>
              <a:t>ranci vranca vuku“-govore i pravo imadu.“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31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 err="1" smtClean="0"/>
              <a:t>Doma</a:t>
            </a:r>
            <a:r>
              <a:rPr lang="sr-Latn-ME" dirty="0" smtClean="0"/>
              <a:t>ći zadatak</a:t>
            </a:r>
          </a:p>
          <a:p>
            <a:endParaRPr lang="sr-Latn-ME" dirty="0" smtClean="0"/>
          </a:p>
          <a:p>
            <a:r>
              <a:rPr lang="sr-Latn-ME" dirty="0"/>
              <a:t> </a:t>
            </a:r>
            <a:r>
              <a:rPr lang="sr-Latn-ME" dirty="0" smtClean="0"/>
              <a:t>Uoči i komentariši savjete Teodora Milutinovića upućene mladom Dositeju.</a:t>
            </a:r>
          </a:p>
          <a:p>
            <a:r>
              <a:rPr lang="sr-Latn-ME" dirty="0" smtClean="0"/>
              <a:t>Zašto se Dositej odriče crkvenog zvanja?</a:t>
            </a:r>
          </a:p>
          <a:p>
            <a:r>
              <a:rPr lang="sr-Latn-ME" dirty="0" smtClean="0"/>
              <a:t>Objasni Dositejevu misao da iz vjere treba izaciti sve ono što se protivi zdravom razumu.</a:t>
            </a:r>
          </a:p>
          <a:p>
            <a:r>
              <a:rPr lang="sr-Latn-ME" dirty="0" smtClean="0"/>
              <a:t>Prosudi o igumanu kao čovjeku koji je ispred svoga vremena.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71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32656"/>
            <a:ext cx="4248472" cy="4896544"/>
          </a:xfrm>
        </p:spPr>
      </p:pic>
      <p:sp>
        <p:nvSpPr>
          <p:cNvPr id="5" name="TextBox 4"/>
          <p:cNvSpPr txBox="1"/>
          <p:nvPr/>
        </p:nvSpPr>
        <p:spPr>
          <a:xfrm>
            <a:off x="3275856" y="5589240"/>
            <a:ext cx="5280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i="1" dirty="0" smtClean="0"/>
              <a:t>Život i priključenija</a:t>
            </a:r>
            <a:r>
              <a:rPr lang="sr-Latn-ME" dirty="0" smtClean="0"/>
              <a:t>, prvo izdanje, Lajpcig  1783.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9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17760"/>
          </a:xfrm>
        </p:spPr>
        <p:txBody>
          <a:bodyPr>
            <a:normAutofit lnSpcReduction="10000"/>
          </a:bodyPr>
          <a:lstStyle/>
          <a:p>
            <a:r>
              <a:rPr lang="sr-Latn-ME" dirty="0" smtClean="0"/>
              <a:t>Dimitrije Obradović ( 1739-1811) u kaluđerstvu nazvan Dositej, bio je najmarkantnija prosvjetiteljska figura svoga vremena.</a:t>
            </a:r>
          </a:p>
          <a:p>
            <a:endParaRPr lang="en-US" dirty="0" smtClean="0"/>
          </a:p>
          <a:p>
            <a:r>
              <a:rPr lang="sr-Latn-ME" dirty="0" smtClean="0"/>
              <a:t>Prvi srpski esejista</a:t>
            </a:r>
          </a:p>
          <a:p>
            <a:r>
              <a:rPr lang="sr-Latn-ME" dirty="0" smtClean="0"/>
              <a:t>Ministar prosvjete</a:t>
            </a:r>
          </a:p>
          <a:p>
            <a:r>
              <a:rPr lang="sr-Latn-ME" dirty="0" smtClean="0"/>
              <a:t>Tvorac udžbenika </a:t>
            </a:r>
          </a:p>
          <a:p>
            <a:r>
              <a:rPr lang="sr-Latn-ME" dirty="0" smtClean="0"/>
              <a:t>Osnivač Velike škole u Beogradu</a:t>
            </a:r>
          </a:p>
          <a:p>
            <a:endParaRPr lang="sr-Latn-ME" dirty="0"/>
          </a:p>
          <a:p>
            <a:r>
              <a:rPr lang="sr-Latn-ME" dirty="0" smtClean="0"/>
              <a:t>Dositej Obradović je donio duh prosvjetiteljstva u svoju zemlju.</a:t>
            </a:r>
          </a:p>
          <a:p>
            <a:r>
              <a:rPr lang="sr-Latn-ME" dirty="0" smtClean="0"/>
              <a:t>Napisao je bukvar „Ižica“ za potrebe prvih škola.</a:t>
            </a:r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15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92972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sr-Latn-ME" dirty="0" smtClean="0"/>
              <a:t>Djela:</a:t>
            </a:r>
            <a:endParaRPr lang="en-US" dirty="0" smtClean="0"/>
          </a:p>
          <a:p>
            <a:endParaRPr lang="sr-Latn-ME" dirty="0" smtClean="0"/>
          </a:p>
          <a:p>
            <a:r>
              <a:rPr lang="sr-Latn-ME" i="1" dirty="0" smtClean="0"/>
              <a:t>Sovjete zdravogo razuma</a:t>
            </a:r>
          </a:p>
          <a:p>
            <a:r>
              <a:rPr lang="sr-Latn-ME" i="1" dirty="0" smtClean="0"/>
              <a:t>Život i priključenija</a:t>
            </a:r>
          </a:p>
          <a:p>
            <a:r>
              <a:rPr lang="sr-Latn-ME" i="1" dirty="0" smtClean="0"/>
              <a:t>Basne</a:t>
            </a:r>
          </a:p>
          <a:p>
            <a:r>
              <a:rPr lang="sr-Latn-ME" i="1" dirty="0" smtClean="0"/>
              <a:t>Ljubazni Haralampije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869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785712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sr-Latn-ME" dirty="0" smtClean="0"/>
              <a:t>Dositej je u pravom smislu riječi pripadao epohi prosvjetiteljstva i racionalizma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sr-Latn-ME" dirty="0" smtClean="0"/>
              <a:t>Termin „ zdrav razum“</a:t>
            </a:r>
            <a:r>
              <a:rPr lang="en-US" dirty="0"/>
              <a:t>,</a:t>
            </a:r>
            <a:r>
              <a:rPr lang="sr-Latn-ME" dirty="0" smtClean="0"/>
              <a:t> koji on često upotrebljava u svojim djelima, u to vrijeme, bio je veoma rasprostranjen u Evropi.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88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937840"/>
          </a:xfrm>
        </p:spPr>
        <p:txBody>
          <a:bodyPr>
            <a:normAutofit/>
          </a:bodyPr>
          <a:lstStyle/>
          <a:p>
            <a:r>
              <a:rPr lang="sr-Latn-ME" i="1" dirty="0" smtClean="0"/>
              <a:t>Život i priključenija  </a:t>
            </a:r>
            <a:r>
              <a:rPr lang="sr-Latn-ME" dirty="0" smtClean="0"/>
              <a:t>djelo u kome Dositej iznosi svoj: </a:t>
            </a:r>
            <a:endParaRPr lang="sr-Latn-ME" dirty="0"/>
          </a:p>
          <a:p>
            <a:r>
              <a:rPr lang="sr-Latn-ME" dirty="0"/>
              <a:t>m</a:t>
            </a:r>
            <a:r>
              <a:rPr lang="sr-Latn-ME" dirty="0" smtClean="0"/>
              <a:t>oralno-filozofski</a:t>
            </a:r>
          </a:p>
          <a:p>
            <a:r>
              <a:rPr lang="sr-Latn-ME" dirty="0"/>
              <a:t>r</a:t>
            </a:r>
            <a:r>
              <a:rPr lang="sr-Latn-ME" dirty="0" smtClean="0"/>
              <a:t>acionalističko-prosvjetiteljski program</a:t>
            </a:r>
          </a:p>
          <a:p>
            <a:pPr marL="45720" indent="0">
              <a:buNone/>
            </a:pPr>
            <a:r>
              <a:rPr lang="sr-Latn-ME" dirty="0" smtClean="0"/>
              <a:t> Ovo djelo ima za cilj da se mladoj populaciji pomogne i probudi svij</a:t>
            </a:r>
            <a:r>
              <a:rPr lang="en-US" dirty="0" smtClean="0"/>
              <a:t>e</a:t>
            </a:r>
            <a:r>
              <a:rPr lang="sr-Latn-ME" dirty="0" smtClean="0"/>
              <a:t>st o važnosti vaspitanja.</a:t>
            </a:r>
            <a:endParaRPr lang="sr-Latn-ME" dirty="0"/>
          </a:p>
          <a:p>
            <a:pPr marL="4572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Ideje nijesu urođene, čovjek ih stiče iskustvom, njegov um je u početku prazan, bez sadržaja.</a:t>
            </a:r>
          </a:p>
          <a:p>
            <a:pPr marL="45720" indent="0">
              <a:buNone/>
            </a:pPr>
            <a:r>
              <a:rPr lang="sr-Latn-ME" dirty="0" smtClean="0"/>
              <a:t>„</a:t>
            </a:r>
            <a:r>
              <a:rPr lang="sr-Latn-ME" i="1" dirty="0" smtClean="0"/>
              <a:t>Što dete čuje, to uči i prima, kako god i svojih roditelja jezik; što vidi da se pred njim svaki dan čini, tome mora naviknuti; tako prisvojeva o</a:t>
            </a:r>
            <a:r>
              <a:rPr lang="en-US" i="1" dirty="0" smtClean="0"/>
              <a:t>b</a:t>
            </a:r>
            <a:r>
              <a:rPr lang="sr-Latn-ME" i="1" dirty="0" smtClean="0"/>
              <a:t>ičaje</a:t>
            </a:r>
            <a:r>
              <a:rPr lang="en-US" i="1" dirty="0" smtClean="0"/>
              <a:t>,</a:t>
            </a:r>
            <a:r>
              <a:rPr lang="sr-Latn-ME" i="1" dirty="0" smtClean="0"/>
              <a:t> tako narav, sve misli i mudrovanja onih, s kojima raste.“</a:t>
            </a:r>
          </a:p>
          <a:p>
            <a:pPr marL="45720" indent="0">
              <a:buNone/>
            </a:pPr>
            <a:r>
              <a:rPr lang="sr-Latn-ME" i="1" dirty="0" smtClean="0">
                <a:solidFill>
                  <a:srgbClr val="FF0000"/>
                </a:solidFill>
              </a:rPr>
              <a:t> </a:t>
            </a:r>
          </a:p>
          <a:p>
            <a:pPr marL="45720" indent="0">
              <a:buNone/>
            </a:pPr>
            <a:r>
              <a:rPr lang="sr-Latn-ME" dirty="0">
                <a:solidFill>
                  <a:srgbClr val="FF0000"/>
                </a:solidFill>
              </a:rPr>
              <a:t> </a:t>
            </a:r>
            <a:r>
              <a:rPr lang="sr-Latn-ME" dirty="0" smtClean="0">
                <a:solidFill>
                  <a:srgbClr val="FF0000"/>
                </a:solidFill>
              </a:rPr>
              <a:t>                             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sr-Latn-ME" dirty="0" smtClean="0">
                <a:solidFill>
                  <a:srgbClr val="FF0000"/>
                </a:solidFill>
              </a:rPr>
              <a:t> priključenija-doživljaji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05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sr-Latn-ME" dirty="0" smtClean="0"/>
              <a:t>Autobiografija „Život i priključenija“ objavljena je u Lajpcigu 1783.godine.</a:t>
            </a:r>
          </a:p>
          <a:p>
            <a:pPr marL="45720" indent="0">
              <a:buNone/>
            </a:pPr>
            <a:r>
              <a:rPr lang="sr-Latn-ME" dirty="0" smtClean="0"/>
              <a:t>Sastoji se </a:t>
            </a:r>
            <a:r>
              <a:rPr lang="en-US" dirty="0" err="1" smtClean="0"/>
              <a:t>iz</a:t>
            </a:r>
            <a:r>
              <a:rPr lang="sr-Latn-ME" dirty="0" smtClean="0"/>
              <a:t> dva dijela:</a:t>
            </a:r>
          </a:p>
          <a:p>
            <a:r>
              <a:rPr lang="sr-Latn-ME" dirty="0" smtClean="0"/>
              <a:t>Prvi dio, roman ( slike iz djetinjstva, prosvjetiteljske misli)</a:t>
            </a:r>
          </a:p>
          <a:p>
            <a:r>
              <a:rPr lang="sr-Latn-ME" dirty="0" smtClean="0"/>
              <a:t>Drugi dio, pismo (napuštanje manastira Hopovo, savjeti igumana Teodora Milutinovića)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645024"/>
            <a:ext cx="489654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692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16632"/>
            <a:ext cx="6400800" cy="6624736"/>
          </a:xfrm>
        </p:spPr>
        <p:txBody>
          <a:bodyPr>
            <a:normAutofit/>
          </a:bodyPr>
          <a:lstStyle/>
          <a:p>
            <a:r>
              <a:rPr lang="sr-Latn-ME" i="1" dirty="0" smtClean="0"/>
              <a:t>Djelo „ Život i priključenija“ donosi u autobiografskom okviru najpotpuniju eksplikaciju Dositejevog prosvjetiteljskog učenja.</a:t>
            </a:r>
          </a:p>
          <a:p>
            <a:r>
              <a:rPr lang="sr-Latn-ME" i="1" dirty="0"/>
              <a:t> </a:t>
            </a:r>
            <a:r>
              <a:rPr lang="sr-Latn-ME" i="1" dirty="0" smtClean="0"/>
              <a:t>U „</a:t>
            </a:r>
            <a:r>
              <a:rPr lang="en-US" i="1" dirty="0" smtClean="0"/>
              <a:t>P</a:t>
            </a:r>
            <a:r>
              <a:rPr lang="sr-Latn-ME" i="1" dirty="0" smtClean="0"/>
              <a:t>rvoj časti“ gdje je obuhvatio svoje najranije djetinjstvo i ranu mladost do  napuštanja </a:t>
            </a:r>
            <a:r>
              <a:rPr lang="en-US" i="1" dirty="0" smtClean="0"/>
              <a:t> </a:t>
            </a:r>
            <a:r>
              <a:rPr lang="en-US" i="1" dirty="0" err="1" smtClean="0"/>
              <a:t>manastira</a:t>
            </a:r>
            <a:r>
              <a:rPr lang="en-US" i="1" dirty="0" smtClean="0"/>
              <a:t> </a:t>
            </a:r>
            <a:r>
              <a:rPr lang="sr-Latn-ME" i="1" dirty="0" smtClean="0"/>
              <a:t>Hopov</a:t>
            </a:r>
            <a:r>
              <a:rPr lang="en-US" i="1" dirty="0" smtClean="0"/>
              <a:t>o</a:t>
            </a:r>
            <a:r>
              <a:rPr lang="sr-Latn-ME" i="1" dirty="0" smtClean="0"/>
              <a:t>, Dositej </a:t>
            </a:r>
            <a:r>
              <a:rPr lang="en-US" i="1" dirty="0" smtClean="0"/>
              <a:t>j</a:t>
            </a:r>
            <a:r>
              <a:rPr lang="sr-Latn-ME" i="1" dirty="0" smtClean="0"/>
              <a:t>e u formi filozofskog dijaloga  i naravoučenija-eseja, </a:t>
            </a:r>
            <a:r>
              <a:rPr lang="en-US" i="1" dirty="0"/>
              <a:t>r</a:t>
            </a:r>
            <a:r>
              <a:rPr lang="sr-Latn-ME" i="1" dirty="0" smtClean="0"/>
              <a:t>azvio svoje ideje o slobodnom mišljenju, vaspitanju pojedinca  i prosvjećivanju</a:t>
            </a:r>
            <a:r>
              <a:rPr lang="en-US" i="1" dirty="0" smtClean="0"/>
              <a:t>.</a:t>
            </a:r>
          </a:p>
          <a:p>
            <a:r>
              <a:rPr lang="sr-Latn-ME" i="1" dirty="0" smtClean="0"/>
              <a:t>Samo se pojedini odeljci narativno šire i potpunije su razvijeni, bilo na anegdotsko-humoristički način, bilo u vidu sentimentalne ispovijesti.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95523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865832"/>
          </a:xfrm>
        </p:spPr>
        <p:txBody>
          <a:bodyPr>
            <a:normAutofit lnSpcReduction="10000"/>
          </a:bodyPr>
          <a:lstStyle/>
          <a:p>
            <a:r>
              <a:rPr lang="sr-Latn-ME" i="1" dirty="0" smtClean="0"/>
              <a:t>„D</a:t>
            </a:r>
            <a:r>
              <a:rPr lang="en-US" i="1" dirty="0" smtClean="0"/>
              <a:t>r</a:t>
            </a:r>
            <a:r>
              <a:rPr lang="sr-Latn-ME" i="1" dirty="0" smtClean="0"/>
              <a:t>uga čast“ u kojoj su obuhvaćena  Dositejeva putovanja, izložena </a:t>
            </a:r>
            <a:r>
              <a:rPr lang="en-US" i="1" dirty="0" err="1" smtClean="0"/>
              <a:t>su</a:t>
            </a:r>
            <a:r>
              <a:rPr lang="en-US" i="1" dirty="0" smtClean="0"/>
              <a:t> </a:t>
            </a:r>
            <a:r>
              <a:rPr lang="sr-Latn-ME" i="1" dirty="0" smtClean="0"/>
              <a:t>u epistolarnoj formi, koja je bila karakteristična za književnost, naročito roman osjećanja</a:t>
            </a:r>
            <a:r>
              <a:rPr lang="en-US" i="1" dirty="0" smtClean="0"/>
              <a:t> </a:t>
            </a:r>
            <a:r>
              <a:rPr lang="sr-Latn-ME" i="1" dirty="0" smtClean="0"/>
              <a:t>u drugoj polovini XVIIIv.</a:t>
            </a:r>
          </a:p>
          <a:p>
            <a:r>
              <a:rPr lang="sr-Latn-ME" i="1" dirty="0" smtClean="0"/>
              <a:t>Sastoji se od pisama upućenih prijatelju.</a:t>
            </a:r>
            <a:r>
              <a:rPr lang="sr-Latn-ME" i="1" dirty="0"/>
              <a:t> </a:t>
            </a:r>
            <a:r>
              <a:rPr lang="sr-Latn-ME" i="1" dirty="0" smtClean="0"/>
              <a:t>Puna su svakojakih putničkih zgoda, saopštenih sentimentalnim </a:t>
            </a:r>
            <a:r>
              <a:rPr lang="en-US" i="1" dirty="0" smtClean="0"/>
              <a:t>i</a:t>
            </a:r>
            <a:r>
              <a:rPr lang="sr-Latn-ME" i="1" dirty="0" smtClean="0"/>
              <a:t>li humorističkim sti</a:t>
            </a:r>
            <a:r>
              <a:rPr lang="en-US" i="1" dirty="0" smtClean="0"/>
              <a:t>l</a:t>
            </a:r>
            <a:r>
              <a:rPr lang="sr-Latn-ME" i="1" dirty="0" smtClean="0"/>
              <a:t>om, zavisno od njihovog karaktera i piščevog pristupa.</a:t>
            </a:r>
          </a:p>
          <a:p>
            <a:r>
              <a:rPr lang="sr-Latn-ME" i="1" dirty="0" smtClean="0"/>
              <a:t>Dositej je pravi majstor u karakterizaciji. Prisutan je veliki broj  pohvala prijateljima i dobročiniteljima</a:t>
            </a:r>
            <a:r>
              <a:rPr lang="en-US" i="1" dirty="0" smtClean="0"/>
              <a:t>, </a:t>
            </a:r>
            <a:r>
              <a:rPr lang="sr-Latn-ME" i="1" dirty="0" smtClean="0"/>
              <a:t>koje je sticao u </a:t>
            </a:r>
            <a:r>
              <a:rPr lang="en-US" i="1" dirty="0" err="1" smtClean="0"/>
              <a:t>raznim</a:t>
            </a:r>
            <a:r>
              <a:rPr lang="sr-Latn-ME" i="1" dirty="0" smtClean="0"/>
              <a:t> zemljama </a:t>
            </a:r>
            <a:r>
              <a:rPr lang="en-US" i="1" dirty="0"/>
              <a:t>u</a:t>
            </a:r>
            <a:r>
              <a:rPr lang="sr-Latn-ME" i="1" dirty="0" smtClean="0"/>
              <a:t> kojima je </a:t>
            </a:r>
            <a:r>
              <a:rPr lang="en-US" i="1" dirty="0" err="1" smtClean="0"/>
              <a:t>boravio</a:t>
            </a:r>
            <a:r>
              <a:rPr lang="en-US" i="1" dirty="0" smtClean="0"/>
              <a:t>, </a:t>
            </a:r>
            <a:r>
              <a:rPr lang="sr-Latn-ME" i="1" dirty="0" smtClean="0"/>
              <a:t>najviše u</a:t>
            </a:r>
            <a:r>
              <a:rPr lang="en-US" i="1" dirty="0" smtClean="0"/>
              <a:t> </a:t>
            </a:r>
            <a:r>
              <a:rPr lang="sr-Latn-ME" i="1" dirty="0" smtClean="0"/>
              <a:t>Dalmaciji, Grčkoj i Engleskoj. </a:t>
            </a:r>
            <a:endParaRPr lang="en-US" i="1" dirty="0" smtClean="0"/>
          </a:p>
          <a:p>
            <a:pPr marL="45720" indent="0">
              <a:buNone/>
            </a:pP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        </a:t>
            </a:r>
            <a:r>
              <a:rPr lang="sr-Latn-ME" i="1" dirty="0" smtClean="0">
                <a:solidFill>
                  <a:srgbClr val="FF0000"/>
                </a:solidFill>
              </a:rPr>
              <a:t>epistolarna </a:t>
            </a:r>
            <a:r>
              <a:rPr lang="sr-Latn-ME" i="1" dirty="0" smtClean="0">
                <a:solidFill>
                  <a:srgbClr val="FF0000"/>
                </a:solidFill>
              </a:rPr>
              <a:t>forma-pisanje romana, priče ili pjesme u obliku  niza dokumenata, uglavnom pisama ili zapisa iz dnevnika.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977634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</TotalTime>
  <Words>594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Život i priključenija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i priključenija</dc:title>
  <dc:creator>Korisnik</dc:creator>
  <cp:lastModifiedBy>Korisnik</cp:lastModifiedBy>
  <cp:revision>15</cp:revision>
  <dcterms:created xsi:type="dcterms:W3CDTF">2020-09-19T16:31:32Z</dcterms:created>
  <dcterms:modified xsi:type="dcterms:W3CDTF">2020-09-21T16:29:22Z</dcterms:modified>
</cp:coreProperties>
</file>