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5/28/2021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5/28/2021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5/28/2021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>
                <a:latin typeface="Franklin Gothic Medium" panose="020B0603020102020204" pitchFamily="34" charset="0"/>
              </a:rPr>
              <a:t>        </a:t>
            </a:r>
            <a:r>
              <a:rPr lang="en-US" sz="4800" dirty="0" err="1" smtClean="0">
                <a:latin typeface="Franklin Gothic Medium" panose="020B0603020102020204" pitchFamily="34" charset="0"/>
              </a:rPr>
              <a:t>Priprema</a:t>
            </a:r>
            <a:r>
              <a:rPr lang="en-US" sz="4800" dirty="0" smtClean="0">
                <a:latin typeface="Franklin Gothic Medium" panose="020B0603020102020204" pitchFamily="34" charset="0"/>
              </a:rPr>
              <a:t> </a:t>
            </a:r>
            <a:r>
              <a:rPr lang="en-US" sz="4800" dirty="0" err="1" smtClean="0">
                <a:latin typeface="Franklin Gothic Medium" panose="020B0603020102020204" pitchFamily="34" charset="0"/>
              </a:rPr>
              <a:t>za</a:t>
            </a:r>
            <a:r>
              <a:rPr lang="en-US" sz="4800" dirty="0" smtClean="0">
                <a:latin typeface="Franklin Gothic Medium" panose="020B0603020102020204" pitchFamily="34" charset="0"/>
              </a:rPr>
              <a:t> IV </a:t>
            </a:r>
            <a:r>
              <a:rPr lang="en-US" sz="4800" dirty="0" err="1" smtClean="0">
                <a:latin typeface="Franklin Gothic Medium" panose="020B0603020102020204" pitchFamily="34" charset="0"/>
              </a:rPr>
              <a:t>pismeni</a:t>
            </a:r>
            <a:r>
              <a:rPr lang="en-US" sz="4800" dirty="0" smtClean="0">
                <a:latin typeface="Franklin Gothic Medium" panose="020B0603020102020204" pitchFamily="34" charset="0"/>
              </a:rPr>
              <a:t> </a:t>
            </a:r>
            <a:endParaRPr lang="en-US" sz="48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296172" y="1384198"/>
                <a:ext cx="9805360" cy="18945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lnSpc>
                    <a:spcPct val="107000"/>
                  </a:lnSpc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2400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Za</a:t>
                </a:r>
                <a:r>
                  <a:rPr lang="en-US" sz="2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hiperbolu</a:t>
                </a:r>
                <a:r>
                  <a:rPr lang="en-US" sz="2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odrediti</a:t>
                </a:r>
                <a:r>
                  <a:rPr lang="en-US" sz="2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4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poluose</a:t>
                </a:r>
                <a:r>
                  <a:rPr lang="en-US" sz="2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fokuse</a:t>
                </a:r>
                <a:r>
                  <a:rPr lang="en-US" sz="2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jednačine</a:t>
                </a:r>
                <a:r>
                  <a:rPr lang="en-US" sz="24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asipmtota</a:t>
                </a:r>
                <a:r>
                  <a:rPr lang="en-US" sz="2400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prelazna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4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107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16</m:t>
                    </m:r>
                    <m:sSup>
                      <m:sSup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−9</m:t>
                    </m:r>
                    <m:sSup>
                      <m:sSup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=144</m:t>
                    </m:r>
                  </m:oMath>
                </a14:m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lvl="0" indent="-342900">
                  <a:lnSpc>
                    <a:spcPct val="107000"/>
                  </a:lnSpc>
                  <a:spcAft>
                    <a:spcPts val="0"/>
                  </a:spcAft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16</m:t>
                        </m:r>
                      </m:den>
                    </m:f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72" y="1384198"/>
                <a:ext cx="9805360" cy="1894558"/>
              </a:xfrm>
              <a:prstGeom prst="rect">
                <a:avLst/>
              </a:prstGeom>
              <a:blipFill rotWithShape="0">
                <a:blip r:embed="rId2"/>
                <a:stretch>
                  <a:fillRect l="-995" t="-2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192655" y="4596093"/>
                <a:ext cx="11254598" cy="4675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2. </a:t>
                </a:r>
                <a:r>
                  <a:rPr lang="en-US" sz="2400" dirty="0" err="1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Odrediti</a:t>
                </a:r>
                <a:r>
                  <a:rPr lang="en-US" sz="24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jednačinu</a:t>
                </a:r>
                <a:r>
                  <a:rPr lang="en-US" sz="2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tangente</a:t>
                </a:r>
                <a:r>
                  <a:rPr lang="en-US" sz="2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elipse</a:t>
                </a:r>
                <a:r>
                  <a:rPr lang="en-US" sz="24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</m:t>
                    </m:r>
                    <m:sSup>
                      <m:sSup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+4</m:t>
                    </m:r>
                    <m:sSup>
                      <m:sSup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=7</m:t>
                    </m:r>
                  </m:oMath>
                </a14:m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u </a:t>
                </a:r>
                <a:r>
                  <a:rPr lang="en-US" sz="24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tački</a:t>
                </a: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dodira</a:t>
                </a:r>
                <a:r>
                  <a:rPr lang="en-US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M(1,1</a:t>
                </a:r>
                <a:r>
                  <a:rPr lang="en-US" sz="2400" dirty="0" smtClean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). </a:t>
                </a:r>
                <a:r>
                  <a:rPr lang="en-US" sz="2400" dirty="0" smtClean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dirty="0" err="1" smtClean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prelazna</a:t>
                </a:r>
                <a:r>
                  <a:rPr lang="en-US" sz="2400" dirty="0" smtClean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4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655" y="4596093"/>
                <a:ext cx="11254598" cy="467500"/>
              </a:xfrm>
              <a:prstGeom prst="rect">
                <a:avLst/>
              </a:prstGeom>
              <a:blipFill rotWithShape="0">
                <a:blip r:embed="rId3"/>
                <a:stretch>
                  <a:fillRect l="-867" t="-9091" b="-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9042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235788" y="851158"/>
                <a:ext cx="11151080" cy="8535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2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3. </a:t>
                </a:r>
                <a:r>
                  <a:rPr lang="en-US" sz="2000" dirty="0" err="1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Napisati</a:t>
                </a:r>
                <a:r>
                  <a:rPr lang="en-US" sz="2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jednačinu</a:t>
                </a:r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kružnice</a:t>
                </a:r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koja</a:t>
                </a:r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sadrži</a:t>
                </a:r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tačku</a:t>
                </a:r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A(3,-6) </a:t>
                </a:r>
                <a:r>
                  <a:rPr lang="en-US" sz="20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koncentrična</a:t>
                </a:r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je </a:t>
                </a:r>
                <a:r>
                  <a:rPr lang="en-US" sz="200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</a:t>
                </a:r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kružnicom</a:t>
                </a:r>
                <a:r>
                  <a:rPr lang="en-US" sz="2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n-US" sz="2000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rađen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na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času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</a:t>
                </a:r>
                <a:endParaRPr lang="en-US" sz="2000" dirty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0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sz="20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+6</m:t>
                      </m:r>
                      <m:r>
                        <a:rPr lang="en-US" sz="20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20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−4</m:t>
                      </m:r>
                      <m:r>
                        <a:rPr lang="en-US" sz="20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sz="20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−62=0</m:t>
                      </m:r>
                    </m:oMath>
                  </m:oMathPara>
                </a14:m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88" y="851158"/>
                <a:ext cx="11151080" cy="853567"/>
              </a:xfrm>
              <a:prstGeom prst="rect">
                <a:avLst/>
              </a:prstGeom>
              <a:blipFill rotWithShape="0">
                <a:blip r:embed="rId2"/>
                <a:stretch>
                  <a:fillRect l="-601" t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235788" y="3172735"/>
                <a:ext cx="9779481" cy="7509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000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2000" dirty="0" err="1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Odrediti</a:t>
                </a:r>
                <a:r>
                  <a:rPr lang="en-US" sz="2000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površinu</a:t>
                </a:r>
                <a:r>
                  <a:rPr lang="en-US" sz="20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trougla</a:t>
                </a:r>
                <a:r>
                  <a:rPr lang="en-US" sz="20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kojeg</a:t>
                </a:r>
                <a:r>
                  <a:rPr lang="en-US" sz="20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obrazuju</a:t>
                </a:r>
                <a:r>
                  <a:rPr lang="en-US" sz="20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asimptote</a:t>
                </a:r>
                <a:r>
                  <a:rPr lang="en-US" sz="20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hiperbole</a:t>
                </a:r>
                <a:r>
                  <a:rPr lang="en-US" sz="20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9</m:t>
                    </m:r>
                    <m:sSup>
                      <m:sSup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=36</m:t>
                    </m:r>
                  </m:oMath>
                </a14:m>
                <a:r>
                  <a:rPr lang="en-US" sz="2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prava</a:t>
                </a:r>
                <a:r>
                  <a:rPr lang="en-US" sz="2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9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+2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−12=0.</m:t>
                    </m:r>
                  </m:oMath>
                </a14:m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788" y="3172735"/>
                <a:ext cx="9779481" cy="750975"/>
              </a:xfrm>
              <a:prstGeom prst="rect">
                <a:avLst/>
              </a:prstGeom>
              <a:blipFill rotWithShape="0">
                <a:blip r:embed="rId3"/>
                <a:stretch>
                  <a:fillRect l="-686" t="-3226"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6888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451446" y="3353781"/>
                <a:ext cx="4062459" cy="5590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6. </a:t>
                </a:r>
                <a:r>
                  <a:rPr lang="en-US" sz="2000" dirty="0" err="1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Ispitati</a:t>
                </a:r>
                <a:r>
                  <a:rPr lang="en-US" sz="2000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monotonost</a:t>
                </a:r>
                <a:r>
                  <a:rPr lang="en-US" sz="20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niza</a:t>
                </a:r>
                <a:r>
                  <a:rPr lang="en-US" sz="2000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+3</m:t>
                        </m:r>
                      </m:den>
                    </m:f>
                  </m:oMath>
                </a14:m>
                <a:r>
                  <a:rPr lang="en-US" sz="20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46" y="3353781"/>
                <a:ext cx="4062459" cy="559064"/>
              </a:xfrm>
              <a:prstGeom prst="rect">
                <a:avLst/>
              </a:prstGeom>
              <a:blipFill rotWithShape="0">
                <a:blip r:embed="rId2"/>
                <a:stretch>
                  <a:fillRect l="-1502" r="-901" b="-7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717"/>
          <a:stretch/>
        </p:blipFill>
        <p:spPr>
          <a:xfrm>
            <a:off x="94890" y="1112778"/>
            <a:ext cx="8128422" cy="571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73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1830</TotalTime>
  <Words>63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Calibri</vt:lpstr>
      <vt:lpstr>Cambria Math</vt:lpstr>
      <vt:lpstr>Franklin Gothic Medium</vt:lpstr>
      <vt:lpstr>Rockwell</vt:lpstr>
      <vt:lpstr>Rockwell Condensed</vt:lpstr>
      <vt:lpstr>Times New Roman</vt:lpstr>
      <vt:lpstr>Wingdings</vt:lpstr>
      <vt:lpstr>Wood Type</vt:lpstr>
      <vt:lpstr>        Priprema za IV pismeni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142</cp:revision>
  <dcterms:created xsi:type="dcterms:W3CDTF">2020-11-08T09:24:49Z</dcterms:created>
  <dcterms:modified xsi:type="dcterms:W3CDTF">2021-05-27T22:25:59Z</dcterms:modified>
</cp:coreProperties>
</file>