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46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5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10/16/2020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10/16/2020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10/16/2020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10/16/2020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10/16/2020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10/16/2020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10/16/2020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10/16/2020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10/16/2020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10/16/2020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10/16/2020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10/16/2020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sr.wikipedia.org/wiki/%D0%9C%D0%A1-%D0%94%D0%9E%D0%A1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1164" y="1674814"/>
            <a:ext cx="5497516" cy="1780693"/>
          </a:xfrm>
        </p:spPr>
        <p:txBody>
          <a:bodyPr>
            <a:normAutofit/>
          </a:bodyPr>
          <a:lstStyle/>
          <a:p>
            <a:r>
              <a:rPr lang="sr-Cyrl-RS" sz="5500" i="1" dirty="0"/>
              <a:t>ОПЕРАТИВНИ СИСТЕМИ</a:t>
            </a:r>
            <a:endParaRPr lang="en-US" sz="5500" i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>
            <a:normAutofit/>
          </a:bodyPr>
          <a:lstStyle/>
          <a:p>
            <a:r>
              <a:rPr lang="sr-Cyrl-R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ПРИПРЕМИЛА: СНЕЖАНА РАДОВИЋ</a:t>
            </a: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 descr="A picture containing building, sitting, bench, side&#10;&#10;Description automatically generated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07C6186-BD1C-4DFF-B359-9B3F63596B11}"/>
              </a:ext>
            </a:extLst>
          </p:cNvPr>
          <p:cNvSpPr txBox="1"/>
          <p:nvPr/>
        </p:nvSpPr>
        <p:spPr>
          <a:xfrm>
            <a:off x="437320" y="1843950"/>
            <a:ext cx="11131827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Latn-RS" sz="2100" b="1" dirty="0">
                <a:solidFill>
                  <a:srgbClr val="00B0F0"/>
                </a:solidFill>
              </a:rPr>
              <a:t>Linux</a:t>
            </a:r>
            <a:r>
              <a:rPr lang="sr-Latn-RS" sz="2100" dirty="0"/>
              <a:t> </a:t>
            </a:r>
            <a:r>
              <a:rPr lang="sr-Cyrl-RS" sz="2100" dirty="0"/>
              <a:t>је новији оперативни систем који је настао на основама </a:t>
            </a:r>
            <a:r>
              <a:rPr lang="sr-Latn-RS" sz="2100" i="1" dirty="0">
                <a:solidFill>
                  <a:srgbClr val="00B050"/>
                </a:solidFill>
              </a:rPr>
              <a:t>Unix-a</a:t>
            </a:r>
            <a:r>
              <a:rPr lang="sr-Cyrl-RS" sz="2100" dirty="0"/>
              <a:t>, али се од њега доста разликује.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r-Cyrl-RS" sz="21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Cyrl-RS" sz="2100" dirty="0"/>
              <a:t>Настао је 1991.године и постаје веома популаран међу познаваоцима рачунарства као алтернатива већ постојећим оперативним системима.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r-Cyrl-RS" sz="21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Cyrl-RS" sz="2100" dirty="0"/>
              <a:t>У почетку је </a:t>
            </a:r>
            <a:r>
              <a:rPr lang="sr-Latn-RS" sz="2100" b="1" dirty="0">
                <a:solidFill>
                  <a:srgbClr val="00B0F0"/>
                </a:solidFill>
              </a:rPr>
              <a:t>Linux</a:t>
            </a:r>
            <a:r>
              <a:rPr lang="sr-Cyrl-RS" sz="2100" dirty="0"/>
              <a:t> био одбојан обичним корисницима због врло компликованог интерфејса, али се ситуација значајно промијенила посљедњих година због врликог рада на графичком систему.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r-Cyrl-RS" sz="21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Cyrl-RS" sz="2100" dirty="0"/>
              <a:t>Његова предност у односу на </a:t>
            </a:r>
            <a:r>
              <a:rPr lang="sr-Latn-RS" sz="2100" dirty="0"/>
              <a:t>Windows</a:t>
            </a:r>
            <a:r>
              <a:rPr lang="sr-Cyrl-RS" sz="2100" dirty="0"/>
              <a:t> је боља заштита од рачунарских вируса.</a:t>
            </a:r>
            <a:endParaRPr lang="en-US" sz="21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B1FF44-E760-449E-874B-9EE87B454377}"/>
              </a:ext>
            </a:extLst>
          </p:cNvPr>
          <p:cNvSpPr txBox="1"/>
          <p:nvPr/>
        </p:nvSpPr>
        <p:spPr>
          <a:xfrm>
            <a:off x="503582" y="611996"/>
            <a:ext cx="3750365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sr-Latn-RS" sz="3000" b="1" dirty="0">
                <a:ln/>
                <a:solidFill>
                  <a:schemeClr val="accent3"/>
                </a:solidFill>
              </a:rPr>
              <a:t>Linux</a:t>
            </a:r>
            <a:endParaRPr lang="en-US" sz="30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5122" name="Picture 2" descr="Penguin Logos: 10 Artistic Penguin Logos | Linux, Linux mint, Sistema  operacional linux">
            <a:extLst>
              <a:ext uri="{FF2B5EF4-FFF2-40B4-BE49-F238E27FC236}">
                <a16:creationId xmlns:a16="http://schemas.microsoft.com/office/drawing/2014/main" id="{FCDDDA3A-BAD0-46C9-99B0-EBE21CCFE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6278" y="150567"/>
            <a:ext cx="2453329" cy="1550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878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33D31B3-871B-49CA-9703-F8EE14AB1D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340" y="1456701"/>
            <a:ext cx="8229320" cy="49043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5463F1-3C0A-4CA8-9B7E-1A5C4903D2CF}"/>
              </a:ext>
            </a:extLst>
          </p:cNvPr>
          <p:cNvSpPr txBox="1"/>
          <p:nvPr/>
        </p:nvSpPr>
        <p:spPr>
          <a:xfrm>
            <a:off x="583095" y="496957"/>
            <a:ext cx="3750365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sr-Latn-RS" sz="3000" b="1" dirty="0">
                <a:ln/>
                <a:solidFill>
                  <a:schemeClr val="accent3"/>
                </a:solidFill>
              </a:rPr>
              <a:t>Linux</a:t>
            </a:r>
            <a:endParaRPr lang="en-US" sz="30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821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74517" y="1060832"/>
            <a:ext cx="6509468" cy="3892168"/>
          </a:xfrm>
        </p:spPr>
        <p:txBody>
          <a:bodyPr anchor="ctr">
            <a:normAutofit/>
          </a:bodyPr>
          <a:lstStyle/>
          <a:p>
            <a:pPr lvl="0"/>
            <a:r>
              <a:rPr lang="sr-Cyrl-RS" sz="4800" i="1" dirty="0">
                <a:solidFill>
                  <a:srgbClr val="FFFFFF"/>
                </a:solidFill>
              </a:rPr>
              <a:t>ХВАЛА НА ПАЖЊИ!</a:t>
            </a:r>
            <a:endParaRPr lang="en-US" sz="4800" i="1" dirty="0">
              <a:solidFill>
                <a:srgbClr val="FFFFFF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1714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03C5B86-7712-4AB5-AFCF-F09FB1DB192C}"/>
              </a:ext>
            </a:extLst>
          </p:cNvPr>
          <p:cNvSpPr txBox="1"/>
          <p:nvPr/>
        </p:nvSpPr>
        <p:spPr>
          <a:xfrm>
            <a:off x="304798" y="1497495"/>
            <a:ext cx="10946297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Cyrl-RS" sz="2000" dirty="0"/>
              <a:t>Оперативни систем је главни програм који управља радом читавог хардвера и софтвер, тј.он чини везу између хардвера и софтвера.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r-Cyrl-RS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Cyrl-RS" sz="2000" dirty="0"/>
              <a:t>Оперативни систем омогућава рад на рачунару, обавља основне задатке ко што је препознавање знакова унијетих са тастатуре, омогућава приказ слике на монитору...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r-Cyrl-RS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Cyrl-RS" sz="2000" dirty="0"/>
              <a:t>Налази се на хард диску (у </a:t>
            </a:r>
            <a:r>
              <a:rPr lang="sr-Latn-CS" altLang="en-US" sz="2000" dirty="0"/>
              <a:t>R</a:t>
            </a:r>
            <a:r>
              <a:rPr lang="en-US" altLang="en-US" sz="2000" dirty="0"/>
              <a:t>O</a:t>
            </a:r>
            <a:r>
              <a:rPr lang="sr-Latn-CS" altLang="en-US" sz="2000" dirty="0"/>
              <a:t>M-</a:t>
            </a:r>
            <a:r>
              <a:rPr lang="sr-Cyrl-RS" altLang="en-US" sz="2000" dirty="0"/>
              <a:t>у се налазе најважнији дјелови оперативног система</a:t>
            </a:r>
            <a:r>
              <a:rPr lang="en-US" altLang="en-US" sz="2000"/>
              <a:t>)</a:t>
            </a:r>
            <a:r>
              <a:rPr lang="sr-Cyrl-RS" altLang="en-US" sz="2000"/>
              <a:t>.</a:t>
            </a:r>
            <a:endParaRPr lang="sr-Cyrl-RS" altLang="en-US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r-Cyrl-RS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/>
              <a:t>Рани рачунари нису имали оперативни систем. Оператор је била особа која је ручно уносила и покретала програме.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Cyrl-RS" sz="2000" dirty="0">
                <a:solidFill>
                  <a:srgbClr val="000000"/>
                </a:solidFill>
                <a:latin typeface="Lucida Grande"/>
              </a:rPr>
              <a:t>Неки од оперативних система су: </a:t>
            </a:r>
            <a:r>
              <a:rPr lang="en-US" sz="2000" b="1" dirty="0">
                <a:solidFill>
                  <a:srgbClr val="0070C0"/>
                </a:solidFill>
                <a:latin typeface="Lucida Grande"/>
              </a:rPr>
              <a:t>MS DOS</a:t>
            </a:r>
            <a:r>
              <a:rPr lang="sr-Cyrl-RS" sz="2000" b="1" dirty="0">
                <a:solidFill>
                  <a:srgbClr val="0070C0"/>
                </a:solidFill>
                <a:latin typeface="Lucida Grande"/>
              </a:rPr>
              <a:t>, </a:t>
            </a:r>
            <a:r>
              <a:rPr lang="en-US" sz="2000" b="1" dirty="0">
                <a:solidFill>
                  <a:srgbClr val="0070C0"/>
                </a:solidFill>
                <a:latin typeface="Lucida Grande"/>
              </a:rPr>
              <a:t>MS Windows</a:t>
            </a:r>
            <a:r>
              <a:rPr lang="sr-Cyrl-RS" sz="2000" b="1" dirty="0">
                <a:solidFill>
                  <a:srgbClr val="0070C0"/>
                </a:solidFill>
                <a:latin typeface="Lucida Grande"/>
              </a:rPr>
              <a:t>, </a:t>
            </a:r>
            <a:r>
              <a:rPr lang="en-US" sz="2000" b="1" dirty="0">
                <a:solidFill>
                  <a:srgbClr val="0070C0"/>
                </a:solidFill>
                <a:latin typeface="Lucida Grande"/>
              </a:rPr>
              <a:t>Unix</a:t>
            </a:r>
            <a:r>
              <a:rPr lang="sr-Cyrl-RS" sz="2000" b="1" dirty="0">
                <a:solidFill>
                  <a:srgbClr val="0070C0"/>
                </a:solidFill>
                <a:latin typeface="Lucida Grande"/>
              </a:rPr>
              <a:t>, </a:t>
            </a:r>
            <a:r>
              <a:rPr lang="en-US" sz="2000" b="1" dirty="0">
                <a:solidFill>
                  <a:srgbClr val="0070C0"/>
                </a:solidFill>
                <a:latin typeface="Lucida Grande"/>
              </a:rPr>
              <a:t>Linux</a:t>
            </a:r>
            <a:r>
              <a:rPr lang="sr-Cyrl-RS" sz="2000" b="1" dirty="0">
                <a:solidFill>
                  <a:srgbClr val="0070C0"/>
                </a:solidFill>
                <a:latin typeface="Lucida Grande"/>
              </a:rPr>
              <a:t>, </a:t>
            </a:r>
            <a:r>
              <a:rPr lang="en-US" sz="2000" b="1" dirty="0">
                <a:solidFill>
                  <a:srgbClr val="0070C0"/>
                </a:solidFill>
                <a:latin typeface="Lucida Grande"/>
              </a:rPr>
              <a:t>MAC OS</a:t>
            </a:r>
            <a:r>
              <a:rPr lang="sr-Cyrl-RS" sz="2000" dirty="0">
                <a:solidFill>
                  <a:srgbClr val="000000"/>
                </a:solidFill>
                <a:latin typeface="Lucida Grande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482253E-43A7-4142-A277-C4CCC7C6C5F5}"/>
              </a:ext>
            </a:extLst>
          </p:cNvPr>
          <p:cNvSpPr txBox="1">
            <a:spLocks/>
          </p:cNvSpPr>
          <p:nvPr/>
        </p:nvSpPr>
        <p:spPr>
          <a:xfrm>
            <a:off x="304798" y="429110"/>
            <a:ext cx="7699515" cy="76358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3000" b="1" i="1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УОПШТЕНО О ОПЕРАТИВНОМ СИСТЕМУ</a:t>
            </a:r>
            <a:endParaRPr lang="en-US" sz="3000" b="1" i="1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24627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E2B7E8-2D2F-40E6-A04A-F9700B2F12B7}"/>
              </a:ext>
            </a:extLst>
          </p:cNvPr>
          <p:cNvSpPr txBox="1"/>
          <p:nvPr/>
        </p:nvSpPr>
        <p:spPr>
          <a:xfrm>
            <a:off x="364434" y="662608"/>
            <a:ext cx="1146313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sr-Cyrl-RS" sz="2000" dirty="0"/>
          </a:p>
          <a:p>
            <a:pPr algn="just"/>
            <a:r>
              <a:rPr lang="sr-Cyrl-RS" sz="2000" dirty="0"/>
              <a:t>Функције оперативног система су: </a:t>
            </a:r>
          </a:p>
          <a:p>
            <a:pPr algn="just"/>
            <a:endParaRPr lang="sr-Cyrl-RS" sz="2000" dirty="0"/>
          </a:p>
          <a:p>
            <a:pPr marL="342900" indent="-342900" algn="just">
              <a:buFont typeface="+mj-lt"/>
              <a:buAutoNum type="arabicParenR"/>
            </a:pPr>
            <a:r>
              <a:rPr lang="sr-Cyrl-RS" sz="2000" b="1" dirty="0">
                <a:solidFill>
                  <a:srgbClr val="002060"/>
                </a:solidFill>
              </a:rPr>
              <a:t>Управљање периферним јединицама,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sr-Cyrl-RS" sz="2000" b="1" dirty="0">
                <a:solidFill>
                  <a:srgbClr val="002060"/>
                </a:solidFill>
              </a:rPr>
              <a:t>Управљање меморијом,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sr-Cyrl-RS" sz="2000" b="1" dirty="0">
                <a:solidFill>
                  <a:srgbClr val="002060"/>
                </a:solidFill>
              </a:rPr>
              <a:t>Управљање процесором,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sr-Cyrl-RS" sz="2000" b="1" dirty="0">
                <a:solidFill>
                  <a:srgbClr val="002060"/>
                </a:solidFill>
              </a:rPr>
              <a:t>Управљање подацима и програмима,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sr-Cyrl-RS" sz="2000" b="1" dirty="0">
                <a:solidFill>
                  <a:srgbClr val="002060"/>
                </a:solidFill>
              </a:rPr>
              <a:t>Контрола функције (откривање и отклањање грешака).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sr-Cyrl-RS" sz="2000" b="1" dirty="0">
                <a:solidFill>
                  <a:srgbClr val="002060"/>
                </a:solidFill>
              </a:rPr>
              <a:t>Управљање улазно/излазним уређајима.</a:t>
            </a:r>
          </a:p>
          <a:p>
            <a:pPr marL="342900" indent="-342900" algn="just">
              <a:buFont typeface="+mj-lt"/>
              <a:buAutoNum type="arabicParenR"/>
            </a:pPr>
            <a:endParaRPr lang="sr-Cyrl-RS" sz="2000" b="1" dirty="0">
              <a:solidFill>
                <a:srgbClr val="002060"/>
              </a:solidFill>
            </a:endParaRPr>
          </a:p>
          <a:p>
            <a:pPr marL="342900" indent="-342900" algn="just">
              <a:buFont typeface="+mj-lt"/>
              <a:buAutoNum type="arabicParenR"/>
            </a:pPr>
            <a:endParaRPr lang="sr-Cyrl-RS" sz="2000" b="1" dirty="0">
              <a:solidFill>
                <a:srgbClr val="002060"/>
              </a:solidFill>
            </a:endParaRPr>
          </a:p>
          <a:p>
            <a:pPr algn="just"/>
            <a:r>
              <a:rPr lang="sr-Cyrl-RS" sz="2000" dirty="0"/>
              <a:t>Дакле, оперативни систем контролише и управља рачунаром уз помоћ инструкције корисника. Наиме, корисник ради на некој апликацији (уноси текст, слуша музику, рачуна...). Апликација користи оперативни систем да би извршила обраду података.</a:t>
            </a:r>
          </a:p>
        </p:txBody>
      </p:sp>
      <p:pic>
        <p:nvPicPr>
          <p:cNvPr id="3" name="Picture 2" descr="OPERATIVNI SISTEM | INFORMATIKA">
            <a:extLst>
              <a:ext uri="{FF2B5EF4-FFF2-40B4-BE49-F238E27FC236}">
                <a16:creationId xmlns:a16="http://schemas.microsoft.com/office/drawing/2014/main" id="{CC7A9E17-BEE8-404A-80AE-08FB611F7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991" y="371061"/>
            <a:ext cx="4399722" cy="3354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50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8D0B3CA-4450-4168-B3EE-BCA3A58C093A}"/>
              </a:ext>
            </a:extLst>
          </p:cNvPr>
          <p:cNvSpPr txBox="1"/>
          <p:nvPr/>
        </p:nvSpPr>
        <p:spPr>
          <a:xfrm>
            <a:off x="304800" y="46167"/>
            <a:ext cx="6096000" cy="5078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sr-Cyrl-RS" sz="2700" b="1" dirty="0">
                <a:ln/>
                <a:solidFill>
                  <a:schemeClr val="accent3"/>
                </a:solidFill>
              </a:rPr>
              <a:t>Структура оперативног система</a:t>
            </a:r>
            <a:endParaRPr lang="en-US" sz="2700" b="1" dirty="0">
              <a:ln/>
              <a:solidFill>
                <a:schemeClr val="accent3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395B38-1701-4DE3-8A71-9B802460CEAB}"/>
              </a:ext>
            </a:extLst>
          </p:cNvPr>
          <p:cNvSpPr txBox="1"/>
          <p:nvPr/>
        </p:nvSpPr>
        <p:spPr>
          <a:xfrm>
            <a:off x="304800" y="458956"/>
            <a:ext cx="11661913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sr-Cyrl-RS" sz="2000" dirty="0"/>
          </a:p>
          <a:p>
            <a:pPr algn="just"/>
            <a:r>
              <a:rPr lang="sr-Cyrl-RS" sz="2000" dirty="0"/>
              <a:t>Типичан оперативни систем се састоји од сљедећих компоненти:</a:t>
            </a:r>
          </a:p>
          <a:p>
            <a:pPr marL="342900" indent="-342900">
              <a:buFont typeface="+mj-lt"/>
              <a:buAutoNum type="arabicParenR"/>
            </a:pPr>
            <a:r>
              <a:rPr lang="sr-Cyrl-RS" sz="2000" dirty="0"/>
              <a:t>Микрокода (</a:t>
            </a:r>
            <a:r>
              <a:rPr lang="sr-Latn-RS" sz="2000" dirty="0"/>
              <a:t>microcode),</a:t>
            </a:r>
          </a:p>
          <a:p>
            <a:pPr marL="342900" indent="-342900">
              <a:buFont typeface="+mj-lt"/>
              <a:buAutoNum type="arabicParenR"/>
            </a:pPr>
            <a:r>
              <a:rPr lang="sr-Cyrl-RS" sz="2000" dirty="0"/>
              <a:t>Језгра (</a:t>
            </a:r>
            <a:r>
              <a:rPr lang="sr-Latn-RS" sz="2000" dirty="0"/>
              <a:t>kernel),</a:t>
            </a:r>
          </a:p>
          <a:p>
            <a:pPr marL="342900" indent="-342900">
              <a:buFont typeface="+mj-lt"/>
              <a:buAutoNum type="arabicParenR"/>
            </a:pPr>
            <a:r>
              <a:rPr lang="sr-Cyrl-RS" sz="2000" dirty="0"/>
              <a:t>Љуске (</a:t>
            </a:r>
            <a:r>
              <a:rPr lang="sr-Latn-RS" sz="2000" dirty="0"/>
              <a:t>shell)</a:t>
            </a:r>
            <a:r>
              <a:rPr lang="sr-Cyrl-RS" sz="2000" dirty="0"/>
              <a:t>.</a:t>
            </a:r>
          </a:p>
          <a:p>
            <a:pPr marL="342900" indent="-342900" algn="just">
              <a:buFont typeface="+mj-lt"/>
              <a:buAutoNum type="arabicParenR"/>
            </a:pPr>
            <a:endParaRPr lang="sr-Cyrl-RS" sz="2000" dirty="0"/>
          </a:p>
          <a:p>
            <a:pPr algn="just"/>
            <a:endParaRPr lang="sr-Cyrl-RS" sz="2000" dirty="0"/>
          </a:p>
          <a:p>
            <a:pPr algn="just"/>
            <a:r>
              <a:rPr lang="sr-Cyrl-RS" sz="2000" b="1" dirty="0"/>
              <a:t>Микрокод</a:t>
            </a:r>
            <a:r>
              <a:rPr lang="sr-Cyrl-RS" sz="2000" dirty="0"/>
              <a:t> је дио оперативног система који је специфичан за одређени хардвер рачунара. Овај скуп програма, тј.микрокод, је уписан у </a:t>
            </a:r>
            <a:r>
              <a:rPr lang="sr-Latn-RS" sz="2000" dirty="0"/>
              <a:t>ROM</a:t>
            </a:r>
            <a:r>
              <a:rPr lang="sr-Cyrl-RS" sz="2000" dirty="0"/>
              <a:t> меморију.</a:t>
            </a:r>
          </a:p>
          <a:p>
            <a:pPr algn="just"/>
            <a:endParaRPr lang="sr-Cyrl-RS" sz="2000" dirty="0"/>
          </a:p>
          <a:p>
            <a:pPr algn="just"/>
            <a:r>
              <a:rPr lang="sr-Cyrl-RS" sz="2000" b="1" dirty="0"/>
              <a:t>Језгро</a:t>
            </a:r>
            <a:r>
              <a:rPr lang="sr-Cyrl-RS" sz="2000" dirty="0"/>
              <a:t> је скуп програма оперативног система који контролише приступ рачунару, организацију меморије, организацију датотека. Ови програми су хардверски заштићени од могућих утицаја корисника.</a:t>
            </a:r>
          </a:p>
          <a:p>
            <a:pPr algn="just"/>
            <a:endParaRPr lang="sr-Cyrl-RS" sz="2000" dirty="0"/>
          </a:p>
          <a:p>
            <a:pPr algn="just"/>
            <a:r>
              <a:rPr lang="sr-Cyrl-RS" sz="2000" b="1" dirty="0"/>
              <a:t>Љуска</a:t>
            </a:r>
            <a:r>
              <a:rPr lang="sr-Cyrl-RS" sz="2000" dirty="0"/>
              <a:t> је командни интерфејс која реализује улазне команде и активира одговарајуће програме који чине језгро система.</a:t>
            </a:r>
          </a:p>
          <a:p>
            <a:pPr algn="just"/>
            <a:endParaRPr lang="sr-Cyrl-RS" sz="2000" dirty="0"/>
          </a:p>
          <a:p>
            <a:pPr algn="just"/>
            <a:r>
              <a:rPr lang="sr-Cyrl-RS" sz="2000" i="1" dirty="0">
                <a:solidFill>
                  <a:srgbClr val="0070C0"/>
                </a:solidFill>
              </a:rPr>
              <a:t>Деф: </a:t>
            </a:r>
            <a:r>
              <a:rPr lang="sr-Cyrl-RS" sz="2000" dirty="0">
                <a:solidFill>
                  <a:srgbClr val="0070C0"/>
                </a:solidFill>
              </a:rPr>
              <a:t>Интерфејс је заједнички дељена граница на основу које се врше размјене информација међу рачунарима.</a:t>
            </a:r>
          </a:p>
        </p:txBody>
      </p:sp>
    </p:spTree>
    <p:extLst>
      <p:ext uri="{BB962C8B-B14F-4D97-AF65-F5344CB8AC3E}">
        <p14:creationId xmlns:p14="http://schemas.microsoft.com/office/powerpoint/2010/main" val="345770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E0B7E5-2BC5-4FCF-A649-95A97301D245}"/>
              </a:ext>
            </a:extLst>
          </p:cNvPr>
          <p:cNvSpPr txBox="1"/>
          <p:nvPr/>
        </p:nvSpPr>
        <p:spPr>
          <a:xfrm>
            <a:off x="437322" y="238540"/>
            <a:ext cx="538038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sr-Cyrl-RS" sz="2800" b="1" dirty="0">
                <a:ln/>
                <a:solidFill>
                  <a:schemeClr val="accent3"/>
                </a:solidFill>
              </a:rPr>
              <a:t>Подјела оперативних система</a:t>
            </a:r>
            <a:endParaRPr lang="en-US" sz="2800" b="1" dirty="0">
              <a:ln/>
              <a:solidFill>
                <a:schemeClr val="accent3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15937F-A615-4B5E-8380-9C5B004E4AC3}"/>
              </a:ext>
            </a:extLst>
          </p:cNvPr>
          <p:cNvSpPr txBox="1"/>
          <p:nvPr/>
        </p:nvSpPr>
        <p:spPr>
          <a:xfrm>
            <a:off x="437322" y="1208541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000" dirty="0"/>
              <a:t>Оперативни системи се могу подијелити на основу:</a:t>
            </a:r>
          </a:p>
          <a:p>
            <a:pPr algn="just"/>
            <a:endParaRPr lang="sr-Cyrl-RS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Cyrl-RS" sz="2000" i="1" dirty="0">
                <a:solidFill>
                  <a:srgbClr val="0070C0"/>
                </a:solidFill>
              </a:rPr>
              <a:t>Броја програма који могу истовремено да буду у меморији,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Cyrl-RS" sz="2000" i="1" dirty="0">
                <a:solidFill>
                  <a:srgbClr val="0070C0"/>
                </a:solidFill>
              </a:rPr>
              <a:t>Броја корисника који могу истовремено да користе рачунар,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Cyrl-RS" sz="2000" i="1" dirty="0">
                <a:solidFill>
                  <a:srgbClr val="0070C0"/>
                </a:solidFill>
              </a:rPr>
              <a:t>Начина задавања команди.</a:t>
            </a:r>
            <a:endParaRPr lang="en-US" sz="2000" i="1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AA8C41-9BB2-4B21-98A9-48F1F3E4C64D}"/>
              </a:ext>
            </a:extLst>
          </p:cNvPr>
          <p:cNvSpPr txBox="1"/>
          <p:nvPr/>
        </p:nvSpPr>
        <p:spPr>
          <a:xfrm>
            <a:off x="437322" y="3482008"/>
            <a:ext cx="1053547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000" dirty="0"/>
              <a:t>На основу </a:t>
            </a:r>
            <a:r>
              <a:rPr lang="sr-Cyrl-RS" sz="2000" u="sng" dirty="0"/>
              <a:t>броја програма који могу истовремено бити у меморији</a:t>
            </a:r>
            <a:r>
              <a:rPr lang="sr-Cyrl-RS" sz="2000" dirty="0"/>
              <a:t>, дијеле се на: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sr-Cyrl-RS" sz="2000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sr-Cyrl-RS" sz="2000" b="1" dirty="0"/>
              <a:t>Монопрограмске</a:t>
            </a:r>
            <a:r>
              <a:rPr lang="sr-Cyrl-RS" sz="2000" dirty="0"/>
              <a:t> (само један програм у меморији)</a:t>
            </a:r>
            <a:r>
              <a:rPr lang="sr-Latn-RS" sz="2000" dirty="0"/>
              <a:t>.</a:t>
            </a:r>
            <a:r>
              <a:rPr lang="sr-Cyrl-RS" sz="2000" dirty="0"/>
              <a:t> Примјер таквог ОС је </a:t>
            </a:r>
            <a:r>
              <a:rPr lang="sr-Latn-RS" sz="2000" dirty="0">
                <a:solidFill>
                  <a:srgbClr val="0070C0"/>
                </a:solidFill>
              </a:rPr>
              <a:t>MS DOS</a:t>
            </a:r>
            <a:r>
              <a:rPr lang="sr-Cyrl-RS" sz="2000" dirty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sr-Cyrl-RS" sz="2000" b="1" dirty="0"/>
              <a:t>Мултипрограмске</a:t>
            </a:r>
            <a:r>
              <a:rPr lang="sr-Cyrl-RS" sz="2000" dirty="0"/>
              <a:t> (више програма у меморији, али је могуће радити само са једним у датом тренутку). Примјер таквог ОС</a:t>
            </a:r>
            <a:r>
              <a:rPr lang="sr-Latn-RS" sz="2000" dirty="0"/>
              <a:t>:</a:t>
            </a:r>
            <a:r>
              <a:rPr lang="sr-Cyrl-RS" sz="2000" dirty="0"/>
              <a:t> </a:t>
            </a:r>
            <a:r>
              <a:rPr lang="sr-Latn-RS" sz="2000" dirty="0">
                <a:solidFill>
                  <a:srgbClr val="0070C0"/>
                </a:solidFill>
              </a:rPr>
              <a:t>Windows, Linux</a:t>
            </a:r>
            <a:r>
              <a:rPr lang="sr-Latn-RS" sz="2000" dirty="0"/>
              <a:t>...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438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B856E1-6B81-4C4B-BBC8-92EF15B352DA}"/>
              </a:ext>
            </a:extLst>
          </p:cNvPr>
          <p:cNvSpPr txBox="1"/>
          <p:nvPr/>
        </p:nvSpPr>
        <p:spPr>
          <a:xfrm>
            <a:off x="265042" y="627464"/>
            <a:ext cx="1056198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/>
              <a:t>На основу </a:t>
            </a:r>
            <a:r>
              <a:rPr lang="sr-Cyrl-RS" sz="2000" u="sng" dirty="0"/>
              <a:t>броја корисника који истовремено користе рачунар</a:t>
            </a:r>
            <a:r>
              <a:rPr lang="sr-Cyrl-RS" sz="2000" dirty="0"/>
              <a:t>, оперативни системи се дијеле на:</a:t>
            </a:r>
          </a:p>
          <a:p>
            <a:pPr algn="ctr"/>
            <a:endParaRPr lang="sr-Cyrl-RS" sz="20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r-Cyrl-RS" sz="2000" b="1" dirty="0"/>
              <a:t>Једнокорисничке,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r-Cyrl-RS" sz="2000" b="1" dirty="0"/>
              <a:t>Вишекорисничке.</a:t>
            </a:r>
            <a:endParaRPr lang="en-US" sz="2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CD1168-58B1-44BF-9FA5-8E18C9F2671C}"/>
              </a:ext>
            </a:extLst>
          </p:cNvPr>
          <p:cNvSpPr txBox="1"/>
          <p:nvPr/>
        </p:nvSpPr>
        <p:spPr>
          <a:xfrm>
            <a:off x="159024" y="4717774"/>
            <a:ext cx="111848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000" dirty="0"/>
              <a:t>На основу </a:t>
            </a:r>
            <a:r>
              <a:rPr lang="sr-Cyrl-RS" sz="2000" u="sng" dirty="0"/>
              <a:t>начина задавања команди</a:t>
            </a:r>
            <a:r>
              <a:rPr lang="sr-Cyrl-RS" sz="2000" dirty="0"/>
              <a:t>, дијеле се на:</a:t>
            </a:r>
          </a:p>
          <a:p>
            <a:pPr algn="just"/>
            <a:endParaRPr lang="sr-Cyrl-RS" sz="2000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sr-Cyrl-RS" sz="2000" b="1" dirty="0">
                <a:solidFill>
                  <a:srgbClr val="0070C0"/>
                </a:solidFill>
              </a:rPr>
              <a:t>Оперативне системе командног типа</a:t>
            </a:r>
            <a:r>
              <a:rPr lang="sr-Cyrl-RS" sz="2000" dirty="0"/>
              <a:t>. Команде се задају укуцавањем наредви са својим параметрима. Најпознатији оперативни систем командног типа су </a:t>
            </a:r>
            <a:r>
              <a:rPr lang="sr-Latn-RS" sz="2000" i="1" dirty="0">
                <a:solidFill>
                  <a:srgbClr val="0070C0"/>
                </a:solidFill>
              </a:rPr>
              <a:t>Unix</a:t>
            </a:r>
            <a:r>
              <a:rPr lang="sr-Cyrl-RS" sz="2000" dirty="0"/>
              <a:t> и</a:t>
            </a:r>
            <a:r>
              <a:rPr lang="sr-Latn-RS" sz="2000" dirty="0"/>
              <a:t> </a:t>
            </a:r>
            <a:r>
              <a:rPr lang="sr-Latn-RS" sz="2000" i="1" dirty="0">
                <a:solidFill>
                  <a:srgbClr val="0070C0"/>
                </a:solidFill>
              </a:rPr>
              <a:t>MS DOS</a:t>
            </a:r>
            <a:r>
              <a:rPr lang="sr-Cyrl-RS" sz="2000" dirty="0"/>
              <a:t>.</a:t>
            </a:r>
            <a:endParaRPr lang="en-US" sz="2000" dirty="0"/>
          </a:p>
        </p:txBody>
      </p:sp>
      <p:pic>
        <p:nvPicPr>
          <p:cNvPr id="1026" name="Picture 2" descr="Osnovne komande – Kali LINUX – Aleksandar Gavrilović">
            <a:extLst>
              <a:ext uri="{FF2B5EF4-FFF2-40B4-BE49-F238E27FC236}">
                <a16:creationId xmlns:a16="http://schemas.microsoft.com/office/drawing/2014/main" id="{10D1B9F8-1D53-44AF-AA05-78441927D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452" y="1706217"/>
            <a:ext cx="4015408" cy="3011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52C79482-7D5F-46E6-8232-16BF4D5365ED}"/>
              </a:ext>
            </a:extLst>
          </p:cNvPr>
          <p:cNvSpPr/>
          <p:nvPr/>
        </p:nvSpPr>
        <p:spPr>
          <a:xfrm>
            <a:off x="10933043" y="5844209"/>
            <a:ext cx="1099933" cy="55659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7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0A1783C-79F2-4620-B334-C15CAF7DB765}"/>
              </a:ext>
            </a:extLst>
          </p:cNvPr>
          <p:cNvSpPr txBox="1"/>
          <p:nvPr/>
        </p:nvSpPr>
        <p:spPr>
          <a:xfrm>
            <a:off x="424069" y="649357"/>
            <a:ext cx="101644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sr-Cyrl-RS" sz="2000" b="1" dirty="0">
                <a:solidFill>
                  <a:srgbClr val="0070C0"/>
                </a:solidFill>
              </a:rPr>
              <a:t>Оперативне системе са графичким окружењем</a:t>
            </a:r>
            <a:r>
              <a:rPr lang="sr-Cyrl-RS" sz="2000" dirty="0"/>
              <a:t>. Код ових система команде се, најчешће, задају показивањем на њу. Најпознатији оперативни системи са графичким окружењем су </a:t>
            </a:r>
            <a:r>
              <a:rPr lang="sr-Latn-RS" sz="2000" i="1" dirty="0">
                <a:solidFill>
                  <a:srgbClr val="0070C0"/>
                </a:solidFill>
              </a:rPr>
              <a:t>Windows</a:t>
            </a:r>
            <a:r>
              <a:rPr lang="sr-Cyrl-RS" sz="2000" dirty="0"/>
              <a:t> и</a:t>
            </a:r>
            <a:r>
              <a:rPr lang="sr-Latn-RS" sz="2000" i="1" dirty="0">
                <a:solidFill>
                  <a:srgbClr val="0070C0"/>
                </a:solidFill>
              </a:rPr>
              <a:t> Linux</a:t>
            </a:r>
            <a:r>
              <a:rPr lang="sr-Cyrl-RS" sz="2000" dirty="0"/>
              <a:t>.</a:t>
            </a:r>
            <a:endParaRPr lang="en-US" sz="2000" dirty="0"/>
          </a:p>
        </p:txBody>
      </p:sp>
      <p:pic>
        <p:nvPicPr>
          <p:cNvPr id="2050" name="Picture 2" descr="Оперативни систем — Википедија">
            <a:extLst>
              <a:ext uri="{FF2B5EF4-FFF2-40B4-BE49-F238E27FC236}">
                <a16:creationId xmlns:a16="http://schemas.microsoft.com/office/drawing/2014/main" id="{065F45C0-4D1B-43E4-B1EB-4B7769337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284" y="2093844"/>
            <a:ext cx="4834559" cy="3625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7131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FC72B98-08E6-413F-B386-A9BC7D0E3790}"/>
              </a:ext>
            </a:extLst>
          </p:cNvPr>
          <p:cNvSpPr txBox="1"/>
          <p:nvPr/>
        </p:nvSpPr>
        <p:spPr>
          <a:xfrm>
            <a:off x="278296" y="388059"/>
            <a:ext cx="409492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sr-Latn-RS" sz="3000" b="1" dirty="0">
                <a:ln/>
                <a:solidFill>
                  <a:schemeClr val="accent3"/>
                </a:solidFill>
              </a:rPr>
              <a:t>MS DOS</a:t>
            </a:r>
            <a:endParaRPr lang="en-US" sz="3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FF5A64-8015-4F01-8485-481E2DA08DF9}"/>
              </a:ext>
            </a:extLst>
          </p:cNvPr>
          <p:cNvSpPr txBox="1"/>
          <p:nvPr/>
        </p:nvSpPr>
        <p:spPr>
          <a:xfrm>
            <a:off x="278296" y="1325218"/>
            <a:ext cx="1122459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Latn-RS" sz="2000" b="1" dirty="0">
                <a:solidFill>
                  <a:srgbClr val="0070C0"/>
                </a:solidFill>
              </a:rPr>
              <a:t>MS DOS</a:t>
            </a:r>
            <a:r>
              <a:rPr lang="sr-Cyrl-RS" sz="2000" b="1" dirty="0">
                <a:solidFill>
                  <a:srgbClr val="0070C0"/>
                </a:solidFill>
              </a:rPr>
              <a:t> </a:t>
            </a:r>
            <a:r>
              <a:rPr lang="sr-Cyrl-RS" sz="2000" dirty="0"/>
              <a:t>је производ компаније Мајкрософт (</a:t>
            </a:r>
            <a:r>
              <a:rPr lang="sr-Latn-RS" sz="2000" dirty="0"/>
              <a:t>Microsoft)</a:t>
            </a:r>
            <a:r>
              <a:rPr lang="sr-Cyrl-RS" sz="2000" dirty="0"/>
              <a:t> је настао 1981.године.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r-Cyrl-RS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Cyrl-RS" sz="2000" dirty="0"/>
              <a:t>Био је у употреби све до краја 20.вијека и то у готово неизмијењеном облику.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r-Cyrl-RS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Cyrl-RS" sz="2000" dirty="0"/>
              <a:t>У овом оперативном систему готово да нема никаквог графичког интерфејса (дакле, искључиво текстуални интерфејс), и покретање апликација и уношење наредби обавља се на тастатури.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r-Cyrl-RS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r-Cyrl-RS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r-Cyrl-RS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3074" name="Picture 2" descr="MS-DOS logo and symbol, meaning, history, PNG">
            <a:extLst>
              <a:ext uri="{FF2B5EF4-FFF2-40B4-BE49-F238E27FC236}">
                <a16:creationId xmlns:a16="http://schemas.microsoft.com/office/drawing/2014/main" id="{882F1EA5-18FC-49C6-A900-20515CEBC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738" y="44654"/>
            <a:ext cx="2285262" cy="128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S-DOS - BetaWiki">
            <a:extLst>
              <a:ext uri="{FF2B5EF4-FFF2-40B4-BE49-F238E27FC236}">
                <a16:creationId xmlns:a16="http://schemas.microsoft.com/office/drawing/2014/main" id="{34253AEC-F87D-42E1-9988-B5B91A5FA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130" y="3496939"/>
            <a:ext cx="4973540" cy="276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07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505092-2F4E-4802-8677-A4BF13E2E43D}"/>
              </a:ext>
            </a:extLst>
          </p:cNvPr>
          <p:cNvSpPr txBox="1"/>
          <p:nvPr/>
        </p:nvSpPr>
        <p:spPr>
          <a:xfrm>
            <a:off x="198781" y="251791"/>
            <a:ext cx="6573078" cy="5078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sr-Latn-RS" sz="2700" b="1" dirty="0">
                <a:ln/>
                <a:solidFill>
                  <a:schemeClr val="accent3"/>
                </a:solidFill>
              </a:rPr>
              <a:t>Windows</a:t>
            </a:r>
            <a:endParaRPr lang="en-US" sz="2700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2590617-4884-4A75-A373-D0A6113D6FC4}"/>
              </a:ext>
            </a:extLst>
          </p:cNvPr>
          <p:cNvSpPr/>
          <p:nvPr/>
        </p:nvSpPr>
        <p:spPr>
          <a:xfrm>
            <a:off x="198781" y="1072273"/>
            <a:ext cx="1062824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202122"/>
                </a:solidFill>
              </a:rPr>
              <a:t>Најкоришћенији оперативни систем у употреби  је </a:t>
            </a:r>
            <a:r>
              <a:rPr lang="ru-RU" sz="2000" u="sng" dirty="0">
                <a:solidFill>
                  <a:srgbClr val="00B0F0"/>
                </a:solidFill>
              </a:rPr>
              <a:t>Windows</a:t>
            </a:r>
            <a:r>
              <a:rPr lang="ru-RU" sz="2000" dirty="0">
                <a:solidFill>
                  <a:srgbClr val="202122"/>
                </a:solidFill>
              </a:rPr>
              <a:t> са тржишним уд</a:t>
            </a:r>
            <a:r>
              <a:rPr lang="sr-Latn-RS" sz="2000" dirty="0">
                <a:solidFill>
                  <a:srgbClr val="202122"/>
                </a:solidFill>
              </a:rPr>
              <a:t>j</a:t>
            </a:r>
            <a:r>
              <a:rPr lang="ru-RU" sz="2000" dirty="0">
                <a:solidFill>
                  <a:srgbClr val="202122"/>
                </a:solidFill>
              </a:rPr>
              <a:t>елом од око 82,74%</a:t>
            </a:r>
            <a:r>
              <a:rPr lang="sr-Latn-RS" sz="2000" dirty="0">
                <a:solidFill>
                  <a:srgbClr val="202122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Latn-RS" sz="2000" dirty="0">
              <a:solidFill>
                <a:srgbClr val="20212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Microsoft Windows породица оперативних система настаје као графичка надоградња  старог оперативног система </a:t>
            </a:r>
            <a:r>
              <a:rPr lang="ru-RU" sz="2000" dirty="0">
                <a:hlinkClick r:id="rId2" tooltip="МС-ДОС"/>
              </a:rPr>
              <a:t>MS-DOS</a:t>
            </a:r>
            <a:r>
              <a:rPr lang="sr-Latn-RS" sz="2000" dirty="0"/>
              <a:t>.</a:t>
            </a:r>
          </a:p>
          <a:p>
            <a:endParaRPr lang="sr-Latn-R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2000" dirty="0"/>
              <a:t>Увођењем </a:t>
            </a:r>
            <a:r>
              <a:rPr lang="en-US" altLang="en-US" sz="2000" i="1" dirty="0"/>
              <a:t>Windows 95 </a:t>
            </a:r>
            <a:r>
              <a:rPr lang="sr-Cyrl-RS" altLang="en-US" sz="2000" dirty="0"/>
              <a:t>који се десио 1995.године, </a:t>
            </a:r>
            <a:r>
              <a:rPr lang="en-US" altLang="en-US" sz="2000" dirty="0"/>
              <a:t>Microsoft</a:t>
            </a:r>
            <a:r>
              <a:rPr lang="sr-Cyrl-RS" altLang="en-US" sz="2000" dirty="0"/>
              <a:t> постаје самостални оперативни систем који ријетко показује своје </a:t>
            </a:r>
            <a:r>
              <a:rPr lang="en-US" altLang="en-US" sz="2000" dirty="0"/>
              <a:t>MS-DOS</a:t>
            </a:r>
            <a:r>
              <a:rPr lang="sr-Cyrl-RS" altLang="en-US" sz="2000" dirty="0"/>
              <a:t> поријекло.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Cyrl-R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2000" dirty="0"/>
              <a:t>Од самог почетка, </a:t>
            </a:r>
            <a:r>
              <a:rPr lang="ru-RU" sz="2000" u="sng" dirty="0">
                <a:solidFill>
                  <a:srgbClr val="00B0F0"/>
                </a:solidFill>
              </a:rPr>
              <a:t>Windows </a:t>
            </a:r>
            <a:r>
              <a:rPr lang="ru-RU" sz="2000" dirty="0"/>
              <a:t>подржава рад са мишем, иконицама, менијима и једноставан прелаз са једне апликације на другу.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u="sng" dirty="0">
                <a:solidFill>
                  <a:srgbClr val="00B0F0"/>
                </a:solidFill>
              </a:rPr>
              <a:t>Windows </a:t>
            </a:r>
            <a:r>
              <a:rPr lang="ru-RU" sz="2000" u="sng" dirty="0"/>
              <a:t>  </a:t>
            </a:r>
            <a:r>
              <a:rPr lang="ru-RU" sz="2000" dirty="0"/>
              <a:t>је ,,први</a:t>
            </a:r>
            <a:r>
              <a:rPr lang="sr-Latn-RS" sz="2000" dirty="0"/>
              <a:t>“</a:t>
            </a:r>
            <a:r>
              <a:rPr lang="sr-Cyrl-RS" sz="2000" dirty="0"/>
              <a:t> прави оперативни систем модерног дизајна и изванредних перформанси.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Cyrl-R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2000" dirty="0"/>
              <a:t>Верзије </a:t>
            </a:r>
            <a:r>
              <a:rPr lang="en-US" sz="2000" dirty="0"/>
              <a:t>Windows</a:t>
            </a:r>
            <a:r>
              <a:rPr lang="sr-Cyrl-RS" sz="2000" dirty="0"/>
              <a:t> система су: </a:t>
            </a:r>
            <a:r>
              <a:rPr lang="en-US" sz="2000" i="1" dirty="0"/>
              <a:t>Windows 95, Windows 98, Windows ME </a:t>
            </a:r>
            <a:r>
              <a:rPr lang="en-US" sz="2000" i="1" dirty="0" err="1"/>
              <a:t>i</a:t>
            </a:r>
            <a:r>
              <a:rPr lang="en-US" sz="2000" i="1" dirty="0"/>
              <a:t> Windows NT, Windows 2000, Windows XP, Windows Vista </a:t>
            </a:r>
            <a:r>
              <a:rPr lang="en-US" sz="2000" i="1" dirty="0" err="1"/>
              <a:t>i</a:t>
            </a:r>
            <a:r>
              <a:rPr lang="en-US" sz="2000" i="1" dirty="0"/>
              <a:t> Windows 7</a:t>
            </a:r>
            <a:r>
              <a:rPr lang="sr-Cyrl-RS" sz="2000" i="1" dirty="0"/>
              <a:t>, </a:t>
            </a:r>
            <a:r>
              <a:rPr lang="sr-Latn-RS" sz="2000" i="1" dirty="0"/>
              <a:t>Windows 8, Windows 10.</a:t>
            </a:r>
            <a:endParaRPr lang="sr-Cyrl-RS" sz="20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Latn-R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Latn-R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Latn-RS" sz="2000" dirty="0"/>
          </a:p>
          <a:p>
            <a:endParaRPr lang="sr-Latn-RS" sz="200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B3576B9-6463-4A3C-8B11-3AF18B0F1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7025" y="0"/>
            <a:ext cx="1329227" cy="1316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020420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WO.pptx" id="{769520F8-BFE5-4C8C-A7AA-375C025A91CE}" vid="{AEAFD717-D3C8-4034-8F7E-D5220B0CCEB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{39C17DC5-4855-4CB5-A914-106A3E59605F}tf56160789_win32</Template>
  <TotalTime>0</TotalTime>
  <Words>747</Words>
  <Application>Microsoft Office PowerPoint</Application>
  <PresentationFormat>Widescreen</PresentationFormat>
  <Paragraphs>89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Bookman Old Style</vt:lpstr>
      <vt:lpstr>Calibri</vt:lpstr>
      <vt:lpstr>Franklin Gothic Book</vt:lpstr>
      <vt:lpstr>Lucida Grande</vt:lpstr>
      <vt:lpstr>Wingdings</vt:lpstr>
      <vt:lpstr>1_RetrospectVTI</vt:lpstr>
      <vt:lpstr>ОПЕРАТИВНИ СИСТЕМИ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ХВАЛА НА ПАЖЊИ!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2020-09-27T15:14:06Z</dcterms:created>
  <dcterms:modified xsi:type="dcterms:W3CDTF">2020-10-16T21:04:15Z</dcterms:modified>
</cp:coreProperties>
</file>