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6" r:id="rId2"/>
    <p:sldId id="286" r:id="rId3"/>
    <p:sldId id="288" r:id="rId4"/>
    <p:sldId id="260" r:id="rId5"/>
    <p:sldId id="291" r:id="rId6"/>
    <p:sldId id="292" r:id="rId7"/>
    <p:sldId id="293" r:id="rId8"/>
    <p:sldId id="294" r:id="rId9"/>
    <p:sldId id="295" r:id="rId10"/>
    <p:sldId id="261" r:id="rId11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9F277-ACAE-4F6D-812C-4B127B6F352B}" type="datetimeFigureOut">
              <a:rPr lang="sr-Latn-RS" smtClean="0"/>
              <a:pPr/>
              <a:t>25.11.2020</a:t>
            </a:fld>
            <a:endParaRPr lang="sr-Latn-R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352E-67C3-4FDE-B41B-A9327CE2787A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9F277-ACAE-4F6D-812C-4B127B6F352B}" type="datetimeFigureOut">
              <a:rPr lang="sr-Latn-RS" smtClean="0"/>
              <a:pPr/>
              <a:t>25.11.2020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352E-67C3-4FDE-B41B-A9327CE2787A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9F277-ACAE-4F6D-812C-4B127B6F352B}" type="datetimeFigureOut">
              <a:rPr lang="sr-Latn-RS" smtClean="0"/>
              <a:pPr/>
              <a:t>25.11.2020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352E-67C3-4FDE-B41B-A9327CE2787A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9F277-ACAE-4F6D-812C-4B127B6F352B}" type="datetimeFigureOut">
              <a:rPr lang="sr-Latn-RS" smtClean="0"/>
              <a:pPr/>
              <a:t>25.11.2020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352E-67C3-4FDE-B41B-A9327CE2787A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9F277-ACAE-4F6D-812C-4B127B6F352B}" type="datetimeFigureOut">
              <a:rPr lang="sr-Latn-RS" smtClean="0"/>
              <a:pPr/>
              <a:t>25.11.2020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352E-67C3-4FDE-B41B-A9327CE2787A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9F277-ACAE-4F6D-812C-4B127B6F352B}" type="datetimeFigureOut">
              <a:rPr lang="sr-Latn-RS" smtClean="0"/>
              <a:pPr/>
              <a:t>25.11.2020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352E-67C3-4FDE-B41B-A9327CE2787A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9F277-ACAE-4F6D-812C-4B127B6F352B}" type="datetimeFigureOut">
              <a:rPr lang="sr-Latn-RS" smtClean="0"/>
              <a:pPr/>
              <a:t>25.11.2020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352E-67C3-4FDE-B41B-A9327CE2787A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9F277-ACAE-4F6D-812C-4B127B6F352B}" type="datetimeFigureOut">
              <a:rPr lang="sr-Latn-RS" smtClean="0"/>
              <a:pPr/>
              <a:t>25.11.2020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352E-67C3-4FDE-B41B-A9327CE2787A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9F277-ACAE-4F6D-812C-4B127B6F352B}" type="datetimeFigureOut">
              <a:rPr lang="sr-Latn-RS" smtClean="0"/>
              <a:pPr/>
              <a:t>25.11.2020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352E-67C3-4FDE-B41B-A9327CE2787A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9F277-ACAE-4F6D-812C-4B127B6F352B}" type="datetimeFigureOut">
              <a:rPr lang="sr-Latn-RS" smtClean="0"/>
              <a:pPr/>
              <a:t>25.11.2020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352E-67C3-4FDE-B41B-A9327CE2787A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9F277-ACAE-4F6D-812C-4B127B6F352B}" type="datetimeFigureOut">
              <a:rPr lang="sr-Latn-RS" smtClean="0"/>
              <a:pPr/>
              <a:t>25.11.2020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3FC352E-67C3-4FDE-B41B-A9327CE2787A}" type="slidenum">
              <a:rPr lang="sr-Latn-RS" smtClean="0"/>
              <a:pPr/>
              <a:t>‹#›</a:t>
            </a:fld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99F277-ACAE-4F6D-812C-4B127B6F352B}" type="datetimeFigureOut">
              <a:rPr lang="sr-Latn-RS" smtClean="0"/>
              <a:pPr/>
              <a:t>25.11.2020</a:t>
            </a:fld>
            <a:endParaRPr lang="sr-Latn-R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3FC352E-67C3-4FDE-B41B-A9327CE2787A}" type="slidenum">
              <a:rPr lang="sr-Latn-RS" smtClean="0"/>
              <a:pPr/>
              <a:t>‹#›</a:t>
            </a:fld>
            <a:endParaRPr lang="sr-Latn-R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2357430"/>
            <a:ext cx="7572428" cy="132343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r"/>
            <a:r>
              <a:rPr lang="sr-Latn-ME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PRINCIP RADA BIPOLARNIH</a:t>
            </a:r>
          </a:p>
          <a:p>
            <a:pPr algn="ctr"/>
            <a:r>
              <a:rPr lang="sr-Latn-ME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TRANZISTORA</a:t>
            </a:r>
            <a:endParaRPr lang="en-US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260648"/>
            <a:ext cx="8496944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dirty="0" smtClean="0"/>
              <a:t>	</a:t>
            </a:r>
            <a:r>
              <a:rPr lang="sr-Latn-RS" sz="2400" dirty="0" smtClean="0"/>
              <a:t>Na kretanje elektrona najviše utiče prvi izvor V</a:t>
            </a:r>
            <a:r>
              <a:rPr lang="sr-Latn-RS" dirty="0" smtClean="0"/>
              <a:t>BE</a:t>
            </a:r>
            <a:r>
              <a:rPr lang="sr-Latn-RS" sz="2400" dirty="0" smtClean="0"/>
              <a:t> i od njega najviše zavisi koliko će elektrona da krene iz emitora, dok drugi V</a:t>
            </a:r>
            <a:r>
              <a:rPr lang="sr-Latn-RS" dirty="0" smtClean="0"/>
              <a:t>CB</a:t>
            </a:r>
            <a:r>
              <a:rPr lang="sr-Latn-RS" sz="2400" dirty="0" smtClean="0"/>
              <a:t>  služi za njihovo prikupljanje u području baze i malo utiče na ukupan broj elektrona koji se kreću kroz tranzistor.</a:t>
            </a:r>
          </a:p>
          <a:p>
            <a:r>
              <a:rPr lang="sr-Latn-RS" sz="2400" dirty="0" smtClean="0"/>
              <a:t>	Elektroni se ne rekombinuju u području kolektora jer je to oblast N-tipa, nego nastavljaju put ka metalnom priključku kolektora.</a:t>
            </a:r>
          </a:p>
          <a:p>
            <a:r>
              <a:rPr lang="sr-Latn-RS" sz="2400" dirty="0" smtClean="0"/>
              <a:t>	</a:t>
            </a:r>
            <a:r>
              <a:rPr lang="sr-Latn-RS" sz="2400" b="1" dirty="0" smtClean="0">
                <a:solidFill>
                  <a:srgbClr val="FF0000"/>
                </a:solidFill>
              </a:rPr>
              <a:t>Struju kroz tranzistor čine elektroni i šupljine. Zbog toga se ova vrsta često nazivaju bipolarni tranzistori.</a:t>
            </a:r>
          </a:p>
          <a:p>
            <a:r>
              <a:rPr lang="sr-Latn-RS" sz="2400" dirty="0" smtClean="0"/>
              <a:t>Unutar tranzistora postoje još i struje koje su posledica rekombinacionih procesa, ali one ovde neće biti detaljinije razmatrane. Ipak, treba napomenuti da ove struje, pod određenim uslovima, mogu značajno da utiču na osobine tranzistora.</a:t>
            </a:r>
          </a:p>
          <a:p>
            <a:endParaRPr lang="sr-Latn-RS" sz="2400" dirty="0" smtClean="0"/>
          </a:p>
          <a:p>
            <a:endParaRPr lang="sr-Latn-RS" sz="2400" dirty="0" smtClean="0"/>
          </a:p>
          <a:p>
            <a:endParaRPr lang="sr-Latn-RS" dirty="0"/>
          </a:p>
        </p:txBody>
      </p:sp>
    </p:spTree>
    <p:extLst>
      <p:ext uri="{BB962C8B-B14F-4D97-AF65-F5344CB8AC3E}">
        <p14:creationId xmlns="" xmlns:p14="http://schemas.microsoft.com/office/powerpoint/2010/main" val="150283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88640"/>
            <a:ext cx="8784976" cy="4397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r-Latn-CS" sz="2400" b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BIPOLARNI TRANZISTORI</a:t>
            </a:r>
            <a:endParaRPr lang="sr-Latn-RS" sz="16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sr-Latn-CS" sz="2400" dirty="0">
                <a:latin typeface="Times New Roman"/>
                <a:ea typeface="Calibri"/>
                <a:cs typeface="Times New Roman"/>
              </a:rPr>
              <a:t>	</a:t>
            </a:r>
            <a:r>
              <a:rPr lang="sr-Latn-CS" dirty="0">
                <a:latin typeface="Times New Roman"/>
                <a:ea typeface="Calibri"/>
                <a:cs typeface="Times New Roman"/>
              </a:rPr>
              <a:t>Tranzistor je najvažniji poluprovodnički element. Bipolarni tranzistor je komponenta sa tri elektrode, koja posjeduje pojačavačko svojstvo i služi kao osnov za izradu pojačavača, digitalnih kola, oscilatora itd. Naziv tranzistor je nastao skraćivanjem engleskih riječi </a:t>
            </a:r>
            <a:r>
              <a:rPr lang="sr-Latn-CS" b="1" i="1" dirty="0">
                <a:latin typeface="Times New Roman"/>
                <a:ea typeface="Calibri"/>
                <a:cs typeface="Times New Roman"/>
              </a:rPr>
              <a:t>TRANsfer reSISTOR</a:t>
            </a:r>
            <a:r>
              <a:rPr lang="sr-Latn-CS" i="1" dirty="0">
                <a:latin typeface="Times New Roman"/>
                <a:ea typeface="Calibri"/>
                <a:cs typeface="Times New Roman"/>
              </a:rPr>
              <a:t> š</a:t>
            </a:r>
            <a:r>
              <a:rPr lang="sr-Latn-CS" dirty="0">
                <a:latin typeface="Times New Roman"/>
                <a:ea typeface="Calibri"/>
                <a:cs typeface="Times New Roman"/>
              </a:rPr>
              <a:t>to u prevodu znači prenosni otpornik. Konstrukcija tranzistora je izvedena tako što su dva komada poluprovodnika istog tipa, koji se zovu emitor i kolektor, spojena poluprovodnikom suprotnog tipa, koji se naziva baza. Kristalna rešetka je jedinstvena.  Postoje dvije vrste tranzistora:</a:t>
            </a:r>
            <a:endParaRPr lang="sr-Latn-RS" sz="16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sr-Latn-CS" sz="2000" dirty="0">
                <a:latin typeface="Times New Roman"/>
                <a:ea typeface="Calibri"/>
                <a:cs typeface="Times New Roman"/>
              </a:rPr>
              <a:t>	</a:t>
            </a:r>
            <a:r>
              <a:rPr lang="sr-Latn-CS" sz="2000" b="1" dirty="0">
                <a:latin typeface="Times New Roman"/>
                <a:ea typeface="Calibri"/>
                <a:cs typeface="Times New Roman"/>
              </a:rPr>
              <a:t>-PNP (P-emitor,N-baza, P-kolektor) i</a:t>
            </a:r>
            <a:endParaRPr lang="sr-Latn-RS" sz="16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sr-Latn-CS" sz="2000" b="1" dirty="0">
                <a:latin typeface="Times New Roman"/>
                <a:ea typeface="Calibri"/>
                <a:cs typeface="Times New Roman"/>
              </a:rPr>
              <a:t>	-NPN (N-emitor, P-baza, N-kolektor).</a:t>
            </a:r>
            <a:endParaRPr lang="sr-Latn-RS" sz="16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sr-Latn-CS" sz="2000" dirty="0">
                <a:latin typeface="Times New Roman"/>
                <a:ea typeface="Calibri"/>
                <a:cs typeface="Times New Roman"/>
              </a:rPr>
              <a:t>	Veza tranzistora sa okolinom se ostvaruje preko omskih kontakata metal-poluprovodnik za svaku elektrodu.</a:t>
            </a:r>
            <a:endParaRPr lang="sr-Latn-RS" sz="1600" dirty="0">
              <a:ea typeface="Calibri"/>
              <a:cs typeface="Times New Roman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2740" y="4365104"/>
            <a:ext cx="3109913" cy="2109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654512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332657"/>
            <a:ext cx="8496944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sr-Cyrl-ME" sz="2000" b="1" dirty="0" smtClean="0">
                <a:solidFill>
                  <a:srgbClr val="FF0000"/>
                </a:solidFill>
              </a:rPr>
              <a:t>Активни полупроводнички елемент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•</a:t>
            </a:r>
            <a:r>
              <a:rPr lang="ru-RU" sz="2000" b="1" dirty="0" smtClean="0">
                <a:solidFill>
                  <a:srgbClr val="FF0000"/>
                </a:solidFill>
              </a:rPr>
              <a:t>У процесу провођења суделују носиоци</a:t>
            </a:r>
            <a:r>
              <a:rPr lang="sr-Latn-RS" sz="2000" b="1" dirty="0" smtClean="0">
                <a:solidFill>
                  <a:srgbClr val="FF0000"/>
                </a:solidFill>
              </a:rPr>
              <a:t> </a:t>
            </a:r>
            <a:r>
              <a:rPr lang="sr-Cyrl-ME" sz="2000" b="1" dirty="0" smtClean="0">
                <a:solidFill>
                  <a:srgbClr val="FF0000"/>
                </a:solidFill>
              </a:rPr>
              <a:t>наелектрисања оба поларитета</a:t>
            </a:r>
          </a:p>
          <a:p>
            <a:r>
              <a:rPr lang="sr-Cyrl-ME" sz="2000" b="1" dirty="0" smtClean="0">
                <a:solidFill>
                  <a:srgbClr val="FF0000"/>
                </a:solidFill>
              </a:rPr>
              <a:t>(Електрони и шупљине),</a:t>
            </a:r>
          </a:p>
          <a:p>
            <a:r>
              <a:rPr lang="sr-Cyrl-ME" sz="2000" dirty="0" smtClean="0">
                <a:solidFill>
                  <a:srgbClr val="FF0000"/>
                </a:solidFill>
              </a:rPr>
              <a:t>•</a:t>
            </a:r>
            <a:r>
              <a:rPr lang="sr-Cyrl-ME" sz="2000" b="1" dirty="0" smtClean="0">
                <a:solidFill>
                  <a:srgbClr val="FF0000"/>
                </a:solidFill>
              </a:rPr>
              <a:t>Садржи најмање два </a:t>
            </a:r>
            <a:r>
              <a:rPr lang="sr-Latn-RS" sz="2000" b="1" dirty="0" smtClean="0">
                <a:solidFill>
                  <a:srgbClr val="FF0000"/>
                </a:solidFill>
              </a:rPr>
              <a:t>pn-</a:t>
            </a:r>
            <a:r>
              <a:rPr lang="sr-Cyrl-ME" sz="2000" b="1" dirty="0" smtClean="0">
                <a:solidFill>
                  <a:srgbClr val="FF0000"/>
                </a:solidFill>
              </a:rPr>
              <a:t>споја,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•</a:t>
            </a:r>
            <a:r>
              <a:rPr lang="ru-RU" sz="2000" b="1" dirty="0" smtClean="0">
                <a:solidFill>
                  <a:srgbClr val="FF0000"/>
                </a:solidFill>
              </a:rPr>
              <a:t>Принцип рада је заснован на процесу</a:t>
            </a:r>
            <a:r>
              <a:rPr lang="sr-Latn-RS" sz="2000" b="1" dirty="0" smtClean="0">
                <a:solidFill>
                  <a:srgbClr val="FF0000"/>
                </a:solidFill>
              </a:rPr>
              <a:t> </a:t>
            </a:r>
            <a:r>
              <a:rPr lang="sr-Cyrl-ME" sz="2000" b="1" dirty="0" smtClean="0">
                <a:solidFill>
                  <a:srgbClr val="FF0000"/>
                </a:solidFill>
              </a:rPr>
              <a:t>дифузије,</a:t>
            </a:r>
          </a:p>
          <a:p>
            <a:r>
              <a:rPr lang="sr-Cyrl-ME" sz="2000" dirty="0" smtClean="0">
                <a:solidFill>
                  <a:srgbClr val="FF0000"/>
                </a:solidFill>
              </a:rPr>
              <a:t>•</a:t>
            </a:r>
            <a:r>
              <a:rPr lang="sr-Cyrl-ME" sz="2000" b="1" dirty="0" smtClean="0">
                <a:solidFill>
                  <a:srgbClr val="FF0000"/>
                </a:solidFill>
              </a:rPr>
              <a:t>Има најмање три прикључка</a:t>
            </a:r>
            <a:endParaRPr lang="sr-Latn-RS" sz="2000" b="1" dirty="0" smtClean="0">
              <a:solidFill>
                <a:srgbClr val="FF0000"/>
              </a:solidFill>
            </a:endParaRPr>
          </a:p>
          <a:p>
            <a:r>
              <a:rPr lang="sr-Cyrl-ME" sz="2400" b="1" dirty="0" smtClean="0">
                <a:solidFill>
                  <a:srgbClr val="7030A0"/>
                </a:solidFill>
              </a:rPr>
              <a:t>Примена</a:t>
            </a:r>
            <a:endParaRPr lang="sr-Cyrl-ME" sz="2400" b="1" dirty="0">
              <a:solidFill>
                <a:srgbClr val="7030A0"/>
              </a:solidFill>
            </a:endParaRPr>
          </a:p>
          <a:p>
            <a:r>
              <a:rPr lang="sr-Cyrl-ME" dirty="0" smtClean="0">
                <a:solidFill>
                  <a:prstClr val="black"/>
                </a:solidFill>
              </a:rPr>
              <a:t>•</a:t>
            </a:r>
            <a:r>
              <a:rPr lang="sr-Cyrl-ME" b="1" dirty="0" smtClean="0">
                <a:solidFill>
                  <a:prstClr val="black"/>
                </a:solidFill>
              </a:rPr>
              <a:t>Појачавач </a:t>
            </a:r>
            <a:r>
              <a:rPr lang="sr-Cyrl-ME" dirty="0" smtClean="0">
                <a:solidFill>
                  <a:prstClr val="black"/>
                </a:solidFill>
              </a:rPr>
              <a:t>електричних сигнала,</a:t>
            </a:r>
          </a:p>
          <a:p>
            <a:r>
              <a:rPr lang="sr-Cyrl-ME" dirty="0" smtClean="0">
                <a:solidFill>
                  <a:prstClr val="black"/>
                </a:solidFill>
              </a:rPr>
              <a:t>•</a:t>
            </a:r>
            <a:r>
              <a:rPr lang="sr-Cyrl-ME" b="1" dirty="0" smtClean="0">
                <a:solidFill>
                  <a:prstClr val="black"/>
                </a:solidFill>
              </a:rPr>
              <a:t>Прекидач,</a:t>
            </a:r>
          </a:p>
          <a:p>
            <a:r>
              <a:rPr lang="sr-Cyrl-ME" dirty="0" smtClean="0">
                <a:solidFill>
                  <a:prstClr val="black"/>
                </a:solidFill>
              </a:rPr>
              <a:t>•</a:t>
            </a:r>
            <a:r>
              <a:rPr lang="sr-Cyrl-ME" b="1" dirty="0" smtClean="0">
                <a:solidFill>
                  <a:prstClr val="black"/>
                </a:solidFill>
              </a:rPr>
              <a:t>Множач</a:t>
            </a:r>
            <a:endParaRPr lang="sr-Latn-RS" b="1" dirty="0" smtClean="0">
              <a:solidFill>
                <a:prstClr val="black"/>
              </a:solidFill>
            </a:endParaRPr>
          </a:p>
          <a:p>
            <a:endParaRPr lang="sr-Latn-RS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451" y="3861048"/>
            <a:ext cx="5715000" cy="237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789040"/>
            <a:ext cx="1656184" cy="225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71181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404664"/>
            <a:ext cx="813690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Latn-RS" b="1" dirty="0" smtClean="0">
                <a:solidFill>
                  <a:srgbClr val="FF0000"/>
                </a:solidFill>
              </a:rPr>
              <a:t>STRUKTURA TRANZISTORA</a:t>
            </a:r>
          </a:p>
          <a:p>
            <a:r>
              <a:rPr lang="sr-Latn-RS" dirty="0" smtClean="0"/>
              <a:t>	</a:t>
            </a:r>
            <a:r>
              <a:rPr lang="sr-Latn-RS" sz="2000" dirty="0" smtClean="0"/>
              <a:t>Pojačavačka svojstva tranzistora se izrazito ispoljavaju pri radu u aktivnom režimu koji se postiže direktnom polarizacijom emitorskog iinverznom polarizacijom kolektorskog spoja.</a:t>
            </a:r>
            <a:endParaRPr lang="sr-Latn-RS" sz="2000" dirty="0"/>
          </a:p>
        </p:txBody>
      </p:sp>
      <p:sp>
        <p:nvSpPr>
          <p:cNvPr id="5" name="Rectangle 4"/>
          <p:cNvSpPr/>
          <p:nvPr/>
        </p:nvSpPr>
        <p:spPr>
          <a:xfrm>
            <a:off x="3851920" y="1700808"/>
            <a:ext cx="489654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000" b="1" dirty="0" smtClean="0">
                <a:solidFill>
                  <a:srgbClr val="FF0000"/>
                </a:solidFill>
              </a:rPr>
              <a:t>Prva oblast tranzistora je emitor</a:t>
            </a:r>
            <a:r>
              <a:rPr lang="vi-VN" sz="2000" dirty="0" smtClean="0"/>
              <a:t>, koji je poluprovodnik N-tipa iobično ima veliku koncentraciju primjesa.</a:t>
            </a:r>
            <a:endParaRPr lang="sr-Latn-RS" sz="2000" dirty="0" smtClean="0"/>
          </a:p>
          <a:p>
            <a:pPr algn="just"/>
            <a:r>
              <a:rPr lang="vi-VN" sz="2000" dirty="0" smtClean="0"/>
              <a:t> </a:t>
            </a:r>
            <a:r>
              <a:rPr lang="vi-VN" sz="2000" b="1" dirty="0" smtClean="0">
                <a:solidFill>
                  <a:srgbClr val="FF0000"/>
                </a:solidFill>
              </a:rPr>
              <a:t>Druga oblast je baza</a:t>
            </a:r>
            <a:r>
              <a:rPr lang="vi-VN" sz="2000" dirty="0" smtClean="0"/>
              <a:t>, koja je poluprovodnik P-tipa i kod koje je koncentracija primjesa znatno manja nego kod emitora; oblast baze je takođe znatno uža nego kod emitora i kolektora</a:t>
            </a:r>
            <a:r>
              <a:rPr lang="vi-VN" sz="2000" b="1" dirty="0" smtClean="0">
                <a:solidFill>
                  <a:srgbClr val="FF0000"/>
                </a:solidFill>
              </a:rPr>
              <a:t>.</a:t>
            </a:r>
            <a:endParaRPr lang="sr-Latn-RS" sz="2000" b="1" dirty="0" smtClean="0">
              <a:solidFill>
                <a:srgbClr val="FF0000"/>
              </a:solidFill>
            </a:endParaRPr>
          </a:p>
          <a:p>
            <a:pPr algn="just"/>
            <a:r>
              <a:rPr lang="vi-VN" sz="2000" b="1" dirty="0" smtClean="0">
                <a:solidFill>
                  <a:srgbClr val="FF0000"/>
                </a:solidFill>
              </a:rPr>
              <a:t> Treća oblast je kolektor</a:t>
            </a:r>
            <a:r>
              <a:rPr lang="vi-VN" sz="2000" dirty="0" smtClean="0"/>
              <a:t>, koji je poluprovodnik N-tipa.</a:t>
            </a:r>
            <a:endParaRPr lang="sr-Latn-RS" sz="2000" dirty="0" smtClean="0"/>
          </a:p>
          <a:p>
            <a:pPr algn="just"/>
            <a:r>
              <a:rPr lang="sr-Latn-RS" sz="2000" dirty="0" smtClean="0"/>
              <a:t>Koncentracija primesa u emitoru je znatno veća nego u bazi (ima više elektrona nego u bazi šupljina).</a:t>
            </a:r>
            <a:endParaRPr lang="en-US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772816"/>
            <a:ext cx="3168352" cy="4224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21709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260648"/>
            <a:ext cx="864096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sz="2400" dirty="0">
                <a:solidFill>
                  <a:srgbClr val="FF0000"/>
                </a:solidFill>
              </a:rPr>
              <a:t>Polarizacija</a:t>
            </a:r>
          </a:p>
          <a:p>
            <a:r>
              <a:rPr lang="sr-Latn-RS" sz="2000" dirty="0"/>
              <a:t>Smisao polarizacije je u tome da </a:t>
            </a:r>
            <a:r>
              <a:rPr lang="sr-Latn-RS" sz="2000" dirty="0" smtClean="0"/>
              <a:t>omogući </a:t>
            </a:r>
            <a:r>
              <a:rPr lang="sr-Latn-RS" sz="2000" dirty="0"/>
              <a:t>protok struje </a:t>
            </a:r>
            <a:r>
              <a:rPr lang="sr-Latn-RS" sz="2000" dirty="0" smtClean="0"/>
              <a:t>kroz tranzistor</a:t>
            </a:r>
            <a:r>
              <a:rPr lang="sr-Latn-RS" sz="2000" dirty="0"/>
              <a:t>, od kolektora ka emitoru, pri č</a:t>
            </a:r>
            <a:r>
              <a:rPr lang="sr-Latn-RS" sz="2000" dirty="0" smtClean="0"/>
              <a:t>emu </a:t>
            </a:r>
            <a:r>
              <a:rPr lang="sr-Latn-RS" sz="2000" dirty="0"/>
              <a:t>se </a:t>
            </a:r>
            <a:r>
              <a:rPr lang="sr-Latn-RS" sz="2000" dirty="0" smtClean="0"/>
              <a:t>intenzitet tog </a:t>
            </a:r>
            <a:r>
              <a:rPr lang="sr-Latn-RS" sz="2000" dirty="0"/>
              <a:t>protoka kontroliše preko baze. Realna </a:t>
            </a:r>
            <a:r>
              <a:rPr lang="sr-Latn-RS" sz="2000" dirty="0" smtClean="0"/>
              <a:t>polarizacija NPN </a:t>
            </a:r>
            <a:r>
              <a:rPr lang="sr-Latn-RS" sz="2000" dirty="0"/>
              <a:t>tranzistora pretpostavlja upotrebu naponskih izvora </a:t>
            </a:r>
            <a:r>
              <a:rPr lang="sr-Latn-RS" sz="2000" dirty="0" smtClean="0"/>
              <a:t>i otpornika </a:t>
            </a:r>
            <a:r>
              <a:rPr lang="sr-Latn-RS" sz="2000" dirty="0"/>
              <a:t>(polarizacija </a:t>
            </a:r>
            <a:r>
              <a:rPr lang="sr-Latn-RS" sz="2000" dirty="0" smtClean="0"/>
              <a:t>PNP </a:t>
            </a:r>
            <a:r>
              <a:rPr lang="sr-Latn-RS" sz="2000" dirty="0"/>
              <a:t>tranzistora je analogna, s tim</a:t>
            </a:r>
          </a:p>
          <a:p>
            <a:r>
              <a:rPr lang="sr-Latn-RS" sz="2000" dirty="0"/>
              <a:t>što su naponski izvori suprotnog znaka).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lum bright="-20000" contrast="4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589207"/>
            <a:ext cx="6912768" cy="4268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86553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332657"/>
            <a:ext cx="8496944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sz="3200" dirty="0">
                <a:solidFill>
                  <a:srgbClr val="FF0000"/>
                </a:solidFill>
                <a:latin typeface="+mj-lt"/>
              </a:rPr>
              <a:t>Princip </a:t>
            </a:r>
            <a:r>
              <a:rPr lang="sr-Latn-RS" sz="3200" dirty="0" smtClean="0">
                <a:solidFill>
                  <a:srgbClr val="FF0000"/>
                </a:solidFill>
                <a:latin typeface="+mj-lt"/>
              </a:rPr>
              <a:t>rada</a:t>
            </a:r>
          </a:p>
          <a:p>
            <a:r>
              <a:rPr lang="sr-Latn-RS" sz="2000" dirty="0" smtClean="0"/>
              <a:t>Elektroni u tranzistor ulaze preko kontakta emitora, čineci na taj nacčn struju emitora IE. Pod dejstvom napona direktne polarizacije VBE, elektroni iz emitora prelaze u bazu, a šupljine iz baze u emitor.</a:t>
            </a:r>
            <a:endParaRPr lang="sr-Latn-RS" sz="3200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276872"/>
            <a:ext cx="5904656" cy="4391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61876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lum bright="-20000" contrast="4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764703"/>
            <a:ext cx="6408712" cy="4524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755576" y="2551836"/>
            <a:ext cx="7272808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r-Latn-RS" dirty="0" smtClean="0"/>
          </a:p>
          <a:p>
            <a:endParaRPr lang="sr-Latn-RS" dirty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/>
          </a:p>
          <a:p>
            <a:endParaRPr lang="sr-Latn-RS" dirty="0" smtClean="0"/>
          </a:p>
          <a:p>
            <a:endParaRPr lang="sr-Latn-RS" dirty="0"/>
          </a:p>
          <a:p>
            <a:endParaRPr lang="sr-Latn-RS" dirty="0" smtClean="0"/>
          </a:p>
          <a:p>
            <a:endParaRPr lang="sr-Latn-RS" dirty="0"/>
          </a:p>
          <a:p>
            <a:r>
              <a:rPr lang="sr-Latn-RS" sz="2400" dirty="0" smtClean="0"/>
              <a:t>Pošto </a:t>
            </a:r>
            <a:r>
              <a:rPr lang="sr-Latn-RS" sz="2400" dirty="0"/>
              <a:t>se šupljine </a:t>
            </a:r>
            <a:r>
              <a:rPr lang="sr-Latn-RS" sz="2400" dirty="0" smtClean="0"/>
              <a:t>kreću </a:t>
            </a:r>
            <a:r>
              <a:rPr lang="sr-Latn-RS" sz="2400" dirty="0"/>
              <a:t>samo prividno, njihovo kretanje </a:t>
            </a:r>
            <a:r>
              <a:rPr lang="sr-Latn-RS" sz="2400" dirty="0" smtClean="0"/>
              <a:t>u stvari </a:t>
            </a:r>
            <a:r>
              <a:rPr lang="sr-Latn-RS" sz="2400" dirty="0"/>
              <a:t>predstavlja kretanje elektrona koji napuštaju </a:t>
            </a:r>
            <a:r>
              <a:rPr lang="sr-Latn-RS" sz="2400" dirty="0" smtClean="0"/>
              <a:t>tranzistor kroz </a:t>
            </a:r>
            <a:r>
              <a:rPr lang="sr-Latn-RS" sz="2400" dirty="0"/>
              <a:t>kontakt baze, </a:t>
            </a:r>
            <a:r>
              <a:rPr lang="sr-Latn-RS" sz="2400" dirty="0" smtClean="0"/>
              <a:t>čineći </a:t>
            </a:r>
            <a:r>
              <a:rPr lang="sr-Latn-RS" sz="2400" dirty="0"/>
              <a:t>na taj </a:t>
            </a:r>
            <a:r>
              <a:rPr lang="sr-Latn-RS" sz="2400" dirty="0" smtClean="0"/>
              <a:t>na</a:t>
            </a:r>
            <a:r>
              <a:rPr lang="sr-Latn-RS" sz="2400" dirty="0"/>
              <a:t>č</a:t>
            </a:r>
            <a:r>
              <a:rPr lang="sr-Latn-RS" sz="2400" dirty="0" smtClean="0"/>
              <a:t>in </a:t>
            </a:r>
            <a:r>
              <a:rPr lang="sr-Latn-RS" sz="2400" dirty="0"/>
              <a:t>struju baze IB.</a:t>
            </a:r>
          </a:p>
        </p:txBody>
      </p:sp>
    </p:spTree>
    <p:extLst>
      <p:ext uri="{BB962C8B-B14F-4D97-AF65-F5344CB8AC3E}">
        <p14:creationId xmlns="" xmlns:p14="http://schemas.microsoft.com/office/powerpoint/2010/main" val="230562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lum bright="-20000" contrast="4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4664"/>
            <a:ext cx="5616624" cy="3891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855293" y="1916832"/>
            <a:ext cx="734481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r-Latn-RS" dirty="0" smtClean="0"/>
          </a:p>
          <a:p>
            <a:endParaRPr lang="sr-Latn-RS" dirty="0"/>
          </a:p>
          <a:p>
            <a:endParaRPr lang="sr-Latn-RS" dirty="0" smtClean="0"/>
          </a:p>
          <a:p>
            <a:endParaRPr lang="sr-Latn-RS" dirty="0"/>
          </a:p>
          <a:p>
            <a:endParaRPr lang="sr-Latn-RS" dirty="0" smtClean="0"/>
          </a:p>
          <a:p>
            <a:endParaRPr lang="sr-Latn-RS" dirty="0"/>
          </a:p>
          <a:p>
            <a:endParaRPr lang="sr-Latn-RS" dirty="0" smtClean="0"/>
          </a:p>
          <a:p>
            <a:endParaRPr lang="sr-Latn-RS" dirty="0"/>
          </a:p>
          <a:p>
            <a:r>
              <a:rPr lang="sr-Latn-RS" sz="2400" dirty="0" smtClean="0"/>
              <a:t>S </a:t>
            </a:r>
            <a:r>
              <a:rPr lang="sr-Latn-RS" sz="2400" dirty="0"/>
              <a:t>obzirom da je emitor jako dopiran (n+), broj </a:t>
            </a:r>
            <a:r>
              <a:rPr lang="sr-Latn-RS" sz="2400" dirty="0" smtClean="0"/>
              <a:t>elektrona koji </a:t>
            </a:r>
            <a:r>
              <a:rPr lang="sr-Latn-RS" sz="2400" dirty="0"/>
              <a:t>prelaze u bazu je mnogo </a:t>
            </a:r>
            <a:r>
              <a:rPr lang="sr-Latn-RS" sz="2400" dirty="0" smtClean="0"/>
              <a:t>veći </a:t>
            </a:r>
            <a:r>
              <a:rPr lang="sr-Latn-RS" sz="2400" dirty="0"/>
              <a:t>od broja šupljina </a:t>
            </a:r>
            <a:r>
              <a:rPr lang="sr-Latn-RS" sz="2400" dirty="0" smtClean="0"/>
              <a:t>koje prelaze </a:t>
            </a:r>
            <a:r>
              <a:rPr lang="sr-Latn-RS" sz="2400" dirty="0"/>
              <a:t>u emitor. Pošto je baza tanka, </a:t>
            </a:r>
            <a:r>
              <a:rPr lang="sr-Latn-RS" sz="2400" dirty="0" smtClean="0"/>
              <a:t>najveći </a:t>
            </a:r>
            <a:r>
              <a:rPr lang="sr-Latn-RS" sz="2400" dirty="0"/>
              <a:t>broj </a:t>
            </a:r>
            <a:r>
              <a:rPr lang="sr-Latn-RS" sz="2400" dirty="0" smtClean="0"/>
              <a:t>elektrona koji </a:t>
            </a:r>
            <a:r>
              <a:rPr lang="sr-Latn-RS" sz="2400" dirty="0"/>
              <a:t>u nju </a:t>
            </a:r>
            <a:r>
              <a:rPr lang="sr-Latn-RS" sz="2400" dirty="0" smtClean="0"/>
              <a:t>uđu </a:t>
            </a:r>
            <a:r>
              <a:rPr lang="sr-Latn-RS" sz="2400" dirty="0"/>
              <a:t>iz emitora difuzijom stiže do </a:t>
            </a:r>
            <a:r>
              <a:rPr lang="sr-Latn-RS" sz="2400" dirty="0" smtClean="0"/>
              <a:t>osiromašene oblasti </a:t>
            </a:r>
            <a:r>
              <a:rPr lang="sr-Latn-RS" sz="2400" dirty="0"/>
              <a:t>p–n spoja baza–kolektor.</a:t>
            </a:r>
          </a:p>
        </p:txBody>
      </p:sp>
    </p:spTree>
    <p:extLst>
      <p:ext uri="{BB962C8B-B14F-4D97-AF65-F5344CB8AC3E}">
        <p14:creationId xmlns="" xmlns:p14="http://schemas.microsoft.com/office/powerpoint/2010/main" val="261653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lum bright="-20000" contrast="4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708920"/>
            <a:ext cx="5948775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755576" y="620689"/>
            <a:ext cx="77768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sz="2400" dirty="0"/>
              <a:t>Ovi elektroni, pod uticajem </a:t>
            </a:r>
            <a:r>
              <a:rPr lang="sr-Latn-RS" sz="2400" dirty="0" smtClean="0"/>
              <a:t>elektri</a:t>
            </a:r>
            <a:r>
              <a:rPr lang="sr-Latn-RS" sz="2400" dirty="0"/>
              <a:t>č</a:t>
            </a:r>
            <a:r>
              <a:rPr lang="sr-Latn-RS" sz="2400" dirty="0" smtClean="0"/>
              <a:t>nog </a:t>
            </a:r>
            <a:r>
              <a:rPr lang="sr-Latn-RS" sz="2400" dirty="0"/>
              <a:t>polja sa kolektora</a:t>
            </a:r>
            <a:r>
              <a:rPr lang="sr-Latn-RS" sz="2400" dirty="0" smtClean="0"/>
              <a:t>, bivaju prevu</a:t>
            </a:r>
            <a:r>
              <a:rPr lang="sr-Latn-RS" sz="2400" dirty="0"/>
              <a:t>č</a:t>
            </a:r>
            <a:r>
              <a:rPr lang="sr-Latn-RS" sz="2400" dirty="0" smtClean="0"/>
              <a:t>eni </a:t>
            </a:r>
            <a:r>
              <a:rPr lang="sr-Latn-RS" sz="2400" dirty="0"/>
              <a:t>preko osiromašene oblasti, tako da </a:t>
            </a:r>
            <a:r>
              <a:rPr lang="sr-Latn-RS" sz="2400" dirty="0" smtClean="0"/>
              <a:t>dalje prolaze </a:t>
            </a:r>
            <a:r>
              <a:rPr lang="sr-Latn-RS" sz="2400" dirty="0"/>
              <a:t>kroz oblast kolektora. Elektroni izlaze iz </a:t>
            </a:r>
            <a:r>
              <a:rPr lang="sr-Latn-RS" sz="2400" dirty="0" smtClean="0"/>
              <a:t>tranzistora na </a:t>
            </a:r>
            <a:r>
              <a:rPr lang="sr-Latn-RS" sz="2400" dirty="0"/>
              <a:t>kontaktu kolektora, </a:t>
            </a:r>
            <a:r>
              <a:rPr lang="sr-Latn-RS" sz="2400" dirty="0" smtClean="0"/>
              <a:t>čineći </a:t>
            </a:r>
            <a:r>
              <a:rPr lang="sr-Latn-RS" sz="2400" dirty="0"/>
              <a:t>na taj </a:t>
            </a:r>
            <a:r>
              <a:rPr lang="sr-Latn-RS" sz="2400" dirty="0" smtClean="0"/>
              <a:t>način </a:t>
            </a:r>
            <a:r>
              <a:rPr lang="sr-Latn-RS" sz="2400" dirty="0"/>
              <a:t>struju </a:t>
            </a:r>
            <a:r>
              <a:rPr lang="sr-Latn-RS" sz="2400" dirty="0" smtClean="0"/>
              <a:t>kolektora IC</a:t>
            </a:r>
            <a:r>
              <a:rPr lang="sr-Latn-RS" sz="2400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38118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179</TotalTime>
  <Words>350</Words>
  <Application>Microsoft Office PowerPoint</Application>
  <PresentationFormat>On-screen Show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PERSA</dc:creator>
  <cp:lastModifiedBy>Petar</cp:lastModifiedBy>
  <cp:revision>20</cp:revision>
  <dcterms:created xsi:type="dcterms:W3CDTF">2014-11-06T09:36:26Z</dcterms:created>
  <dcterms:modified xsi:type="dcterms:W3CDTF">2020-11-25T09:28:55Z</dcterms:modified>
</cp:coreProperties>
</file>