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7" r:id="rId9"/>
    <p:sldId id="274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5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1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2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3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5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19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1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4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5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7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0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1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0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84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8E4D29-867C-40A4-A6E3-00CC9913EAE0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B968A1-86E8-4A7F-99A3-912C62FE6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4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PRIZMA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 dirty="0" smtClean="0"/>
              <a:t>POVRŠINA I ZAPREMINA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414" y="892475"/>
            <a:ext cx="1025856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Zadaci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1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Zbir dužina svih ivica kocke je 48 cm. Izračunati površinu i zapreminu kocke.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27551" y="2054268"/>
                <a:ext cx="4192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Uputstvo: </a:t>
                </a:r>
                <a:r>
                  <a:rPr lang="en-US" dirty="0" err="1" smtClean="0"/>
                  <a:t>Kocka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ima</a:t>
                </a:r>
                <a:r>
                  <a:rPr lang="en-US" dirty="0" smtClean="0"/>
                  <a:t> 12 </a:t>
                </a:r>
                <a:r>
                  <a:rPr lang="en-US" dirty="0" err="1" smtClean="0"/>
                  <a:t>ivica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tj</a:t>
                </a:r>
                <a:r>
                  <a:rPr lang="en-US" dirty="0" smtClean="0"/>
                  <a:t>.   12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=48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551" y="2054268"/>
                <a:ext cx="419255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16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232" y="693797"/>
            <a:ext cx="1080447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5:3:2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30000dm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tog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njegovog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dijagonalnog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presjeka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40077" y="1828800"/>
                <a:ext cx="2123082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Uputstvo: a:b:c=5:3:2</a:t>
                </a:r>
              </a:p>
              <a:p>
                <a:r>
                  <a:rPr lang="en-US" dirty="0" smtClean="0"/>
                  <a:t>a=5k</a:t>
                </a:r>
              </a:p>
              <a:p>
                <a:r>
                  <a:rPr lang="en-US" dirty="0" smtClean="0"/>
                  <a:t>b=3k</a:t>
                </a:r>
              </a:p>
              <a:p>
                <a:r>
                  <a:rPr lang="en-US" dirty="0" smtClean="0"/>
                  <a:t>c=2k</a:t>
                </a:r>
              </a:p>
              <a:p>
                <a:r>
                  <a:rPr lang="en-US" dirty="0" smtClean="0"/>
                  <a:t>V=</a:t>
                </a:r>
                <a:r>
                  <a:rPr lang="en-US" dirty="0" err="1" smtClean="0"/>
                  <a:t>abc</a:t>
                </a:r>
                <a:endParaRPr lang="en-US" dirty="0" smtClean="0"/>
              </a:p>
              <a:p>
                <a:r>
                  <a:rPr lang="en-US" dirty="0" smtClean="0"/>
                  <a:t>30000=5k3k2k</a:t>
                </a:r>
              </a:p>
              <a:p>
                <a:r>
                  <a:rPr lang="en-US" dirty="0" smtClean="0"/>
                  <a:t>30000=30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k=10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077" y="1828800"/>
                <a:ext cx="2123082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2292" t="-1064" r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94" y="645465"/>
            <a:ext cx="1088636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imaju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cm, i 8 cm.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cm.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02707" y="1678488"/>
                <a:ext cx="2668038" cy="1323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Uputstvo: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ME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ME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ME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M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M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sr-Latn-M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r-Latn-M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sr-Latn-M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sr-Latn-ME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ME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M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ME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sr-Latn-M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r-Latn-M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Nadje</a:t>
                </a:r>
                <a:r>
                  <a:rPr lang="en-US" dirty="0" smtClean="0"/>
                  <a:t> 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07" y="1678488"/>
                <a:ext cx="2668038" cy="1323376"/>
              </a:xfrm>
              <a:prstGeom prst="rect">
                <a:avLst/>
              </a:prstGeom>
              <a:blipFill rotWithShape="1">
                <a:blip r:embed="rId2"/>
                <a:stretch>
                  <a:fillRect l="-2059" t="-2304" b="-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88781" y="2143519"/>
                <a:ext cx="1869358" cy="947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r>
                  <a:rPr lang="en-US" dirty="0" err="1" smtClean="0"/>
                  <a:t>Nadje</a:t>
                </a:r>
                <a:r>
                  <a:rPr lang="en-US" dirty="0" smtClean="0"/>
                  <a:t> se H</a:t>
                </a: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81" y="2143519"/>
                <a:ext cx="1869358" cy="947311"/>
              </a:xfrm>
              <a:prstGeom prst="rect">
                <a:avLst/>
              </a:prstGeom>
              <a:blipFill rotWithShape="1">
                <a:blip r:embed="rId3"/>
                <a:stretch>
                  <a:fillRect l="-293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922712" y="2143519"/>
                <a:ext cx="1337995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712" y="2143519"/>
                <a:ext cx="1337995" cy="6164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039611" y="2247842"/>
                <a:ext cx="11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611" y="2247842"/>
                <a:ext cx="118917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8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94" y="674704"/>
            <a:ext cx="1090001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pravougli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trougao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cm,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cm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kraća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hipotenuze.Izračunaj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hipotenuzi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osnove.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77238" y="1728592"/>
                <a:ext cx="2153923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Uputstvo: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Nadje</a:t>
                </a:r>
                <a:r>
                  <a:rPr lang="en-US" dirty="0" smtClean="0"/>
                  <a:t> se </a:t>
                </a:r>
                <a:r>
                  <a:rPr lang="en-US" dirty="0" err="1" smtClean="0"/>
                  <a:t>c,pa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onda</a:t>
                </a:r>
                <a:r>
                  <a:rPr lang="en-US" dirty="0" smtClean="0"/>
                  <a:t> b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38" y="1728592"/>
                <a:ext cx="2153923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550" t="-1323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415424" y="1985375"/>
                <a:ext cx="960583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424" y="1985375"/>
                <a:ext cx="960583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6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9683" y="6687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Zapremina pravilne trostrane prizme je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8540"/>
              </p:ext>
            </p:extLst>
          </p:nvPr>
        </p:nvGraphicFramePr>
        <p:xfrm>
          <a:off x="4797425" y="822325"/>
          <a:ext cx="596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" imgW="596880" imgH="228600" progId="Equation.3">
                  <p:embed/>
                </p:oleObj>
              </mc:Choice>
              <mc:Fallback>
                <p:oleObj name="Equation" r:id="rId3" imgW="59688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822325"/>
                        <a:ext cx="596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9963" y="712675"/>
            <a:ext cx="5076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cm.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915" y="1791222"/>
            <a:ext cx="439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Uputstvo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direktno</a:t>
            </a:r>
            <a:r>
              <a:rPr lang="en-US" dirty="0" smtClean="0"/>
              <a:t> </a:t>
            </a:r>
            <a:r>
              <a:rPr lang="en-US" dirty="0" err="1" smtClean="0"/>
              <a:t>koristite</a:t>
            </a:r>
            <a:r>
              <a:rPr lang="en-US" dirty="0" smtClean="0"/>
              <a:t> </a:t>
            </a:r>
            <a:r>
              <a:rPr lang="en-US" dirty="0" err="1" smtClean="0"/>
              <a:t>formule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 </a:t>
            </a:r>
            <a:r>
              <a:rPr lang="en-US" dirty="0" err="1" smtClean="0"/>
              <a:t>prezentacije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86403"/>
              </p:ext>
            </p:extLst>
          </p:nvPr>
        </p:nvGraphicFramePr>
        <p:xfrm>
          <a:off x="6045958" y="841275"/>
          <a:ext cx="6762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3" imgW="672808" imgH="228501" progId="Equation.3">
                  <p:embed/>
                </p:oleObj>
              </mc:Choice>
              <mc:Fallback>
                <p:oleObj name="Equation" r:id="rId3" imgW="672808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958" y="841275"/>
                        <a:ext cx="6762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733749"/>
              </p:ext>
            </p:extLst>
          </p:nvPr>
        </p:nvGraphicFramePr>
        <p:xfrm>
          <a:off x="6555475" y="1228109"/>
          <a:ext cx="8286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5" imgW="825500" imgH="228600" progId="Equation.3">
                  <p:embed/>
                </p:oleObj>
              </mc:Choice>
              <mc:Fallback>
                <p:oleObj name="Equation" r:id="rId5" imgW="825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475" y="1228109"/>
                        <a:ext cx="8286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7881" y="726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omotača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šestostrane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7881" y="1113809"/>
            <a:ext cx="58275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Izračunaj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zapreminu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njena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jednaka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89973" y="1828800"/>
                <a:ext cx="5288307" cy="1536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Uputstvo:</a:t>
                </a:r>
              </a:p>
              <a:p>
                <a:r>
                  <a:rPr lang="en-US" dirty="0" smtClean="0"/>
                  <a:t>M=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=19300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P=2B+M</a:t>
                </a:r>
              </a:p>
              <a:p>
                <a:r>
                  <a:rPr lang="en-US" dirty="0" err="1" smtClean="0"/>
                  <a:t>Nadjete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prvo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B,pa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iz</a:t>
                </a:r>
                <a:r>
                  <a:rPr lang="en-US" dirty="0" smtClean="0"/>
                  <a:t> B </a:t>
                </a:r>
                <a:r>
                  <a:rPr lang="en-US" dirty="0" err="1" smtClean="0"/>
                  <a:t>nadjete</a:t>
                </a:r>
                <a:r>
                  <a:rPr lang="en-US" dirty="0" smtClean="0"/>
                  <a:t> a, pa </a:t>
                </a:r>
                <a:r>
                  <a:rPr lang="en-US" dirty="0" err="1" smtClean="0"/>
                  <a:t>onda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iz</a:t>
                </a:r>
                <a:r>
                  <a:rPr lang="en-US" dirty="0" smtClean="0"/>
                  <a:t> M </a:t>
                </a:r>
                <a:r>
                  <a:rPr lang="en-US" dirty="0" err="1" smtClean="0"/>
                  <a:t>nadjete</a:t>
                </a:r>
                <a:r>
                  <a:rPr lang="en-US" dirty="0" smtClean="0"/>
                  <a:t> H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973" y="1828800"/>
                <a:ext cx="5288307" cy="1536062"/>
              </a:xfrm>
              <a:prstGeom prst="rect">
                <a:avLst/>
              </a:prstGeom>
              <a:blipFill rotWithShape="1">
                <a:blip r:embed="rId7"/>
                <a:stretch>
                  <a:fillRect l="-922" t="-1984" r="-11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9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1" y="682388"/>
            <a:ext cx="8666328" cy="277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geometrijsko tijelo ograničeno sa </a:t>
            </a:r>
            <a:r>
              <a:rPr lang="sr-Latn-M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</a:t>
            </a: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podudarna i paralelna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mnogougla koja se nazivaju 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ili 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omotačem koji spaja te dvije baze. Omo</a:t>
            </a: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tač se sastoji od paralelograma koje nazivamo </a:t>
            </a:r>
            <a:r>
              <a:rPr lang="sr-Latn-ME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bočnim stranama </a:t>
            </a: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su bočne strane normalne na osnove  prizmu nazivamo </a:t>
            </a:r>
            <a:r>
              <a:rPr lang="sr-Latn-ME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pravom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prizmom; u protivnom je nazivamo </a:t>
            </a:r>
            <a:r>
              <a:rPr lang="sr-Latn-ME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kosom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prizmom.</a:t>
            </a:r>
            <a:endParaRPr lang="sr-Latn-ME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je u osnovi prave prizme pravilan mnogougao prizmu nazivamo </a:t>
            </a:r>
            <a:r>
              <a:rPr lang="sr-Latn-ME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pravilnom</a:t>
            </a: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Zavisno od broja stranica osnove, prizme mogu biti trostrane, četvorostrane,..., n-tostrane, itd.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42629" t="9858" r="28525" b="36177"/>
          <a:stretch/>
        </p:blipFill>
        <p:spPr bwMode="auto">
          <a:xfrm>
            <a:off x="2269011" y="3235039"/>
            <a:ext cx="2152864" cy="2961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45170" t="17864" r="21404" b="33296"/>
          <a:stretch/>
        </p:blipFill>
        <p:spPr bwMode="auto">
          <a:xfrm>
            <a:off x="4865428" y="3453403"/>
            <a:ext cx="1972101" cy="2742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41506" t="26295" r="28205" b="19261"/>
          <a:stretch/>
        </p:blipFill>
        <p:spPr bwMode="auto">
          <a:xfrm>
            <a:off x="7281082" y="3429310"/>
            <a:ext cx="2336751" cy="2766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5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6512" y="982772"/>
            <a:ext cx="6834884" cy="1186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paralelogram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paralelopiped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M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 paralelopiped kome je osnova pravougaonik nazivamo </a:t>
            </a:r>
            <a:r>
              <a:rPr lang="sr-Latn-ME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kvadar</a:t>
            </a:r>
            <a:r>
              <a:rPr lang="sr-Latn-M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Pravilna jednakoivična četvorostrana prizma se naziva </a:t>
            </a:r>
            <a:r>
              <a:rPr lang="sr-Latn-ME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ocka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8365" y="2966196"/>
            <a:ext cx="84946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Površina prizme se računa po formuli:</a:t>
            </a:r>
            <a:r>
              <a:rPr lang="sr-Latn-M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P=2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·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B+M</a:t>
            </a:r>
            <a:endParaRPr lang="sr-Latn-ME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ME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B-površina baze (osnove), M-površina omotača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6639" y="4291094"/>
            <a:ext cx="783355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Zapremina prizme se računa po formuli:    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V=B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·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sr-Latn-ME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ME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Latn-M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B-površina baze (osnove), </a:t>
            </a:r>
            <a:r>
              <a:rPr lang="sr-Latn-M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H-visina prizme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432477" y="3782953"/>
                <a:ext cx="20739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M=O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000" b="1" dirty="0" smtClean="0"/>
                  <a:t>H</a:t>
                </a:r>
              </a:p>
              <a:p>
                <a:r>
                  <a:rPr lang="en-US" sz="2000" b="1" dirty="0" smtClean="0"/>
                  <a:t>O je </a:t>
                </a:r>
                <a:r>
                  <a:rPr lang="en-US" sz="2000" b="1" dirty="0" err="1" smtClean="0"/>
                  <a:t>obim</a:t>
                </a:r>
                <a:r>
                  <a:rPr lang="en-US" sz="2000" b="1" dirty="0" smtClean="0"/>
                  <a:t> </a:t>
                </a:r>
                <a:r>
                  <a:rPr lang="en-US" sz="2000" b="1" dirty="0" err="1" smtClean="0"/>
                  <a:t>osnove</a:t>
                </a:r>
                <a:endParaRPr lang="en-US" sz="2000" b="1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477" y="3782953"/>
                <a:ext cx="2073901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2933" t="-3448" r="-234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4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98690" y="723463"/>
            <a:ext cx="2149274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KOCKA</a:t>
            </a:r>
            <a:endParaRPr lang="en-US" sz="32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5383" t="25648" r="30930" b="17772"/>
          <a:stretch/>
        </p:blipFill>
        <p:spPr bwMode="auto">
          <a:xfrm>
            <a:off x="784993" y="1021428"/>
            <a:ext cx="5117911" cy="4899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40424" y="2316287"/>
            <a:ext cx="3521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</a:t>
            </a:r>
            <a:r>
              <a:rPr lang="sr-Latn-M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šina dijagonalnog presjeka: </a:t>
            </a:r>
            <a:endParaRPr lang="en-US" sz="2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19917" y="3220872"/>
            <a:ext cx="5691116" cy="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983924"/>
              </p:ext>
            </p:extLst>
          </p:nvPr>
        </p:nvGraphicFramePr>
        <p:xfrm>
          <a:off x="7519917" y="2835322"/>
          <a:ext cx="2203144" cy="77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4" imgW="761669" imgH="266584" progId="Equation.3">
                  <p:embed/>
                </p:oleObj>
              </mc:Choice>
              <mc:Fallback>
                <p:oleObj name="Equation" r:id="rId4" imgW="761669" imgH="2665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17" y="2835322"/>
                        <a:ext cx="2203144" cy="771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1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5017" y="5625750"/>
            <a:ext cx="45314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Dijagonalni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presjek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pravougaonik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površine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964031"/>
              </p:ext>
            </p:extLst>
          </p:nvPr>
        </p:nvGraphicFramePr>
        <p:xfrm>
          <a:off x="5260114" y="5581513"/>
          <a:ext cx="1432185" cy="45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685502" imgH="215806" progId="Equation.3">
                  <p:embed/>
                </p:oleObj>
              </mc:Choice>
              <mc:Fallback>
                <p:oleObj name="Equation" r:id="rId3" imgW="685502" imgH="21580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114" y="5581513"/>
                        <a:ext cx="1432185" cy="457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76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6737" y="596910"/>
            <a:ext cx="142994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8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KVADAR</a:t>
            </a:r>
            <a:endParaRPr lang="en-US" sz="28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l="22115" t="31137" r="11700" b="18086"/>
          <a:stretch/>
        </p:blipFill>
        <p:spPr bwMode="auto">
          <a:xfrm>
            <a:off x="2698659" y="1150267"/>
            <a:ext cx="5595582" cy="4476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69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10919" r="2564" b="26416"/>
          <a:stretch/>
        </p:blipFill>
        <p:spPr bwMode="auto">
          <a:xfrm>
            <a:off x="771099" y="1248055"/>
            <a:ext cx="7671444" cy="485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04065" y="778055"/>
            <a:ext cx="425911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pravilna trostrana prizma</a:t>
            </a:r>
            <a:endParaRPr lang="en-US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956142" y="1248055"/>
            <a:ext cx="764088" cy="4857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601217" y="1440493"/>
                <a:ext cx="888320" cy="532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217" y="1440493"/>
                <a:ext cx="888320" cy="532903"/>
              </a:xfrm>
              <a:prstGeom prst="rect">
                <a:avLst/>
              </a:prstGeom>
              <a:blipFill rotWithShape="1">
                <a:blip r:embed="rId3"/>
                <a:stretch>
                  <a:fillRect l="-6164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677590" y="1522278"/>
                <a:ext cx="1529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M=O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dirty="0" smtClean="0"/>
                  <a:t>H=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3</m:t>
                    </m:r>
                    <m:r>
                      <a:rPr lang="en-US" b="0" i="1" dirty="0" smtClean="0">
                        <a:latin typeface="Cambria Math"/>
                      </a:rPr>
                      <m:t>𝑎𝐻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590" y="1522278"/>
                <a:ext cx="152990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187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06821" y="152227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P=2B+M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52595" y="3153333"/>
                <a:ext cx="571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595" y="3153333"/>
                <a:ext cx="57118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42975" y="29749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606821" y="4133589"/>
                <a:ext cx="4104522" cy="393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Dijagonala </a:t>
                </a:r>
                <a:r>
                  <a:rPr lang="en-US" dirty="0" err="1" smtClean="0"/>
                  <a:t>bocne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strane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𝑏𝑠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21" y="4133589"/>
                <a:ext cx="4104522" cy="393313"/>
              </a:xfrm>
              <a:prstGeom prst="rect">
                <a:avLst/>
              </a:prstGeom>
              <a:blipFill rotWithShape="1">
                <a:blip r:embed="rId6"/>
                <a:stretch>
                  <a:fillRect l="-1337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951364" y="216700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V=BH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96844" y="3153333"/>
            <a:ext cx="1753644" cy="654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51364" y="4133589"/>
            <a:ext cx="1603913" cy="393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59082" y="2536335"/>
            <a:ext cx="1504098" cy="616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3123" y="586987"/>
            <a:ext cx="4837030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pravilna </a:t>
            </a:r>
            <a:r>
              <a:rPr lang="sr-Latn-ME" sz="24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četvorostrana </a:t>
            </a:r>
            <a:r>
              <a:rPr lang="sr-Latn-ME" sz="24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</a:t>
            </a:r>
            <a:endParaRPr lang="en-US" sz="2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084" t="11208" r="6089" b="29484"/>
          <a:stretch/>
        </p:blipFill>
        <p:spPr bwMode="auto">
          <a:xfrm>
            <a:off x="937785" y="975683"/>
            <a:ext cx="7005212" cy="5179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866361" y="1171183"/>
                <a:ext cx="470987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𝐏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𝟐𝐁</m:t>
                      </m:r>
                      <m:r>
                        <a:rPr lang="en-US" b="1" i="0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𝐌</m:t>
                      </m:r>
                      <m:r>
                        <a:rPr lang="en-US" b="1" i="0" smtClean="0">
                          <a:latin typeface="Cambria Math"/>
                        </a:rPr>
                        <m:t>          </m:t>
                      </m:r>
                      <m:r>
                        <a:rPr lang="en-US" b="1" i="0" smtClean="0">
                          <a:latin typeface="Cambria Math"/>
                        </a:rPr>
                        <m:t>𝐁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        </m:t>
                      </m:r>
                      <m:r>
                        <a:rPr lang="en-US" b="1" i="1" smtClean="0">
                          <a:latin typeface="Cambria Math"/>
                        </a:rPr>
                        <m:t>𝑴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𝑶𝑯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𝒂𝑯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361" y="1171183"/>
                <a:ext cx="4709879" cy="375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83040" y="2393201"/>
                <a:ext cx="1138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𝑽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𝑩𝑯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040" y="2393201"/>
                <a:ext cx="113826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354412" y="5637341"/>
                <a:ext cx="4088683" cy="400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Dijagonala </a:t>
                </a:r>
                <a:r>
                  <a:rPr lang="en-US" dirty="0" err="1"/>
                  <a:t>bocne</a:t>
                </a:r>
                <a:r>
                  <a:rPr lang="en-US" dirty="0"/>
                  <a:t> </a:t>
                </a:r>
                <a:r>
                  <a:rPr lang="en-US" dirty="0" err="1"/>
                  <a:t>strane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𝒃𝒔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412" y="5637341"/>
                <a:ext cx="4088683" cy="400559"/>
              </a:xfrm>
              <a:prstGeom prst="rect">
                <a:avLst/>
              </a:prstGeom>
              <a:blipFill rotWithShape="1">
                <a:blip r:embed="rId5"/>
                <a:stretch>
                  <a:fillRect l="-11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2843408" y="1753644"/>
            <a:ext cx="1252603" cy="3557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184118" y="3163008"/>
                <a:ext cx="571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118" y="3163008"/>
                <a:ext cx="5711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73041" y="3920647"/>
            <a:ext cx="275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Prostorna</a:t>
            </a:r>
            <a:r>
              <a:rPr lang="en-US" dirty="0" smtClean="0"/>
              <a:t> </a:t>
            </a:r>
            <a:r>
              <a:rPr lang="en-US" dirty="0" err="1" smtClean="0"/>
              <a:t>dijagonala</a:t>
            </a:r>
            <a:r>
              <a:rPr lang="en-US" dirty="0" smtClean="0"/>
              <a:t> </a:t>
            </a:r>
            <a:r>
              <a:rPr lang="en-US" dirty="0" err="1" smtClean="0"/>
              <a:t>prizme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11660" y="1546735"/>
            <a:ext cx="2331337" cy="3321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24811" y="2906038"/>
            <a:ext cx="1565753" cy="44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11660" y="4289979"/>
            <a:ext cx="2219637" cy="469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24811" y="5637341"/>
            <a:ext cx="1189973" cy="517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32723" y="5637341"/>
            <a:ext cx="1578280" cy="517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0964" t="29027" r="1872" b="9292"/>
          <a:stretch/>
        </p:blipFill>
        <p:spPr bwMode="auto">
          <a:xfrm>
            <a:off x="6619166" y="791570"/>
            <a:ext cx="4885898" cy="4790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5135" y="597222"/>
            <a:ext cx="380347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ME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 pravilna </a:t>
            </a:r>
            <a:r>
              <a:rPr lang="sr-Latn-ME" sz="20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šestostrana </a:t>
            </a:r>
            <a:r>
              <a:rPr lang="sr-Latn-ME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prizma</a:t>
            </a:r>
            <a:endParaRPr lang="en-US" sz="20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0897" t="10258" r="50481" b="12310"/>
          <a:stretch/>
        </p:blipFill>
        <p:spPr bwMode="auto">
          <a:xfrm>
            <a:off x="858090" y="1004258"/>
            <a:ext cx="5895832" cy="5219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17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07929" y="832981"/>
                <a:ext cx="4562275" cy="1875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𝑂𝐻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  <m:r>
                        <a:rPr lang="en-US" b="0" i="1" smtClean="0">
                          <a:latin typeface="Cambria Math"/>
                        </a:rPr>
                        <m:t>𝑎𝐻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  <m:r>
                        <a:rPr lang="en-US" b="0" i="1" smtClean="0">
                          <a:latin typeface="Cambria Math"/>
                        </a:rPr>
                        <m:t>𝑎𝐻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𝒂𝑯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29" y="832981"/>
                <a:ext cx="4562275" cy="1875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231698" y="851770"/>
                <a:ext cx="1630190" cy="122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𝐵𝐻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698" y="851770"/>
                <a:ext cx="1630190" cy="12272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09459" y="2956142"/>
                <a:ext cx="5370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Imamo </a:t>
                </a:r>
                <a:r>
                  <a:rPr lang="en-US" dirty="0" err="1" smtClean="0"/>
                  <a:t>dvije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prostorne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dijagonale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vecu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manju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59" y="2956142"/>
                <a:ext cx="537018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08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70975" y="3513551"/>
                <a:ext cx="2063642" cy="125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𝒗</m:t>
                              </m:r>
                            </m:sub>
                          </m:sSub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75" y="3513551"/>
                <a:ext cx="2063642" cy="12575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96401" y="3467064"/>
                <a:ext cx="2538608" cy="1350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/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</m:sub>
                          </m:sSub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401" y="3467064"/>
                <a:ext cx="2538608" cy="13504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164921" y="4396636"/>
            <a:ext cx="1791221" cy="3744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4553" y="4396636"/>
            <a:ext cx="1975651" cy="420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60531" y="2279737"/>
            <a:ext cx="2123162" cy="428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31698" y="1465399"/>
            <a:ext cx="1747381" cy="613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13951" y="2493859"/>
            <a:ext cx="427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dijagonalna</a:t>
            </a:r>
            <a:r>
              <a:rPr lang="en-US" dirty="0" smtClean="0"/>
              <a:t> </a:t>
            </a:r>
            <a:r>
              <a:rPr lang="en-US" dirty="0" err="1" smtClean="0"/>
              <a:t>presjeka</a:t>
            </a:r>
            <a:r>
              <a:rPr lang="en-US" dirty="0" smtClean="0"/>
              <a:t> </a:t>
            </a:r>
            <a:r>
              <a:rPr lang="en-US" dirty="0" err="1" smtClean="0"/>
              <a:t>veci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manji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795880" y="3097732"/>
                <a:ext cx="1535164" cy="1246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𝑣𝑑𝑝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en-US" b="1" i="1">
                              <a:latin typeface="Cambria Math"/>
                            </a:rPr>
                            <m:t>𝒅𝒑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𝒂𝑯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880" y="3097732"/>
                <a:ext cx="1535164" cy="12466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942117" y="3038252"/>
                <a:ext cx="1724768" cy="1285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𝑑𝑝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dirty="0" smtClean="0"/>
              </a:p>
              <a:p>
                <a:pPr/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𝒅𝒑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en-US" b="1" dirty="0"/>
              </a:p>
              <a:p>
                <a:pPr/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117" y="3038252"/>
                <a:ext cx="1724768" cy="12856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795880" y="3679325"/>
            <a:ext cx="1510285" cy="366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42117" y="3679325"/>
            <a:ext cx="1681871" cy="366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815075" y="5136300"/>
                <a:ext cx="4088683" cy="400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Dijagonala </a:t>
                </a:r>
                <a:r>
                  <a:rPr lang="en-US" dirty="0" err="1"/>
                  <a:t>bocne</a:t>
                </a:r>
                <a:r>
                  <a:rPr lang="en-US" dirty="0"/>
                  <a:t> </a:t>
                </a:r>
                <a:r>
                  <a:rPr lang="en-US" dirty="0" err="1"/>
                  <a:t>strane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𝒃𝒔</m:t>
                            </m:r>
                          </m:sub>
                        </m:sSub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075" y="5136300"/>
                <a:ext cx="4088683" cy="400559"/>
              </a:xfrm>
              <a:prstGeom prst="rect">
                <a:avLst/>
              </a:prstGeom>
              <a:blipFill rotWithShape="1">
                <a:blip r:embed="rId9"/>
                <a:stretch>
                  <a:fillRect l="-1341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231698" y="5136300"/>
            <a:ext cx="1630190" cy="393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337</TotalTime>
  <Words>857</Words>
  <Application>Microsoft Office PowerPoint</Application>
  <PresentationFormat>Custom</PresentationFormat>
  <Paragraphs>101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Organic</vt:lpstr>
      <vt:lpstr>Equation</vt:lpstr>
      <vt:lpstr>PRIZMA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PRIZMA</dc:title>
  <dc:creator>Korisnik</dc:creator>
  <cp:lastModifiedBy>SVETLANA</cp:lastModifiedBy>
  <cp:revision>38</cp:revision>
  <dcterms:created xsi:type="dcterms:W3CDTF">2017-11-15T18:02:54Z</dcterms:created>
  <dcterms:modified xsi:type="dcterms:W3CDTF">2020-04-13T18:33:06Z</dcterms:modified>
</cp:coreProperties>
</file>