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7947-E287-4738-8C82-07CE4F01EF03}" type="datetime2">
              <a:rPr lang="en-US" smtClean="0"/>
              <a:t>Thursday, 18 February, 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17928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79361-B9A1-48F2-9473-23DE30E2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03906"/>
            <a:ext cx="11090275" cy="133305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86779-C2F3-447D-85F7-F6B0E2C97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BD84-71F4-4271-8C46-0D47C0A9B12E}" type="datetime2">
              <a:rPr lang="en-US" smtClean="0"/>
              <a:t>Thursday, 18 February,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090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56583A-514F-4632-820D-E7EE236A4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3CBBB-7DDC-4437-8C7D-22A1C3520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69EBF-DA20-4024-8006-B158D571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0CE1-F450-4107-B2CB-17B18F8A3F4A}" type="datetime2">
              <a:rPr lang="en-US" smtClean="0"/>
              <a:t>Thursday, 18 February,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AC8B9-14B5-4DF1-994D-AB47DB3B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76582-5F9B-4F5E-AAD5-D608CB68E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345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8C025-CD7A-4966-867E-81CF82B15267}" type="datetime2">
              <a:rPr lang="en-US" smtClean="0"/>
              <a:t>Thursday, 18 February,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935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4644CBB8-40B8-42F8-9172-07A476341DDA}"/>
              </a:ext>
            </a:extLst>
          </p:cNvPr>
          <p:cNvGrpSpPr/>
          <p:nvPr/>
        </p:nvGrpSpPr>
        <p:grpSpPr>
          <a:xfrm>
            <a:off x="356481" y="879007"/>
            <a:ext cx="734257" cy="760506"/>
            <a:chOff x="5243759" y="1363788"/>
            <a:chExt cx="734257" cy="760506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35CE073E-302A-4AA7-98C7-8667DDDCFA1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4FD1AE2F-DD70-4E93-B905-E052A23F0B1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E8D529E5-8838-47F0-98A4-2D46F11E499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DA2564-D3DB-48AD-83F0-6CC6B574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63" y="474345"/>
            <a:ext cx="11077574" cy="2954655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64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9929-0719-4517-94D6-FDF7F99E70F6}" type="datetime2">
              <a:rPr lang="en-US" smtClean="0"/>
              <a:t>Thursday, 18 February,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EA752-36DA-440B-8747-0EB291408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271" y="3629772"/>
            <a:ext cx="11074866" cy="267895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BCC02B0-8581-4752-B7BC-3CE1EF17B9F7}"/>
              </a:ext>
            </a:extLst>
          </p:cNvPr>
          <p:cNvSpPr>
            <a:spLocks noChangeAspect="1"/>
          </p:cNvSpPr>
          <p:nvPr/>
        </p:nvSpPr>
        <p:spPr>
          <a:xfrm rot="18900000">
            <a:off x="11209132" y="4448189"/>
            <a:ext cx="999200" cy="1262947"/>
          </a:xfrm>
          <a:custGeom>
            <a:avLst/>
            <a:gdLst>
              <a:gd name="connsiteX0" fmla="*/ 540000 w 999200"/>
              <a:gd name="connsiteY0" fmla="*/ 0 h 1262947"/>
              <a:gd name="connsiteX1" fmla="*/ 999200 w 999200"/>
              <a:gd name="connsiteY1" fmla="*/ 815317 h 1262947"/>
              <a:gd name="connsiteX2" fmla="*/ 552185 w 999200"/>
              <a:gd name="connsiteY2" fmla="*/ 1262333 h 1262947"/>
              <a:gd name="connsiteX3" fmla="*/ 540000 w 999200"/>
              <a:gd name="connsiteY3" fmla="*/ 1262947 h 1262947"/>
              <a:gd name="connsiteX4" fmla="*/ 0 w 999200"/>
              <a:gd name="connsiteY4" fmla="*/ 992947 h 1262947"/>
              <a:gd name="connsiteX5" fmla="*/ 10971 w 999200"/>
              <a:gd name="connsiteY5" fmla="*/ 938533 h 1262947"/>
              <a:gd name="connsiteX6" fmla="*/ 15626 w 999200"/>
              <a:gd name="connsiteY6" fmla="*/ 931034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200" h="1262947">
                <a:moveTo>
                  <a:pt x="540000" y="0"/>
                </a:moveTo>
                <a:lnTo>
                  <a:pt x="999200" y="815317"/>
                </a:lnTo>
                <a:lnTo>
                  <a:pt x="552185" y="1262333"/>
                </a:lnTo>
                <a:lnTo>
                  <a:pt x="540000" y="1262947"/>
                </a:ln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10200000" scaled="0"/>
          </a:gradFill>
          <a:ln>
            <a:noFill/>
          </a:ln>
          <a:effectLst>
            <a:innerShdw blurRad="254000" dist="101600" dir="42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A0FF4DB-8180-4D26-AEAE-7ECDB670F71D}"/>
              </a:ext>
            </a:extLst>
          </p:cNvPr>
          <p:cNvSpPr/>
          <p:nvPr/>
        </p:nvSpPr>
        <p:spPr>
          <a:xfrm rot="2700000">
            <a:off x="11686937" y="4853516"/>
            <a:ext cx="540000" cy="978284"/>
          </a:xfrm>
          <a:custGeom>
            <a:avLst/>
            <a:gdLst>
              <a:gd name="connsiteX0" fmla="*/ 113288 w 540000"/>
              <a:gd name="connsiteY0" fmla="*/ 0 h 978284"/>
              <a:gd name="connsiteX1" fmla="*/ 539386 w 540000"/>
              <a:gd name="connsiteY1" fmla="*/ 426099 h 978284"/>
              <a:gd name="connsiteX2" fmla="*/ 540000 w 540000"/>
              <a:gd name="connsiteY2" fmla="*/ 438284 h 978284"/>
              <a:gd name="connsiteX3" fmla="*/ 270000 w 540000"/>
              <a:gd name="connsiteY3" fmla="*/ 978284 h 978284"/>
              <a:gd name="connsiteX4" fmla="*/ 0 w 540000"/>
              <a:gd name="connsiteY4" fmla="*/ 438284 h 978284"/>
              <a:gd name="connsiteX5" fmla="*/ 79081 w 540000"/>
              <a:gd name="connsiteY5" fmla="*/ 56446 h 97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" h="978284">
                <a:moveTo>
                  <a:pt x="113288" y="0"/>
                </a:moveTo>
                <a:lnTo>
                  <a:pt x="539386" y="426099"/>
                </a:lnTo>
                <a:lnTo>
                  <a:pt x="540000" y="438284"/>
                </a:lnTo>
                <a:cubicBezTo>
                  <a:pt x="540000" y="736518"/>
                  <a:pt x="419117" y="978284"/>
                  <a:pt x="270000" y="978284"/>
                </a:cubicBezTo>
                <a:cubicBezTo>
                  <a:pt x="120883" y="978284"/>
                  <a:pt x="0" y="736518"/>
                  <a:pt x="0" y="438284"/>
                </a:cubicBezTo>
                <a:cubicBezTo>
                  <a:pt x="0" y="289167"/>
                  <a:pt x="30220" y="154167"/>
                  <a:pt x="79081" y="56446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010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95673-5512-4AAA-9AEB-E00C61EC65D5}" type="datetime2">
              <a:rPr lang="en-US" smtClean="0"/>
              <a:t>Thursday, 18 February,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920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881275"/>
            <a:ext cx="5437186" cy="535354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577270"/>
            <a:ext cx="5429114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881275"/>
            <a:ext cx="5436392" cy="535354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577270"/>
            <a:ext cx="5436391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138FA-2E87-4873-8BBA-13E447C9A99A}" type="datetime2">
              <a:rPr lang="en-US" smtClean="0"/>
              <a:t>Thursday, 18 February, 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21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053C-0E9C-4159-B7C9-6AB74343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149" y="550799"/>
            <a:ext cx="8283313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F51F65-E111-4656-83BE-CFCDE2DD6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B40A-97BD-4BFB-B639-0BFF95FDE8B7}" type="datetime2">
              <a:rPr lang="en-US" smtClean="0"/>
              <a:t>Thursday, 18 February, 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F82CB-2D17-4918-821E-485475CF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6589D-A056-4817-AE15-39D87FE1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489F067-39E1-4757-BC11-6169A343F2E1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10727" y="3958416"/>
            <a:ext cx="3536330" cy="1853969"/>
          </a:xfrm>
          <a:custGeom>
            <a:avLst/>
            <a:gdLst>
              <a:gd name="connsiteX0" fmla="*/ 3536330 w 3536330"/>
              <a:gd name="connsiteY0" fmla="*/ 1853969 h 1853969"/>
              <a:gd name="connsiteX1" fmla="*/ 1682362 w 3536330"/>
              <a:gd name="connsiteY1" fmla="*/ 0 h 1853969"/>
              <a:gd name="connsiteX2" fmla="*/ 52157 w 3536330"/>
              <a:gd name="connsiteY2" fmla="*/ 970257 h 1853969"/>
              <a:gd name="connsiteX3" fmla="*/ 0 w 3536330"/>
              <a:gd name="connsiteY3" fmla="*/ 1078528 h 1853969"/>
              <a:gd name="connsiteX4" fmla="*/ 757215 w 3536330"/>
              <a:gd name="connsiteY4" fmla="*/ 1835743 h 1853969"/>
              <a:gd name="connsiteX5" fmla="*/ 774211 w 3536330"/>
              <a:gd name="connsiteY5" fmla="*/ 1667149 h 1853969"/>
              <a:gd name="connsiteX6" fmla="*/ 1682362 w 3536330"/>
              <a:gd name="connsiteY6" fmla="*/ 926985 h 1853969"/>
              <a:gd name="connsiteX7" fmla="*/ 2609345 w 3536330"/>
              <a:gd name="connsiteY7" fmla="*/ 1853969 h 185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6330" h="1853969">
                <a:moveTo>
                  <a:pt x="3536330" y="1853969"/>
                </a:moveTo>
                <a:cubicBezTo>
                  <a:pt x="3536330" y="830051"/>
                  <a:pt x="2706280" y="0"/>
                  <a:pt x="1682362" y="0"/>
                </a:cubicBezTo>
                <a:cubicBezTo>
                  <a:pt x="978418" y="0"/>
                  <a:pt x="366107" y="392328"/>
                  <a:pt x="52157" y="970257"/>
                </a:cubicBezTo>
                <a:lnTo>
                  <a:pt x="0" y="1078528"/>
                </a:lnTo>
                <a:lnTo>
                  <a:pt x="757215" y="1835743"/>
                </a:lnTo>
                <a:lnTo>
                  <a:pt x="774211" y="1667149"/>
                </a:lnTo>
                <a:cubicBezTo>
                  <a:pt x="860649" y="1244739"/>
                  <a:pt x="1234397" y="926985"/>
                  <a:pt x="1682362" y="926985"/>
                </a:cubicBezTo>
                <a:cubicBezTo>
                  <a:pt x="2194320" y="926985"/>
                  <a:pt x="2609345" y="1342010"/>
                  <a:pt x="2609345" y="1853969"/>
                </a:cubicBezTo>
                <a:close/>
              </a:path>
            </a:pathLst>
          </a:custGeom>
          <a:gradFill flip="none" rotWithShape="1">
            <a:gsLst>
              <a:gs pos="97000">
                <a:schemeClr val="bg2"/>
              </a:gs>
              <a:gs pos="31000">
                <a:schemeClr val="bg2">
                  <a:lumMod val="90000"/>
                  <a:lumOff val="10000"/>
                </a:schemeClr>
              </a:gs>
            </a:gsLst>
            <a:lin ang="15000000" scaled="0"/>
            <a:tileRect/>
          </a:gradFill>
          <a:ln>
            <a:noFill/>
          </a:ln>
          <a:effectLst>
            <a:innerShdw blurRad="355600" dist="101600" dir="162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D231011-607F-42F1-B2D9-2BA8E91CC6AF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81151" y="3649708"/>
            <a:ext cx="3478701" cy="2164843"/>
          </a:xfrm>
          <a:custGeom>
            <a:avLst/>
            <a:gdLst>
              <a:gd name="connsiteX0" fmla="*/ 3478701 w 3478701"/>
              <a:gd name="connsiteY0" fmla="*/ 2164843 h 2164843"/>
              <a:gd name="connsiteX1" fmla="*/ 1624733 w 3478701"/>
              <a:gd name="connsiteY1" fmla="*/ 0 h 2164843"/>
              <a:gd name="connsiteX2" fmla="*/ 87393 w 3478701"/>
              <a:gd name="connsiteY2" fmla="*/ 954459 h 2164843"/>
              <a:gd name="connsiteX3" fmla="*/ 0 w 3478701"/>
              <a:gd name="connsiteY3" fmla="*/ 1122434 h 2164843"/>
              <a:gd name="connsiteX4" fmla="*/ 736015 w 3478701"/>
              <a:gd name="connsiteY4" fmla="*/ 1858449 h 2164843"/>
              <a:gd name="connsiteX5" fmla="*/ 739424 w 3478701"/>
              <a:gd name="connsiteY5" fmla="*/ 1842964 h 2164843"/>
              <a:gd name="connsiteX6" fmla="*/ 1624733 w 3478701"/>
              <a:gd name="connsiteY6" fmla="*/ 1082422 h 2164843"/>
              <a:gd name="connsiteX7" fmla="*/ 2551716 w 3478701"/>
              <a:gd name="connsiteY7" fmla="*/ 2164843 h 2164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701" h="2164843">
                <a:moveTo>
                  <a:pt x="3478701" y="2164843"/>
                </a:moveTo>
                <a:cubicBezTo>
                  <a:pt x="3478701" y="969234"/>
                  <a:pt x="2648651" y="0"/>
                  <a:pt x="1624733" y="0"/>
                </a:cubicBezTo>
                <a:cubicBezTo>
                  <a:pt x="984784" y="0"/>
                  <a:pt x="420564" y="378607"/>
                  <a:pt x="87393" y="954459"/>
                </a:cubicBezTo>
                <a:lnTo>
                  <a:pt x="0" y="1122434"/>
                </a:lnTo>
                <a:lnTo>
                  <a:pt x="736015" y="1858449"/>
                </a:lnTo>
                <a:lnTo>
                  <a:pt x="739424" y="1842964"/>
                </a:lnTo>
                <a:cubicBezTo>
                  <a:pt x="856791" y="1402344"/>
                  <a:pt x="1208766" y="1082422"/>
                  <a:pt x="1624733" y="1082422"/>
                </a:cubicBezTo>
                <a:cubicBezTo>
                  <a:pt x="2136692" y="1082422"/>
                  <a:pt x="2551716" y="1567038"/>
                  <a:pt x="2551716" y="216484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C472EFA-56B5-4A41-8D4B-E9F37727F34D}"/>
              </a:ext>
            </a:extLst>
          </p:cNvPr>
          <p:cNvSpPr/>
          <p:nvPr/>
        </p:nvSpPr>
        <p:spPr>
          <a:xfrm rot="13500000" flipV="1">
            <a:off x="1512277" y="2840042"/>
            <a:ext cx="214196" cy="933178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3781B6C-21AD-489D-A3CB-522BB2AC543F}"/>
              </a:ext>
            </a:extLst>
          </p:cNvPr>
          <p:cNvSpPr>
            <a:spLocks noChangeAspect="1"/>
          </p:cNvSpPr>
          <p:nvPr/>
        </p:nvSpPr>
        <p:spPr>
          <a:xfrm>
            <a:off x="1780661" y="38523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1AD5B80-530E-44CD-8D4A-2796FB214CBF}"/>
              </a:ext>
            </a:extLst>
          </p:cNvPr>
          <p:cNvGrpSpPr/>
          <p:nvPr/>
        </p:nvGrpSpPr>
        <p:grpSpPr>
          <a:xfrm>
            <a:off x="623181" y="1514007"/>
            <a:ext cx="734257" cy="760506"/>
            <a:chOff x="5243759" y="1363788"/>
            <a:chExt cx="734257" cy="760506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2F746AA8-9050-4515-9B17-BC850368529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3EC1AC3-1698-46D5-80B7-F22F15E1A5E4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73766156-553C-46EB-93FA-4F37CC0FF5CF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11002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E0E3-ECF6-4CFE-8698-AEFEBCECC3C0}" type="datetime2">
              <a:rPr lang="en-US" smtClean="0"/>
              <a:t>Thursday, 18 February, 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209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62FC-960E-4740-921F-B36862979F21}" type="datetime2">
              <a:rPr lang="en-US" smtClean="0"/>
              <a:t>Thursday, 18 February,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694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98F1FBA-F8BB-42CF-8B3E-D19AAFEE96C1}"/>
              </a:ext>
            </a:extLst>
          </p:cNvPr>
          <p:cNvGrpSpPr/>
          <p:nvPr/>
        </p:nvGrpSpPr>
        <p:grpSpPr>
          <a:xfrm>
            <a:off x="334964" y="5115518"/>
            <a:ext cx="734257" cy="760506"/>
            <a:chOff x="5243759" y="1363788"/>
            <a:chExt cx="734257" cy="760506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60EE09DD-C3DB-4266-BCC3-A765CFFBF37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5F301FE0-96DC-4EFB-BBEE-AED762C337C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3BEAD276-8850-4C0C-9777-8537000D522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E5EE0A0-B07E-479B-9684-4BD09FA43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75409"/>
            <a:ext cx="4500562" cy="984885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893A9-3462-4F51-83AE-5D2F124B9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575409"/>
            <a:ext cx="6373813" cy="573331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9240C-79C0-4A88-A476-725DE1B9C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76195"/>
            <a:ext cx="4500562" cy="4532530"/>
          </a:xfrm>
        </p:spPr>
        <p:txBody>
          <a:bodyPr anchor="t" anchorCtr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C9E2-CB44-4C05-9BB5-496C18A241E0}" type="datetime2">
              <a:rPr lang="en-US" smtClean="0"/>
              <a:t>Thursday, 18 February,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576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Thursday, 18 February, 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3234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FBF20D-A196-48B1-8D25-2230DA539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anchor="b">
            <a:normAutofit/>
          </a:bodyPr>
          <a:lstStyle/>
          <a:p>
            <a:r>
              <a:rPr lang="sr-Latn-ME"/>
              <a:t>Stepen čiji je je izložilac cio broj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4CA97E-2D41-48C3-956E-7CCF5F3F3D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>
            <a:normAutofit/>
          </a:bodyPr>
          <a:lstStyle/>
          <a:p>
            <a:r>
              <a:rPr lang="sr-Latn-ME" sz="6000" dirty="0">
                <a:solidFill>
                  <a:schemeClr val="tx1">
                    <a:alpha val="60000"/>
                  </a:schemeClr>
                </a:solidFill>
              </a:rPr>
              <a:t>(VJEŽBANJE)</a:t>
            </a:r>
            <a:endParaRPr lang="en-US" sz="6000" dirty="0">
              <a:solidFill>
                <a:schemeClr val="tx1">
                  <a:alpha val="60000"/>
                </a:schemeClr>
              </a:solidFill>
            </a:endParaRPr>
          </a:p>
        </p:txBody>
      </p:sp>
      <p:pic>
        <p:nvPicPr>
          <p:cNvPr id="14" name="Picture 3" descr="Metal tic-tac-toe game pieces">
            <a:extLst>
              <a:ext uri="{FF2B5EF4-FFF2-40B4-BE49-F238E27FC236}">
                <a16:creationId xmlns:a16="http://schemas.microsoft.com/office/drawing/2014/main" id="{53EBC411-9BAB-4BB4-ADA7-4398282B89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17" r="19284"/>
          <a:stretch/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73840CF4-F848-4FE0-AEA6-C9E806911B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20950" y="549275"/>
            <a:ext cx="667802" cy="631474"/>
            <a:chOff x="10478914" y="1506691"/>
            <a:chExt cx="667802" cy="63147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4B46153-41DB-494F-9B08-EBCCF27283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B6D42DA-2D84-4A50-A359-7A5C651B1C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94459D96-B947-4C7F-8BCA-915F8B07C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82954" y="5171203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391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2A5B3-C3B7-4E32-96DB-570E11086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1. IZRAČUNATI VRIJEDNOST IZRAZA: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84E8478-1BB6-43CE-A951-0BCDF8F0FD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457200" indent="-457200">
                  <a:buAutoNum type="alphaLcParenR"/>
                </a:pPr>
                <a:r>
                  <a:rPr lang="sr-Latn-ME" sz="4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40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40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4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sz="4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ME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0,1+</m:t>
                    </m:r>
                    <m:sSup>
                      <m:sSupPr>
                        <m:ctrlPr>
                          <a:rPr lang="sr-Latn-ME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sr-Latn-ME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4000" dirty="0"/>
              </a:p>
              <a:p>
                <a:pPr marL="0" indent="0">
                  <a:buNone/>
                </a:pPr>
                <a:r>
                  <a:rPr lang="sr-Latn-ME" sz="4000" dirty="0"/>
                  <a:t>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40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f>
                              <m:fPr>
                                <m:ctrlPr>
                                  <a:rPr lang="sr-Latn-ME" sz="4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4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sz="4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+0,2</m:t>
                            </m:r>
                          </m:e>
                        </m:d>
                      </m:e>
                      <m:sup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sr-Latn-ME" sz="4000" b="0" i="1" smtClean="0">
                        <a:latin typeface="Cambria Math" panose="02040503050406030204" pitchFamily="18" charset="0"/>
                      </a:rPr>
                      <m:t>:</m:t>
                    </m:r>
                    <m:f>
                      <m:fPr>
                        <m:ctrlPr>
                          <a:rPr lang="sr-Latn-ME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17</m:t>
                        </m:r>
                      </m:den>
                    </m:f>
                    <m:r>
                      <a:rPr lang="sr-Latn-ME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40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84E8478-1BB6-43CE-A951-0BCDF8F0FD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8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107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15954-AC2B-4593-A8A6-13A300F02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2. UPROSTITI IZRAZE: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8224721-C717-400C-86BB-E1788728840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457200" indent="-457200">
                  <a:buAutoNum type="alphaLcParenR"/>
                </a:pPr>
                <a:r>
                  <a:rPr lang="sr-Latn-ME" sz="4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sr-Latn-ME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ME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  <m:r>
                      <a:rPr lang="sr-Latn-ME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4000" dirty="0"/>
              </a:p>
              <a:p>
                <a:pPr marL="457200" indent="-457200">
                  <a:buAutoNum type="alphaLcParenR"/>
                </a:pPr>
                <a:r>
                  <a:rPr lang="sr-Latn-ME" sz="4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  <m:r>
                      <a:rPr lang="sr-Latn-ME" sz="4000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sr-Latn-ME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sr-Latn-ME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4000" dirty="0"/>
              </a:p>
              <a:p>
                <a:pPr marL="457200" indent="-457200">
                  <a:buAutoNum type="alphaLcParenR"/>
                </a:pPr>
                <a:r>
                  <a:rPr lang="sr-Latn-ME" sz="4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sr-Latn-ME" sz="4000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sr-Latn-ME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  <m:r>
                      <a:rPr lang="sr-Latn-ME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4000" dirty="0"/>
              </a:p>
              <a:p>
                <a:pPr marL="457200" indent="-457200">
                  <a:buAutoNum type="alphaLcParenR"/>
                </a:pPr>
                <a:r>
                  <a:rPr lang="sr-Latn-ME" sz="4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40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sr-Latn-ME" sz="40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4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sr-Latn-ME" sz="40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sr-Latn-ME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40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8224721-C717-400C-86BB-E1788728840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802" t="-35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0687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EC6425F-E8EE-490A-BF3A-601C9A5EFD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15959" y="2187353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493A507-59A1-4B5A-A52D-933516EEC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373008" y="4919835"/>
            <a:ext cx="1853969" cy="926985"/>
          </a:xfrm>
          <a:custGeom>
            <a:avLst/>
            <a:gdLst>
              <a:gd name="connsiteX0" fmla="*/ 1329373 w 2658746"/>
              <a:gd name="connsiteY0" fmla="*/ 0 h 1329373"/>
              <a:gd name="connsiteX1" fmla="*/ 2658746 w 2658746"/>
              <a:gd name="connsiteY1" fmla="*/ 1329373 h 1329373"/>
              <a:gd name="connsiteX2" fmla="*/ 1994059 w 2658746"/>
              <a:gd name="connsiteY2" fmla="*/ 1329373 h 1329373"/>
              <a:gd name="connsiteX3" fmla="*/ 1329373 w 2658746"/>
              <a:gd name="connsiteY3" fmla="*/ 664687 h 1329373"/>
              <a:gd name="connsiteX4" fmla="*/ 664687 w 2658746"/>
              <a:gd name="connsiteY4" fmla="*/ 1329373 h 1329373"/>
              <a:gd name="connsiteX5" fmla="*/ 0 w 2658746"/>
              <a:gd name="connsiteY5" fmla="*/ 1329373 h 1329373"/>
              <a:gd name="connsiteX6" fmla="*/ 1329373 w 2658746"/>
              <a:gd name="connsiteY6" fmla="*/ 0 h 1329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58746" h="1329373">
                <a:moveTo>
                  <a:pt x="1329373" y="0"/>
                </a:moveTo>
                <a:cubicBezTo>
                  <a:pt x="2063565" y="0"/>
                  <a:pt x="2658746" y="595181"/>
                  <a:pt x="2658746" y="1329373"/>
                </a:cubicBezTo>
                <a:lnTo>
                  <a:pt x="1994059" y="1329373"/>
                </a:lnTo>
                <a:cubicBezTo>
                  <a:pt x="1994059" y="962277"/>
                  <a:pt x="1696469" y="664687"/>
                  <a:pt x="1329373" y="664687"/>
                </a:cubicBezTo>
                <a:cubicBezTo>
                  <a:pt x="962277" y="664687"/>
                  <a:pt x="664687" y="962277"/>
                  <a:pt x="664687" y="1329373"/>
                </a:cubicBezTo>
                <a:lnTo>
                  <a:pt x="0" y="1329373"/>
                </a:lnTo>
                <a:cubicBezTo>
                  <a:pt x="0" y="595181"/>
                  <a:pt x="595181" y="0"/>
                  <a:pt x="1329373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innerShdw blurRad="254000" dist="50800" dir="9600000">
              <a:schemeClr val="accent1">
                <a:lumMod val="60000"/>
                <a:lumOff val="40000"/>
                <a:alpha val="2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F1810E-C1C8-44A5-ADCF-24B4EAA1D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476583" y="4760475"/>
            <a:ext cx="1853969" cy="1042921"/>
          </a:xfrm>
          <a:custGeom>
            <a:avLst/>
            <a:gdLst>
              <a:gd name="connsiteX0" fmla="*/ 1329373 w 2658746"/>
              <a:gd name="connsiteY0" fmla="*/ 0 h 1329373"/>
              <a:gd name="connsiteX1" fmla="*/ 2658746 w 2658746"/>
              <a:gd name="connsiteY1" fmla="*/ 1329373 h 1329373"/>
              <a:gd name="connsiteX2" fmla="*/ 1994059 w 2658746"/>
              <a:gd name="connsiteY2" fmla="*/ 1329373 h 1329373"/>
              <a:gd name="connsiteX3" fmla="*/ 1329373 w 2658746"/>
              <a:gd name="connsiteY3" fmla="*/ 664687 h 1329373"/>
              <a:gd name="connsiteX4" fmla="*/ 664687 w 2658746"/>
              <a:gd name="connsiteY4" fmla="*/ 1329373 h 1329373"/>
              <a:gd name="connsiteX5" fmla="*/ 0 w 2658746"/>
              <a:gd name="connsiteY5" fmla="*/ 1329373 h 1329373"/>
              <a:gd name="connsiteX6" fmla="*/ 1329373 w 2658746"/>
              <a:gd name="connsiteY6" fmla="*/ 0 h 1329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58746" h="1329373">
                <a:moveTo>
                  <a:pt x="1329373" y="0"/>
                </a:moveTo>
                <a:cubicBezTo>
                  <a:pt x="2063565" y="0"/>
                  <a:pt x="2658746" y="595181"/>
                  <a:pt x="2658746" y="1329373"/>
                </a:cubicBezTo>
                <a:lnTo>
                  <a:pt x="1994059" y="1329373"/>
                </a:lnTo>
                <a:cubicBezTo>
                  <a:pt x="1994059" y="962277"/>
                  <a:pt x="1696469" y="664687"/>
                  <a:pt x="1329373" y="664687"/>
                </a:cubicBezTo>
                <a:cubicBezTo>
                  <a:pt x="962277" y="664687"/>
                  <a:pt x="664687" y="962277"/>
                  <a:pt x="664687" y="1329373"/>
                </a:cubicBezTo>
                <a:lnTo>
                  <a:pt x="0" y="1329373"/>
                </a:lnTo>
                <a:cubicBezTo>
                  <a:pt x="0" y="595181"/>
                  <a:pt x="595181" y="0"/>
                  <a:pt x="1329373" y="0"/>
                </a:cubicBezTo>
                <a:close/>
              </a:path>
            </a:pathLst>
          </a:custGeom>
          <a:solidFill>
            <a:schemeClr val="bg2">
              <a:lumMod val="75000"/>
              <a:lumOff val="25000"/>
              <a:alpha val="60000"/>
            </a:schemeClr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B180A47-07F3-45CF-91AB-5F26C83AB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1085139" y="4330312"/>
            <a:ext cx="107098" cy="466589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innerShdw blurRad="63500" dist="2540000">
              <a:schemeClr val="accent1">
                <a:lumMod val="40000"/>
                <a:lumOff val="60000"/>
                <a:alpha val="2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A7405C2-5931-4635-A369-516BE02E3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2066166" y="5311337"/>
            <a:ext cx="107098" cy="466589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innerShdw blurRad="63500" dist="2540000">
              <a:schemeClr val="accent1">
                <a:lumMod val="40000"/>
                <a:lumOff val="60000"/>
                <a:alpha val="2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CC3CC8-9E3F-461E-A5F1-5AA3F6BDCBC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54189" y="847123"/>
                <a:ext cx="8435072" cy="4900337"/>
              </a:xfrm>
            </p:spPr>
            <p:txBody>
              <a:bodyPr anchor="t">
                <a:noAutofit/>
              </a:bodyPr>
              <a:lstStyle/>
              <a:p>
                <a:pPr marL="0" indent="0">
                  <a:buNone/>
                </a:pPr>
                <a:r>
                  <a:rPr lang="sr-Latn-ME" sz="4400" dirty="0"/>
                  <a:t>3. UPROSTITI IZRAZ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4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4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44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sr-Latn-ME" sz="4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ME" sz="4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sr-Latn-ME" sz="44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  <m:r>
                                  <a:rPr lang="sr-Latn-ME" sz="4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num>
                              <m:den>
                                <m:r>
                                  <a:rPr lang="sr-Latn-ME" sz="4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4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sr-Latn-ME" sz="4400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sr-Latn-ME" sz="4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4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44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sr-Latn-ME" sz="4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ME" sz="4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sr-Latn-ME" sz="4400" b="0" i="1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sr-Latn-ME" sz="4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ME" sz="4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sr-Latn-ME" sz="4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sr-Latn-ME" sz="4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ME" sz="4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sr-Latn-ME" sz="44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44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sr-Latn-ME" sz="4400" dirty="0"/>
                  <a:t>, </a:t>
                </a:r>
              </a:p>
              <a:p>
                <a:pPr marL="0" indent="0">
                  <a:buNone/>
                </a:pPr>
                <a:r>
                  <a:rPr lang="sr-Latn-ME" sz="4400" dirty="0"/>
                  <a:t>A ZATIM IZRAČUNATI VRIJEDNOST IZRAZA ZA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ME" sz="440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4400" i="1" dirty="0" smtClean="0">
                        <a:latin typeface="Cambria Math" panose="02040503050406030204" pitchFamily="18" charset="0"/>
                      </a:rPr>
                      <m:t>=−1, </m:t>
                    </m:r>
                    <m:r>
                      <a:rPr lang="sr-Latn-ME" sz="440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sr-Latn-ME" sz="4400" i="1" dirty="0" smtClean="0">
                        <a:latin typeface="Cambria Math" panose="02040503050406030204" pitchFamily="18" charset="0"/>
                      </a:rPr>
                      <m:t>=−2</m:t>
                    </m:r>
                  </m:oMath>
                </a14:m>
                <a:r>
                  <a:rPr lang="sr-Latn-ME" sz="4400" dirty="0"/>
                  <a:t>.</a:t>
                </a:r>
                <a:endParaRPr lang="en-US" sz="44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CC3CC8-9E3F-461E-A5F1-5AA3F6BDCBC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54189" y="847123"/>
                <a:ext cx="8435072" cy="4900337"/>
              </a:xfrm>
              <a:blipFill>
                <a:blip r:embed="rId2"/>
                <a:stretch>
                  <a:fillRect l="-3974" t="-2985" b="-22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069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3DFloatVTI">
  <a:themeElements>
    <a:clrScheme name="AnalogousFromLightSeedLeftStep">
      <a:dk1>
        <a:srgbClr val="000000"/>
      </a:dk1>
      <a:lt1>
        <a:srgbClr val="FFFFFF"/>
      </a:lt1>
      <a:dk2>
        <a:srgbClr val="243741"/>
      </a:dk2>
      <a:lt2>
        <a:srgbClr val="E8E7E2"/>
      </a:lt2>
      <a:accent1>
        <a:srgbClr val="8995D3"/>
      </a:accent1>
      <a:accent2>
        <a:srgbClr val="6FA3C9"/>
      </a:accent2>
      <a:accent3>
        <a:srgbClr val="71ADAD"/>
      </a:accent3>
      <a:accent4>
        <a:srgbClr val="63B493"/>
      </a:accent4>
      <a:accent5>
        <a:srgbClr val="6EB37A"/>
      </a:accent5>
      <a:accent6>
        <a:srgbClr val="76B363"/>
      </a:accent6>
      <a:hlink>
        <a:srgbClr val="8C8355"/>
      </a:hlink>
      <a:folHlink>
        <a:srgbClr val="7F7F7F"/>
      </a:folHlink>
    </a:clrScheme>
    <a:fontScheme name="Float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76</Words>
  <Application>Microsoft Office PowerPoint</Application>
  <PresentationFormat>Widescreen</PresentationFormat>
  <Paragraphs>13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Avenir Next LT Pro</vt:lpstr>
      <vt:lpstr>Cambria Math</vt:lpstr>
      <vt:lpstr>3DFloatVTI</vt:lpstr>
      <vt:lpstr>Stepen čiji je je izložilac cio broj</vt:lpstr>
      <vt:lpstr>1. IZRAČUNATI VRIJEDNOST IZRAZA:</vt:lpstr>
      <vt:lpstr>2. UPROSTITI IZRAZE: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Stepen čiji je je izložilac cio broj</dc:title>
  <dc:creator>Scekic Jelena</dc:creator>
  <cp:lastModifiedBy>Scekic Jelena</cp:lastModifiedBy>
  <cp:revision>4</cp:revision>
  <dcterms:created xsi:type="dcterms:W3CDTF">2021-02-18T20:27:12Z</dcterms:created>
  <dcterms:modified xsi:type="dcterms:W3CDTF">2021-02-18T21:02:31Z</dcterms:modified>
</cp:coreProperties>
</file>