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74" r:id="rId5"/>
    <p:sldId id="275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4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62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895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55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1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30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72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3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2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8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8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3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8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05490-3C19-4866-BB72-65CAF055D1E9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89F6F-854E-4E14-9655-9062DBDE4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77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GEOMETRIJSKE FIGURE U RAVNI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ME" dirty="0" smtClean="0"/>
              <a:t>OVRŠINA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85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PRAVOUGAONIK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336873"/>
            <a:ext cx="4673120" cy="35993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45001" y="2568885"/>
                <a:ext cx="4700058" cy="3599316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600" dirty="0" smtClean="0"/>
              </a:p>
              <a:p>
                <a:endParaRPr lang="sr-Latn-ME" sz="36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45001" y="2568885"/>
                <a:ext cx="4700058" cy="3599316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416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KVADRAT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50799" y="2216609"/>
            <a:ext cx="3980508" cy="40343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31353" y="2651626"/>
                <a:ext cx="4123083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31353" y="2651626"/>
                <a:ext cx="4123083" cy="3599316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828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PARALELOGRAM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39844" y="2439426"/>
            <a:ext cx="6877882" cy="34967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7709525" y="3326530"/>
                <a:ext cx="4227779" cy="326216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sSub>
                      <m:sSub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600" dirty="0" smtClean="0"/>
              </a:p>
              <a:p>
                <a:pPr marL="0" indent="0">
                  <a:buNone/>
                </a:pPr>
                <a:endParaRPr lang="en-US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𝑃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</a:rPr>
                      <m:t>𝑎𝑏</m:t>
                    </m:r>
                    <m:func>
                      <m:func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en-US" sz="3600" dirty="0" smtClean="0"/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709525" y="3326530"/>
                <a:ext cx="4227779" cy="3262160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76405" y="5204564"/>
                <a:ext cx="3984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05" y="5204564"/>
                <a:ext cx="39844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74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ROMB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0939" y="2336873"/>
            <a:ext cx="5909297" cy="368036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63847" y="2116899"/>
                <a:ext cx="5348613" cy="4741101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2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ME" sz="32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2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ME" sz="32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𝑃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63847" y="2116899"/>
                <a:ext cx="5348613" cy="4741101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772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31046" y="2517430"/>
            <a:ext cx="5684413" cy="356947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713952" y="2292263"/>
                <a:ext cx="5123144" cy="4384109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𝑚h</m:t>
                    </m:r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𝑚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600" b="0" i="1" smtClean="0"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713952" y="2292263"/>
                <a:ext cx="5123144" cy="4384109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314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JEDNAKOKRAKI 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12549" y="2336873"/>
            <a:ext cx="6117496" cy="38973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986195" y="2104374"/>
                <a:ext cx="4988687" cy="391429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 smtClean="0"/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986195" y="2104374"/>
                <a:ext cx="4988687" cy="3914290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551145" y="2730674"/>
            <a:ext cx="3858017" cy="309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75225" y="319413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06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PRAVOUGLI 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57185" y="2444042"/>
            <a:ext cx="4779809" cy="349214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12737" y="3005613"/>
                <a:ext cx="4700059" cy="2494434"/>
              </a:xfrm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b="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𝑑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</a:rPr>
                      <m:t>h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12737" y="3005613"/>
                <a:ext cx="4700059" cy="249443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913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ŠESTOUGAO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2934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PRAVILAN ŠESTOUGAO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159379"/>
            <a:ext cx="4482586" cy="44963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812543" y="2383640"/>
                <a:ext cx="3481639" cy="4047840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=6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=6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sr-Latn-ME" sz="32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/>
              </a:p>
              <a:p>
                <a:endParaRPr lang="sr-Latn-ME" sz="3200" dirty="0"/>
              </a:p>
              <a:p>
                <a:endParaRPr lang="sr-Latn-ME" sz="3200" dirty="0"/>
              </a:p>
              <a:p>
                <a:endParaRPr lang="sr-Latn-ME" sz="3200" b="0" dirty="0" smtClean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812543" y="2383640"/>
                <a:ext cx="3481639" cy="404784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 flipV="1">
            <a:off x="1929008" y="2705622"/>
            <a:ext cx="1991639" cy="34697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929008" y="4440477"/>
            <a:ext cx="2981195" cy="1734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644802" y="4665945"/>
                <a:ext cx="551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802" y="4665945"/>
                <a:ext cx="55168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75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0321" y="2527942"/>
                <a:ext cx="11124993" cy="3599316"/>
              </a:xfrm>
            </p:spPr>
            <p:txBody>
              <a:bodyPr>
                <a:no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3200" dirty="0" smtClean="0"/>
                  <a:t>Izračunati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obim</a:t>
                </a:r>
                <a:r>
                  <a:rPr lang="en-US" sz="3200" dirty="0"/>
                  <a:t> </a:t>
                </a:r>
                <a:r>
                  <a:rPr lang="en-US" sz="3200" dirty="0" err="1"/>
                  <a:t>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površinu</a:t>
                </a:r>
                <a:r>
                  <a:rPr lang="en-US" sz="3200" dirty="0"/>
                  <a:t> </a:t>
                </a:r>
                <a:r>
                  <a:rPr lang="en-US" sz="3200" dirty="0" err="1"/>
                  <a:t>kvadrata</a:t>
                </a:r>
                <a:r>
                  <a:rPr lang="en-US" sz="3200" dirty="0"/>
                  <a:t> </a:t>
                </a:r>
                <a:r>
                  <a:rPr lang="en-US" sz="3200" dirty="0" err="1"/>
                  <a:t>dijagonale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m:rPr>
                        <m:sty m:val="p"/>
                      </m:rPr>
                      <a:rPr lang="sr-Latn-ME" sz="3200" b="0" i="0" smtClean="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3200" dirty="0" smtClean="0"/>
                  <a:t> .</a:t>
                </a:r>
                <a:endParaRPr lang="sr-Latn-ME" sz="320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3200" dirty="0" err="1"/>
                  <a:t>Izračunati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površinu</a:t>
                </a:r>
                <a:r>
                  <a:rPr lang="en-US" sz="3200" dirty="0"/>
                  <a:t> </a:t>
                </a:r>
                <a:r>
                  <a:rPr lang="en-US" sz="3200" dirty="0" err="1"/>
                  <a:t>pravougaonika</a:t>
                </a:r>
                <a:r>
                  <a:rPr lang="en-US" sz="3200" dirty="0"/>
                  <a:t> </a:t>
                </a:r>
                <a:r>
                  <a:rPr lang="en-US" sz="3200" dirty="0" err="1"/>
                  <a:t>čija</a:t>
                </a:r>
                <a:r>
                  <a:rPr lang="en-US" sz="3200" dirty="0"/>
                  <a:t> je </a:t>
                </a:r>
                <a:r>
                  <a:rPr lang="en-US" sz="3200" dirty="0" err="1"/>
                  <a:t>stranica</a:t>
                </a:r>
                <a:r>
                  <a:rPr lang="en-US" sz="3200" dirty="0"/>
                  <a:t> </a:t>
                </a:r>
                <a:r>
                  <a:rPr lang="en-US" sz="3200" i="1" dirty="0" smtClean="0"/>
                  <a:t>a</a:t>
                </a:r>
                <a:r>
                  <a:rPr lang="sr-Latn-ME" sz="3200" dirty="0" smtClean="0"/>
                  <a:t>=</a:t>
                </a:r>
                <a:r>
                  <a:rPr lang="en-US" sz="3200" dirty="0" smtClean="0"/>
                  <a:t>5</a:t>
                </a:r>
                <a:r>
                  <a:rPr lang="sr-Latn-ME" sz="3200" dirty="0" smtClean="0"/>
                  <a:t> cm</a:t>
                </a:r>
                <a:r>
                  <a:rPr lang="en-US" sz="3200" dirty="0" smtClean="0"/>
                  <a:t>, </a:t>
                </a:r>
                <a:r>
                  <a:rPr lang="en-US" sz="3200" dirty="0"/>
                  <a:t>a </a:t>
                </a:r>
                <a:r>
                  <a:rPr lang="en-US" sz="3200" dirty="0" err="1"/>
                  <a:t>dijagonala</a:t>
                </a:r>
                <a:r>
                  <a:rPr lang="en-US" sz="3200" dirty="0"/>
                  <a:t> </a:t>
                </a:r>
                <a:r>
                  <a:rPr lang="en-US" sz="3200" i="1" dirty="0" smtClean="0"/>
                  <a:t>d</a:t>
                </a:r>
                <a:r>
                  <a:rPr lang="sr-Latn-ME" sz="3200" dirty="0" smtClean="0"/>
                  <a:t>=</a:t>
                </a:r>
                <a:r>
                  <a:rPr lang="en-US" sz="3200" dirty="0" smtClean="0"/>
                  <a:t>13</a:t>
                </a:r>
                <a:r>
                  <a:rPr lang="sr-Latn-ME" sz="3200" dirty="0" smtClean="0"/>
                  <a:t> cm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pl-PL" sz="3200" dirty="0" smtClean="0"/>
                  <a:t>Izračunati </a:t>
                </a:r>
                <a:r>
                  <a:rPr lang="pl-PL" sz="3200" dirty="0"/>
                  <a:t>dijagonalu pravougaonika čiji je obim </a:t>
                </a:r>
                <a:r>
                  <a:rPr lang="pl-PL" sz="3200" dirty="0" smtClean="0"/>
                  <a:t>28 cm, </a:t>
                </a:r>
                <a:r>
                  <a:rPr lang="pl-PL" sz="3200" dirty="0"/>
                  <a:t>a jedna stranica za 2 duža </a:t>
                </a:r>
                <a:r>
                  <a:rPr lang="pl-PL" sz="3200" dirty="0" smtClean="0"/>
                  <a:t>od </a:t>
                </a:r>
                <a:r>
                  <a:rPr lang="en-US" sz="3200" dirty="0" err="1" smtClean="0"/>
                  <a:t>druge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it-IT" sz="3200" dirty="0" smtClean="0"/>
                  <a:t>Stranice </a:t>
                </a:r>
                <a:r>
                  <a:rPr lang="it-IT" sz="3200" dirty="0"/>
                  <a:t>paralelograma su </a:t>
                </a:r>
                <a:r>
                  <a:rPr lang="it-IT" sz="3200" i="1" dirty="0" smtClean="0"/>
                  <a:t>a</a:t>
                </a:r>
                <a:r>
                  <a:rPr lang="sr-Latn-ME" sz="3200" i="1" dirty="0" smtClean="0"/>
                  <a:t>=</a:t>
                </a:r>
                <a:r>
                  <a:rPr lang="it-IT" sz="3200" dirty="0" smtClean="0"/>
                  <a:t>5</a:t>
                </a:r>
                <a:r>
                  <a:rPr lang="sr-Latn-ME" sz="3200" dirty="0" smtClean="0"/>
                  <a:t> cm</a:t>
                </a:r>
                <a:r>
                  <a:rPr lang="it-IT" sz="3200" dirty="0" smtClean="0"/>
                  <a:t>, </a:t>
                </a:r>
                <a:r>
                  <a:rPr lang="it-IT" sz="3200" i="1" dirty="0" smtClean="0"/>
                  <a:t>b</a:t>
                </a:r>
                <a:r>
                  <a:rPr lang="sr-Latn-ME" sz="3200" i="1" dirty="0" smtClean="0"/>
                  <a:t>=</a:t>
                </a:r>
                <a:r>
                  <a:rPr lang="it-IT" sz="3200" dirty="0" smtClean="0"/>
                  <a:t>7</a:t>
                </a:r>
                <a:r>
                  <a:rPr lang="sr-Latn-ME" sz="3200" dirty="0" smtClean="0"/>
                  <a:t> cm</a:t>
                </a:r>
                <a:r>
                  <a:rPr lang="it-IT" sz="3200" dirty="0" smtClean="0"/>
                  <a:t>, </a:t>
                </a:r>
                <a:r>
                  <a:rPr lang="it-IT" sz="3200" dirty="0"/>
                  <a:t>a površina </a:t>
                </a:r>
                <a:r>
                  <a:rPr lang="it-IT" sz="3200" dirty="0" smtClean="0"/>
                  <a:t>70</a:t>
                </a:r>
                <a:r>
                  <a:rPr lang="sr-Latn-ME" sz="3200" dirty="0" smtClean="0"/>
                  <a:t> cm</a:t>
                </a:r>
                <a:r>
                  <a:rPr lang="sr-Latn-ME" sz="3200" baseline="30000" dirty="0" smtClean="0"/>
                  <a:t>2</a:t>
                </a:r>
                <a:r>
                  <a:rPr lang="it-IT" sz="3200" dirty="0" smtClean="0"/>
                  <a:t>. </a:t>
                </a:r>
                <a:r>
                  <a:rPr lang="it-IT" sz="3200" dirty="0"/>
                  <a:t>Izračunati visine </a:t>
                </a:r>
                <a:r>
                  <a:rPr lang="it-IT" sz="3200" dirty="0" smtClean="0"/>
                  <a:t>koje</a:t>
                </a:r>
                <a:r>
                  <a:rPr lang="sr-Latn-ME" sz="3200" dirty="0" smtClean="0"/>
                  <a:t> </a:t>
                </a:r>
                <a:r>
                  <a:rPr lang="en-US" sz="3200" dirty="0" err="1" smtClean="0"/>
                  <a:t>odgovaraju</a:t>
                </a:r>
                <a:r>
                  <a:rPr lang="en-US" sz="3200" dirty="0" smtClean="0"/>
                  <a:t> </a:t>
                </a:r>
                <a:r>
                  <a:rPr lang="en-US" sz="3200" dirty="0" err="1"/>
                  <a:t>stranicama</a:t>
                </a:r>
                <a:r>
                  <a:rPr lang="en-US" sz="3200" dirty="0"/>
                  <a:t> </a:t>
                </a:r>
                <a:r>
                  <a:rPr lang="en-US" sz="3200" i="1" dirty="0"/>
                  <a:t>a </a:t>
                </a:r>
                <a:r>
                  <a:rPr lang="en-US" sz="3200" dirty="0" err="1"/>
                  <a:t>i</a:t>
                </a:r>
                <a:r>
                  <a:rPr lang="en-US" sz="3200" dirty="0"/>
                  <a:t> </a:t>
                </a:r>
                <a:r>
                  <a:rPr lang="en-US" sz="3200" i="1" dirty="0" smtClean="0"/>
                  <a:t>b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0321" y="2527942"/>
                <a:ext cx="11124993" cy="3599316"/>
              </a:xfrm>
              <a:blipFill rotWithShape="0">
                <a:blip r:embed="rId2"/>
                <a:stretch>
                  <a:fillRect l="-1370" t="-2373" r="-932" b="-5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2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TROUGAO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42443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688264" cy="359931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3000" dirty="0" err="1"/>
              <a:t>Stranice</a:t>
            </a:r>
            <a:r>
              <a:rPr lang="en-US" sz="3000" dirty="0"/>
              <a:t> </a:t>
            </a:r>
            <a:r>
              <a:rPr lang="en-US" sz="3000" dirty="0" err="1"/>
              <a:t>paralelograma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i="1" dirty="0"/>
              <a:t>a</a:t>
            </a:r>
            <a:r>
              <a:rPr lang="sr-Latn-ME" sz="3000" i="1" dirty="0"/>
              <a:t>=</a:t>
            </a:r>
            <a:r>
              <a:rPr lang="en-US" sz="3000" dirty="0"/>
              <a:t>6</a:t>
            </a:r>
            <a:r>
              <a:rPr lang="sr-Latn-ME" sz="3000" dirty="0"/>
              <a:t> cm</a:t>
            </a:r>
            <a:r>
              <a:rPr lang="en-US" sz="3000" dirty="0"/>
              <a:t>, </a:t>
            </a:r>
            <a:r>
              <a:rPr lang="en-US" sz="3000" i="1" dirty="0"/>
              <a:t>b</a:t>
            </a:r>
            <a:r>
              <a:rPr lang="sr-Latn-ME" sz="3000" i="1" dirty="0"/>
              <a:t>=</a:t>
            </a:r>
            <a:r>
              <a:rPr lang="en-US" sz="3000" dirty="0"/>
              <a:t>8</a:t>
            </a:r>
            <a:r>
              <a:rPr lang="sr-Latn-ME" sz="3000" dirty="0"/>
              <a:t> cm</a:t>
            </a:r>
            <a:r>
              <a:rPr lang="en-US" sz="3000" dirty="0"/>
              <a:t>, a </a:t>
            </a:r>
            <a:r>
              <a:rPr lang="en-US" sz="3000" dirty="0" err="1"/>
              <a:t>ugao</a:t>
            </a:r>
            <a:r>
              <a:rPr lang="en-US" sz="3000" dirty="0"/>
              <a:t> </a:t>
            </a:r>
            <a:r>
              <a:rPr lang="en-US" sz="3000" dirty="0" err="1"/>
              <a:t>između</a:t>
            </a:r>
            <a:r>
              <a:rPr lang="en-US" sz="3000" dirty="0"/>
              <a:t> </a:t>
            </a:r>
            <a:r>
              <a:rPr lang="en-US" sz="3000" dirty="0" err="1"/>
              <a:t>njih</a:t>
            </a:r>
            <a:r>
              <a:rPr lang="sr-Latn-ME" sz="3000" dirty="0"/>
              <a:t> je 30°</a:t>
            </a:r>
            <a:r>
              <a:rPr lang="en-US" sz="3000" dirty="0"/>
              <a:t>. </a:t>
            </a:r>
            <a:r>
              <a:rPr lang="en-US" sz="3000" dirty="0" err="1"/>
              <a:t>Izračunati</a:t>
            </a:r>
            <a:r>
              <a:rPr lang="sr-Latn-ME" sz="3000" dirty="0"/>
              <a:t> </a:t>
            </a:r>
            <a:r>
              <a:rPr lang="en-US" sz="3000" dirty="0" err="1"/>
              <a:t>površinu</a:t>
            </a:r>
            <a:r>
              <a:rPr lang="en-US" sz="3000" dirty="0"/>
              <a:t> </a:t>
            </a:r>
            <a:r>
              <a:rPr lang="en-US" sz="3000" dirty="0" err="1" smtClean="0"/>
              <a:t>paralelograma</a:t>
            </a:r>
            <a:r>
              <a:rPr lang="en-US" sz="3000" dirty="0" smtClean="0"/>
              <a:t>.</a:t>
            </a:r>
            <a:endParaRPr lang="sr-Latn-ME" sz="30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Izračunati</a:t>
            </a:r>
            <a:r>
              <a:rPr lang="en-US" sz="3000" dirty="0" smtClean="0"/>
              <a:t> </a:t>
            </a:r>
            <a:r>
              <a:rPr lang="en-US" sz="3000" dirty="0" err="1"/>
              <a:t>površinu</a:t>
            </a:r>
            <a:r>
              <a:rPr lang="en-US" sz="3000" dirty="0"/>
              <a:t> </a:t>
            </a:r>
            <a:r>
              <a:rPr lang="sr-Latn-ME" sz="3000" dirty="0" smtClean="0"/>
              <a:t>i stranicu</a:t>
            </a:r>
            <a:r>
              <a:rPr lang="en-US" sz="3000" dirty="0" smtClean="0"/>
              <a:t> </a:t>
            </a:r>
            <a:r>
              <a:rPr lang="en-US" sz="3000" dirty="0" err="1"/>
              <a:t>romba</a:t>
            </a:r>
            <a:r>
              <a:rPr lang="en-US" sz="3000" dirty="0"/>
              <a:t>, </a:t>
            </a:r>
            <a:r>
              <a:rPr lang="en-US" sz="3000" dirty="0" err="1"/>
              <a:t>ako</a:t>
            </a:r>
            <a:r>
              <a:rPr lang="en-US" sz="3000" dirty="0"/>
              <a:t> </a:t>
            </a:r>
            <a:r>
              <a:rPr lang="en-US" sz="3000" dirty="0" smtClean="0"/>
              <a:t>je:</a:t>
            </a:r>
            <a:r>
              <a:rPr lang="en-US" sz="3000" i="1" dirty="0" smtClean="0"/>
              <a:t>d</a:t>
            </a:r>
            <a:r>
              <a:rPr lang="en-US" sz="3000" baseline="-25000" dirty="0" smtClean="0"/>
              <a:t>1</a:t>
            </a:r>
            <a:r>
              <a:rPr lang="sr-Latn-ME" sz="3000" dirty="0" smtClean="0"/>
              <a:t>=</a:t>
            </a:r>
            <a:r>
              <a:rPr lang="en-US" sz="3000" dirty="0" smtClean="0"/>
              <a:t>24</a:t>
            </a:r>
            <a:r>
              <a:rPr lang="sr-Latn-ME" sz="3000" dirty="0" smtClean="0"/>
              <a:t> cm</a:t>
            </a:r>
            <a:r>
              <a:rPr lang="en-US" sz="3000" dirty="0" smtClean="0"/>
              <a:t>, </a:t>
            </a:r>
            <a:r>
              <a:rPr lang="en-US" sz="3000" i="1" dirty="0" smtClean="0"/>
              <a:t>d</a:t>
            </a:r>
            <a:r>
              <a:rPr lang="en-US" sz="3000" baseline="-25000" dirty="0" smtClean="0"/>
              <a:t>2</a:t>
            </a:r>
            <a:r>
              <a:rPr lang="sr-Latn-ME" sz="3000" dirty="0" smtClean="0"/>
              <a:t>=</a:t>
            </a:r>
            <a:r>
              <a:rPr lang="en-US" sz="3000" dirty="0" smtClean="0"/>
              <a:t>10</a:t>
            </a:r>
            <a:r>
              <a:rPr lang="sr-Latn-ME" sz="3000" dirty="0" smtClean="0"/>
              <a:t> cm.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Jednakokraki</a:t>
            </a:r>
            <a:r>
              <a:rPr lang="en-US" sz="3000" dirty="0" smtClean="0"/>
              <a:t> </a:t>
            </a:r>
            <a:r>
              <a:rPr lang="en-US" sz="3000" dirty="0" err="1"/>
              <a:t>trapez</a:t>
            </a:r>
            <a:r>
              <a:rPr lang="en-US" sz="3000" dirty="0"/>
              <a:t> ABCD </a:t>
            </a:r>
            <a:r>
              <a:rPr lang="en-US" sz="3000" dirty="0" err="1"/>
              <a:t>ima</a:t>
            </a:r>
            <a:r>
              <a:rPr lang="en-US" sz="3000" dirty="0"/>
              <a:t> </a:t>
            </a:r>
            <a:r>
              <a:rPr lang="en-US" sz="3000" dirty="0" err="1"/>
              <a:t>osnovice</a:t>
            </a:r>
            <a:r>
              <a:rPr lang="en-US" sz="3000" dirty="0"/>
              <a:t> AB=28 cm </a:t>
            </a:r>
            <a:r>
              <a:rPr lang="en-US" sz="3000" dirty="0" err="1"/>
              <a:t>i</a:t>
            </a:r>
            <a:r>
              <a:rPr lang="en-US" sz="3000" dirty="0"/>
              <a:t> CD=4 cm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visinu</a:t>
            </a:r>
            <a:r>
              <a:rPr lang="en-US" sz="3000" dirty="0"/>
              <a:t> 5 </a:t>
            </a:r>
            <a:r>
              <a:rPr lang="en-US" sz="3000" dirty="0" smtClean="0"/>
              <a:t>cm.</a:t>
            </a:r>
            <a:r>
              <a:rPr lang="sr-Latn-ME" sz="3000" dirty="0" smtClean="0"/>
              <a:t> </a:t>
            </a:r>
            <a:r>
              <a:rPr lang="en-US" sz="3000" dirty="0" err="1" smtClean="0"/>
              <a:t>Izračunati</a:t>
            </a:r>
            <a:r>
              <a:rPr lang="en-US" sz="3000" dirty="0" smtClean="0"/>
              <a:t> </a:t>
            </a:r>
            <a:r>
              <a:rPr lang="en-US" sz="3000" dirty="0" err="1"/>
              <a:t>dužinu</a:t>
            </a:r>
            <a:r>
              <a:rPr lang="en-US" sz="3000" dirty="0"/>
              <a:t> </a:t>
            </a:r>
            <a:r>
              <a:rPr lang="en-US" sz="3000" dirty="0" err="1"/>
              <a:t>kraka</a:t>
            </a:r>
            <a:r>
              <a:rPr lang="en-US" sz="3000" dirty="0"/>
              <a:t> </a:t>
            </a:r>
            <a:r>
              <a:rPr lang="en-US" sz="3000" dirty="0" smtClean="0"/>
              <a:t>AD.</a:t>
            </a:r>
            <a:endParaRPr lang="sr-Latn-ME" sz="30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Odrediti</a:t>
            </a:r>
            <a:r>
              <a:rPr lang="en-US" sz="3000" dirty="0" smtClean="0"/>
              <a:t> </a:t>
            </a:r>
            <a:r>
              <a:rPr lang="en-US" sz="3000" dirty="0" err="1"/>
              <a:t>obim</a:t>
            </a:r>
            <a:r>
              <a:rPr lang="en-US" sz="3000" dirty="0"/>
              <a:t> </a:t>
            </a:r>
            <a:r>
              <a:rPr lang="sr-Latn-ME" sz="3000" dirty="0" smtClean="0"/>
              <a:t>i površinu </a:t>
            </a:r>
            <a:r>
              <a:rPr lang="en-US" sz="3000" dirty="0" err="1" smtClean="0"/>
              <a:t>jednakokrakog</a:t>
            </a:r>
            <a:r>
              <a:rPr lang="en-US" sz="3000" dirty="0" smtClean="0"/>
              <a:t> </a:t>
            </a:r>
            <a:r>
              <a:rPr lang="en-US" sz="3000" dirty="0" err="1"/>
              <a:t>trapeza</a:t>
            </a:r>
            <a:r>
              <a:rPr lang="en-US" sz="3000" dirty="0"/>
              <a:t> </a:t>
            </a:r>
            <a:r>
              <a:rPr lang="en-US" sz="3000" dirty="0" err="1"/>
              <a:t>ako</a:t>
            </a:r>
            <a:r>
              <a:rPr lang="en-US" sz="3000" dirty="0"/>
              <a:t> je </a:t>
            </a:r>
            <a:r>
              <a:rPr lang="en-US" sz="3000" dirty="0" err="1"/>
              <a:t>dužina</a:t>
            </a:r>
            <a:r>
              <a:rPr lang="en-US" sz="3000" dirty="0"/>
              <a:t> </a:t>
            </a:r>
            <a:r>
              <a:rPr lang="en-US" sz="3000" dirty="0" err="1"/>
              <a:t>kraka</a:t>
            </a:r>
            <a:r>
              <a:rPr lang="en-US" sz="3000" dirty="0"/>
              <a:t> 15 cm, </a:t>
            </a:r>
            <a:r>
              <a:rPr lang="en-US" sz="3000" dirty="0" err="1"/>
              <a:t>kraće</a:t>
            </a:r>
            <a:r>
              <a:rPr lang="en-US" sz="3000" dirty="0"/>
              <a:t> </a:t>
            </a:r>
            <a:r>
              <a:rPr lang="en-US" sz="3000" dirty="0" err="1"/>
              <a:t>osnovice</a:t>
            </a:r>
            <a:r>
              <a:rPr lang="en-US" sz="3000" dirty="0"/>
              <a:t> </a:t>
            </a:r>
            <a:r>
              <a:rPr lang="en-US" sz="3000" dirty="0" smtClean="0"/>
              <a:t>7</a:t>
            </a:r>
            <a:r>
              <a:rPr lang="sr-Latn-ME" sz="3000" dirty="0" smtClean="0"/>
              <a:t> </a:t>
            </a:r>
            <a:r>
              <a:rPr lang="it-IT" sz="3000" dirty="0" smtClean="0"/>
              <a:t>cm</a:t>
            </a:r>
            <a:r>
              <a:rPr lang="it-IT" sz="3000" dirty="0"/>
              <a:t>, a visine 9 cm.</a:t>
            </a:r>
            <a:endParaRPr lang="en-US" sz="3000" dirty="0"/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08175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600" y="2336873"/>
            <a:ext cx="5545912" cy="389407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26386" y="2355337"/>
                <a:ext cx="5583394" cy="387560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d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d>
                      </m:e>
                    </m:rad>
                  </m:oMath>
                </a14:m>
                <a:endParaRPr lang="en-US" sz="3200" b="1" dirty="0" smtClean="0"/>
              </a:p>
              <a:p>
                <a:pPr marL="0" indent="0">
                  <a:buNone/>
                </a:pPr>
                <a:r>
                  <a:rPr lang="en-US" sz="3200" b="1" dirty="0" err="1" smtClean="0"/>
                  <a:t>Heronov</a:t>
                </a:r>
                <a:r>
                  <a:rPr lang="en-US" sz="3200" b="1" dirty="0" smtClean="0"/>
                  <a:t> </a:t>
                </a:r>
                <a:r>
                  <a:rPr lang="en-US" sz="3200" b="1" dirty="0" err="1" smtClean="0"/>
                  <a:t>obrazac</a:t>
                </a:r>
                <a:endParaRPr lang="sr-Latn-ME" sz="3200" b="1" dirty="0" smtClean="0"/>
              </a:p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𝒂𝒃𝒄</m:t>
                        </m:r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b>
                        </m:sSub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3200" b="1" i="1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</m:oMath>
                </a14:m>
                <a:r>
                  <a:rPr lang="sr-Latn-ME" sz="3200" b="1" dirty="0" smtClean="0"/>
                  <a:t>-</a:t>
                </a:r>
                <a:r>
                  <a:rPr lang="sr-Latn-ME" sz="2600" b="1" dirty="0" smtClean="0"/>
                  <a:t>poluprečnik upisane kružnice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28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2800" b="1" i="1" smtClean="0">
                            <a:latin typeface="Cambria Math" panose="02040503050406030204" pitchFamily="18" charset="0"/>
                          </a:rPr>
                          <m:t>𝒐</m:t>
                        </m:r>
                      </m:sub>
                    </m:sSub>
                  </m:oMath>
                </a14:m>
                <a:r>
                  <a:rPr lang="sr-Latn-ME" sz="2600" b="1" dirty="0" smtClean="0"/>
                  <a:t>- poluprečnik opisane kružnice</a:t>
                </a:r>
                <a:endParaRPr lang="en-US" sz="2600" b="1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26386" y="2355337"/>
                <a:ext cx="5583394" cy="3875607"/>
              </a:xfrm>
              <a:blipFill rotWithShape="1">
                <a:blip r:embed="rId3"/>
                <a:stretch>
                  <a:fillRect l="-2838" r="-1638" b="-2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0829" y="2647666"/>
                <a:ext cx="2245076" cy="79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sr-Latn-ME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29" y="2647666"/>
                <a:ext cx="2245076" cy="79143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786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594122" y="2449607"/>
                <a:ext cx="6280551" cy="3599316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</a:rPr>
                        <m:t>𝐴𝐶𝐷</m:t>
                      </m:r>
                      <m:r>
                        <a:rPr lang="en-US" b="0" i="1" smtClean="0">
                          <a:latin typeface="Cambria Math"/>
                        </a:rPr>
                        <m:t>⟹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⟹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594122" y="2449607"/>
                <a:ext cx="6280551" cy="359931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63272" y="2544825"/>
            <a:ext cx="4532943" cy="31828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57365" y="53611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636712" y="3357179"/>
                <a:ext cx="2732543" cy="7911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𝑐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𝑐𝑏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712" y="3357179"/>
                <a:ext cx="2732543" cy="79117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478431" y="4139666"/>
                <a:ext cx="4592860" cy="13453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analogno</a:t>
                </a:r>
                <a:r>
                  <a:rPr lang="en-US" dirty="0" smtClean="0"/>
                  <a:t> tome </a:t>
                </a:r>
                <a:r>
                  <a:rPr lang="en-US" dirty="0" err="1" smtClean="0"/>
                  <a:t>imamo</a:t>
                </a:r>
                <a:r>
                  <a:rPr lang="en-US" dirty="0" smtClean="0"/>
                  <a:t> </a:t>
                </a:r>
                <a:endParaRPr lang="en-US" i="1" dirty="0" smtClean="0">
                  <a:latin typeface="Cambria Math"/>
                </a:endParaRPr>
              </a:p>
              <a:p>
                <a:endParaRPr lang="en-US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𝑃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400" i="1">
                              <a:latin typeface="Cambria Math"/>
                            </a:rPr>
                            <m:t>𝑏</m:t>
                          </m:r>
                          <m:func>
                            <m:funcPr>
                              <m:ctrlPr>
                                <a:rPr lang="en-US" sz="240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i="1" smtClean="0"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e>
                          </m:func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     </m:t>
                      </m:r>
                      <m:r>
                        <a:rPr lang="en-US" sz="2400" b="0" i="1" smtClean="0">
                          <a:latin typeface="Cambria Math"/>
                        </a:rPr>
                        <m:t>𝑖</m:t>
                      </m:r>
                      <m:r>
                        <a:rPr lang="en-US" sz="2400" b="0" i="1" smtClean="0">
                          <a:latin typeface="Cambria Math"/>
                        </a:rPr>
                        <m:t>         </m:t>
                      </m:r>
                      <m:r>
                        <a:rPr lang="en-US" sz="2400" i="1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400" i="1">
                              <a:latin typeface="Cambria Math"/>
                            </a:rPr>
                            <m:t>𝑐</m:t>
                          </m:r>
                          <m:func>
                            <m:func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i="1" smtClean="0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func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8431" y="4139666"/>
                <a:ext cx="4592860" cy="1345305"/>
              </a:xfrm>
              <a:prstGeom prst="rect">
                <a:avLst/>
              </a:prstGeom>
              <a:blipFill rotWithShape="1">
                <a:blip r:embed="rId5"/>
                <a:stretch>
                  <a:fillRect l="-1195" t="-27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285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Sinusna </a:t>
                </a:r>
                <a:r>
                  <a:rPr lang="en-US" dirty="0" err="1" smtClean="0"/>
                  <a:t>teorema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𝛾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 err="1" smtClean="0"/>
                  <a:t>Kosinusna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teorema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latin typeface="Cambria Math"/>
                        </a:rPr>
                        <m:t>𝑏𝑐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−2</m:t>
                      </m:r>
                      <m:r>
                        <a:rPr lang="en-US" i="1">
                          <a:latin typeface="Cambria Math"/>
                        </a:rPr>
                        <m:t>𝑎𝑐</m:t>
                      </m:r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en-US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−2</m:t>
                      </m:r>
                      <m:r>
                        <a:rPr lang="en-US" i="1">
                          <a:latin typeface="Cambria Math"/>
                        </a:rPr>
                        <m:t>𝑎𝑏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 l="-2075" t="-2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63272" y="2544825"/>
            <a:ext cx="4532943" cy="318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8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PRAVOUGLI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90863" y="2336800"/>
            <a:ext cx="3877762" cy="35988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594123" y="2336872"/>
                <a:ext cx="5053000" cy="4038875"/>
              </a:xfrm>
            </p:spPr>
            <p:txBody>
              <a:bodyPr>
                <a:normAutofit fontScale="92500"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:endParaRPr lang="sr-Latn-ME" sz="32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b="0" dirty="0" smtClean="0"/>
              </a:p>
              <a:p>
                <a:pPr marL="0" indent="0">
                  <a:buNone/>
                </a:pPr>
                <a:endParaRPr lang="en-US" sz="32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𝑐</m:t>
                    </m:r>
                  </m:oMath>
                </a14:m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594123" y="2336872"/>
                <a:ext cx="5053000" cy="4038875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139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JEDNAKOKRAKI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226479"/>
            <a:ext cx="4462817" cy="41060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67329" y="3073852"/>
                <a:ext cx="4700058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  <m:sSub>
                          <m:sSub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𝑏</m:t>
                        </m:r>
                        <m:sSub>
                          <m:sSub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:endParaRPr lang="sr-Latn-ME" sz="32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+2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67329" y="3073852"/>
                <a:ext cx="4700058" cy="3599316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889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JEDNAKOSTRANIČNI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118436"/>
            <a:ext cx="4288510" cy="44758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781478" y="2254685"/>
                <a:ext cx="5018040" cy="4603315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=3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781478" y="2254685"/>
                <a:ext cx="5018040" cy="4603315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918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ČETVOROUGAO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99927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415</TotalTime>
  <Words>914</Words>
  <Application>Microsoft Office PowerPoint</Application>
  <PresentationFormat>Custom</PresentationFormat>
  <Paragraphs>114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Berlin</vt:lpstr>
      <vt:lpstr>GEOMETRIJSKE FIGURE U RAVNI</vt:lpstr>
      <vt:lpstr>TROUGAO</vt:lpstr>
      <vt:lpstr>TROUGAO</vt:lpstr>
      <vt:lpstr>TROUGAO</vt:lpstr>
      <vt:lpstr>TROUGAO</vt:lpstr>
      <vt:lpstr>PRAVOUGLI TROUGAO</vt:lpstr>
      <vt:lpstr>JEDNAKOKRAKI TROUGAO</vt:lpstr>
      <vt:lpstr>JEDNAKOSTRANIČNI TROUGAO</vt:lpstr>
      <vt:lpstr>ČETVOROUGAO</vt:lpstr>
      <vt:lpstr>PRAVOUGAONIK</vt:lpstr>
      <vt:lpstr>KVADRAT</vt:lpstr>
      <vt:lpstr>PARALELOGRAM</vt:lpstr>
      <vt:lpstr>ROMB</vt:lpstr>
      <vt:lpstr>TRAPEZ</vt:lpstr>
      <vt:lpstr>JEDNAKOKRAKI TRAPEZ</vt:lpstr>
      <vt:lpstr>PRAVOUGLI TRAPEZ</vt:lpstr>
      <vt:lpstr>ŠESTOUGAO</vt:lpstr>
      <vt:lpstr>PRAVILAN ŠESTOUGAO</vt:lpstr>
      <vt:lpstr>ZADACI:</vt:lpstr>
      <vt:lpstr>ZADACI: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GEOMETRIJSKE FIGURE U RAVNI</dc:title>
  <dc:creator>Jelena Šćekić</dc:creator>
  <cp:lastModifiedBy>SVETLANA</cp:lastModifiedBy>
  <cp:revision>23</cp:revision>
  <dcterms:created xsi:type="dcterms:W3CDTF">2019-04-15T17:12:46Z</dcterms:created>
  <dcterms:modified xsi:type="dcterms:W3CDTF">2020-10-04T18:53:14Z</dcterms:modified>
</cp:coreProperties>
</file>