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8"/>
  </p:notesMasterIdLst>
  <p:sldIdLst>
    <p:sldId id="264" r:id="rId2"/>
    <p:sldId id="265" r:id="rId3"/>
    <p:sldId id="270" r:id="rId4"/>
    <p:sldId id="275" r:id="rId5"/>
    <p:sldId id="271" r:id="rId6"/>
    <p:sldId id="272" r:id="rId7"/>
    <p:sldId id="27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8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2863B-D5C7-4691-B160-23DDEF3F1806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5DEA0-9416-4CE8-9FEB-9F2CE27191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0E82-0E16-4E65-9541-2169AABF537D}" type="datetime1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F286-FAB7-4753-9819-F5E833EB8FC0}" type="datetime1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1515-0955-480A-A557-895620933BD2}" type="datetime1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CEFF-1C78-45C8-AC8A-38429681F327}" type="datetime1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AD17-F6F2-48BA-BEE5-560C9157A937}" type="datetime1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1DC8-A2FE-4653-9523-2B96717DCDD2}" type="datetime1">
              <a:rPr lang="en-US" smtClean="0"/>
              <a:pPr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22B7-F0FA-4A5F-8FFD-F4A80517A3C0}" type="datetime1">
              <a:rPr lang="en-US" smtClean="0"/>
              <a:pPr/>
              <a:t>10/15/2020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CD8D-5849-4C25-AD5F-778182CA249C}" type="datetime1">
              <a:rPr lang="en-US" smtClean="0"/>
              <a:pPr/>
              <a:t>10/15/2020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7C0C1-2D14-4384-8240-1A7B1D4EC662}" type="datetime1">
              <a:rPr lang="en-US" smtClean="0"/>
              <a:pPr/>
              <a:t>10/15/2020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08068-64E9-4134-9A53-743C358746B0}" type="datetime1">
              <a:rPr lang="en-US" smtClean="0"/>
              <a:pPr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8CBA-0138-4906-9885-B60E4858E64F}" type="datetime1">
              <a:rPr lang="en-US" smtClean="0"/>
              <a:pPr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A821-9547-4AC3-B35C-12FD5C7518C9}" type="datetime1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799" y="304801"/>
            <a:ext cx="5240869" cy="2209800"/>
          </a:xfrm>
        </p:spPr>
        <p:txBody>
          <a:bodyPr>
            <a:normAutofit/>
          </a:bodyPr>
          <a:lstStyle/>
          <a:p>
            <a:r>
              <a:rPr lang="sr-Latn-CS" sz="4000" b="1" dirty="0" smtClean="0"/>
              <a:t/>
            </a:r>
            <a:br>
              <a:rPr lang="sr-Latn-CS" sz="4000" b="1" dirty="0" smtClean="0"/>
            </a:br>
            <a:endParaRPr lang="en-US" sz="4000" b="1" dirty="0"/>
          </a:p>
        </p:txBody>
      </p:sp>
      <p:pic>
        <p:nvPicPr>
          <p:cNvPr id="5" name="Picture 4" descr="ASKA I VUK - Ivo Andric (audio knjiga) - YouTub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"/>
            <a:ext cx="86868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ska i vuk - Impul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868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28600" y="228600"/>
            <a:ext cx="89154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Comic Sans MS" pitchFamily="66" charset="0"/>
              </a:rPr>
              <a:t>A</a:t>
            </a:r>
            <a:r>
              <a:rPr lang="sr-Latn-ME" sz="2800" b="1" dirty="0" smtClean="0">
                <a:solidFill>
                  <a:srgbClr val="C00000"/>
                </a:solidFill>
                <a:latin typeface="Comic Sans MS" pitchFamily="66" charset="0"/>
              </a:rPr>
              <a:t>ska se našla licem u lice sa strašnim vukom.</a:t>
            </a:r>
          </a:p>
          <a:p>
            <a:r>
              <a:rPr lang="en-US" sz="2800" b="1" dirty="0" smtClean="0">
                <a:solidFill>
                  <a:srgbClr val="C00000"/>
                </a:solidFill>
                <a:latin typeface="Comic Sans MS" pitchFamily="66" charset="0"/>
              </a:rPr>
              <a:t>P</a:t>
            </a:r>
            <a:r>
              <a:rPr lang="sr-Latn-ME" sz="2800" b="1" dirty="0" smtClean="0">
                <a:solidFill>
                  <a:srgbClr val="C00000"/>
                </a:solidFill>
                <a:latin typeface="Comic Sans MS" pitchFamily="66" charset="0"/>
              </a:rPr>
              <a:t>reživljavala je teške trenutke. </a:t>
            </a:r>
            <a:endParaRPr lang="en-US" sz="28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sr-Latn-ME" sz="28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sr-Latn-ME" sz="2800" b="1" dirty="0" smtClean="0">
                <a:solidFill>
                  <a:srgbClr val="C00000"/>
                </a:solidFill>
                <a:latin typeface="Comic Sans MS" pitchFamily="66" charset="0"/>
              </a:rPr>
              <a:t>“Krv se u Aski sledila”, zanijemila je u svojoj bespomoćnosti, očekivala je najgore.</a:t>
            </a:r>
            <a:endParaRPr lang="en-US" sz="28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sr-Latn-ME" sz="28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sr-Latn-ME" sz="2800" b="1" dirty="0" smtClean="0">
                <a:solidFill>
                  <a:srgbClr val="C00000"/>
                </a:solidFill>
                <a:latin typeface="Comic Sans MS" pitchFamily="66" charset="0"/>
              </a:rPr>
              <a:t>Trenutak psihološke drame, gorko saznanje i strah da joj je ostalo samo malo vremena.</a:t>
            </a:r>
            <a:endParaRPr lang="en-US" sz="28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sr-Latn-ME" sz="28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sr-Latn-ME" sz="2800" b="1" dirty="0" smtClean="0">
                <a:solidFill>
                  <a:srgbClr val="C00000"/>
                </a:solidFill>
                <a:latin typeface="Comic Sans MS" pitchFamily="66" charset="0"/>
              </a:rPr>
              <a:t>I to malo vremena “da je jedva ličilo na vrijeme” dalo joj je snage da napravi prvi pokret.</a:t>
            </a:r>
          </a:p>
          <a:p>
            <a:r>
              <a:rPr lang="en-US" sz="2800" b="1" dirty="0" smtClean="0">
                <a:solidFill>
                  <a:srgbClr val="C00000"/>
                </a:solidFill>
                <a:latin typeface="Comic Sans MS" pitchFamily="66" charset="0"/>
              </a:rPr>
              <a:t>T</a:t>
            </a:r>
            <a:r>
              <a:rPr lang="sr-Latn-ME" sz="2800" b="1" dirty="0" smtClean="0">
                <a:solidFill>
                  <a:srgbClr val="C00000"/>
                </a:solidFill>
                <a:latin typeface="Comic Sans MS" pitchFamily="66" charset="0"/>
              </a:rPr>
              <a:t>o nije bio pokret odbrane, jer je odbrana uzaludna.</a:t>
            </a:r>
            <a:endParaRPr lang="en-US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ska i vuk&quot; - Ivo Andrić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8763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28600" y="533400"/>
            <a:ext cx="66294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800" b="1" dirty="0" smtClean="0">
                <a:solidFill>
                  <a:schemeClr val="bg1"/>
                </a:solidFill>
                <a:latin typeface="Comic Sans MS" pitchFamily="66" charset="0"/>
              </a:rPr>
              <a:t>Askina igra za život</a:t>
            </a:r>
          </a:p>
          <a:p>
            <a:endParaRPr lang="sr-Latn-CS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en-US" sz="2800" b="1" dirty="0" smtClean="0">
                <a:solidFill>
                  <a:schemeClr val="bg1"/>
                </a:solidFill>
                <a:latin typeface="Comic Sans MS" pitchFamily="66" charset="0"/>
              </a:rPr>
              <a:t>A</a:t>
            </a:r>
            <a:r>
              <a:rPr lang="sr-Latn-ME" sz="2800" b="1" dirty="0" smtClean="0">
                <a:solidFill>
                  <a:schemeClr val="bg1"/>
                </a:solidFill>
                <a:latin typeface="Comic Sans MS" pitchFamily="66" charset="0"/>
              </a:rPr>
              <a:t>ska je znala da će živjeti sve dok igra.</a:t>
            </a:r>
          </a:p>
          <a:p>
            <a:r>
              <a:rPr lang="en-US" sz="2800" b="1" dirty="0" smtClean="0">
                <a:solidFill>
                  <a:schemeClr val="bg1"/>
                </a:solidFill>
                <a:latin typeface="Comic Sans MS" pitchFamily="66" charset="0"/>
              </a:rPr>
              <a:t>K</a:t>
            </a:r>
            <a:r>
              <a:rPr lang="sr-Latn-ME" sz="2800" b="1" dirty="0" smtClean="0">
                <a:solidFill>
                  <a:schemeClr val="bg1"/>
                </a:solidFill>
                <a:latin typeface="Comic Sans MS" pitchFamily="66" charset="0"/>
              </a:rPr>
              <a:t>ritični trenutak je onda kada je došao kraj “repertoaru” igre koju je naučila u školi.</a:t>
            </a:r>
            <a:endParaRPr lang="en-US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sr-Latn-ME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en-US" sz="2800" b="1" dirty="0" smtClean="0">
                <a:solidFill>
                  <a:schemeClr val="bg1"/>
                </a:solidFill>
                <a:latin typeface="Comic Sans MS" pitchFamily="66" charset="0"/>
              </a:rPr>
              <a:t>A</a:t>
            </a:r>
            <a:r>
              <a:rPr lang="sr-Latn-ME" sz="2800" b="1" dirty="0" smtClean="0">
                <a:solidFill>
                  <a:schemeClr val="bg1"/>
                </a:solidFill>
                <a:latin typeface="Comic Sans MS" pitchFamily="66" charset="0"/>
              </a:rPr>
              <a:t>li ona je nastavila da igra potpuno novu igru koju nikada nije učila u školi, i njoj samoj nepoznat</a:t>
            </a:r>
            <a:r>
              <a:rPr lang="en-US" sz="2800" b="1" dirty="0" smtClean="0">
                <a:solidFill>
                  <a:schemeClr val="bg1"/>
                </a:solidFill>
                <a:latin typeface="Comic Sans MS" pitchFamily="66" charset="0"/>
              </a:rPr>
              <a:t>u</a:t>
            </a:r>
            <a:r>
              <a:rPr lang="sr-Latn-ME" sz="2800" b="1" dirty="0" smtClean="0">
                <a:solidFill>
                  <a:schemeClr val="bg1"/>
                </a:solidFill>
                <a:latin typeface="Comic Sans MS" pitchFamily="66" charset="0"/>
              </a:rPr>
              <a:t>.</a:t>
            </a:r>
            <a:endParaRPr lang="en-US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sr-Latn-ME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en-US" sz="2800" b="1" dirty="0" smtClean="0">
                <a:solidFill>
                  <a:schemeClr val="bg1"/>
                </a:solidFill>
                <a:latin typeface="Comic Sans MS" pitchFamily="66" charset="0"/>
              </a:rPr>
              <a:t>U</a:t>
            </a:r>
            <a:r>
              <a:rPr lang="sr-Latn-ME" sz="2800" b="1" dirty="0" smtClean="0">
                <a:solidFill>
                  <a:schemeClr val="bg1"/>
                </a:solidFill>
                <a:latin typeface="Comic Sans MS" pitchFamily="66" charset="0"/>
              </a:rPr>
              <a:t> toj žestokoj borbi igrala je igru “za svoj već izgubljeni život”.</a:t>
            </a:r>
            <a:endParaRPr lang="en-US" sz="28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AKO NACRTATI VUKA SLIKA : KAKO NACRTATI VUKA 10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8762999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81000" y="609600"/>
            <a:ext cx="8001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Comic Sans MS" pitchFamily="66" charset="0"/>
              </a:rPr>
              <a:t>V</a:t>
            </a:r>
            <a:r>
              <a:rPr lang="sr-Latn-ME" sz="2800" b="1" dirty="0" smtClean="0">
                <a:solidFill>
                  <a:srgbClr val="C00000"/>
                </a:solidFill>
                <a:latin typeface="Comic Sans MS" pitchFamily="66" charset="0"/>
              </a:rPr>
              <a:t>uk je morao da strada na kraju, kako bi Aska živjela.</a:t>
            </a:r>
            <a:endParaRPr lang="en-US" sz="28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sr-Latn-ME" sz="28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en-US" sz="2800" b="1" dirty="0" smtClean="0">
                <a:solidFill>
                  <a:srgbClr val="C00000"/>
                </a:solidFill>
                <a:latin typeface="Comic Sans MS" pitchFamily="66" charset="0"/>
              </a:rPr>
              <a:t>D</a:t>
            </a:r>
            <a:r>
              <a:rPr lang="sr-Latn-ME" sz="2800" b="1" dirty="0" smtClean="0">
                <a:solidFill>
                  <a:srgbClr val="C00000"/>
                </a:solidFill>
                <a:latin typeface="Comic Sans MS" pitchFamily="66" charset="0"/>
              </a:rPr>
              <a:t>rugim riječima, zlo mora biti pobijeđeno, da bi živjelo ono što je dobro i lijepo.</a:t>
            </a:r>
            <a:endParaRPr lang="en-US" sz="28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sr-Latn-ME" sz="28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en-US" sz="2800" b="1" dirty="0" smtClean="0">
                <a:solidFill>
                  <a:srgbClr val="C00000"/>
                </a:solidFill>
                <a:latin typeface="Comic Sans MS" pitchFamily="66" charset="0"/>
              </a:rPr>
              <a:t>A</a:t>
            </a:r>
            <a:r>
              <a:rPr lang="sr-Latn-ME" sz="2800" b="1" dirty="0" smtClean="0">
                <a:solidFill>
                  <a:srgbClr val="C00000"/>
                </a:solidFill>
                <a:latin typeface="Comic Sans MS" pitchFamily="66" charset="0"/>
              </a:rPr>
              <a:t>ska nije čekala, borila se! </a:t>
            </a:r>
            <a:r>
              <a:rPr lang="en-US" sz="2800" b="1" dirty="0" smtClean="0">
                <a:solidFill>
                  <a:srgbClr val="C00000"/>
                </a:solidFill>
                <a:latin typeface="Comic Sans MS" pitchFamily="66" charset="0"/>
              </a:rPr>
              <a:t>A</a:t>
            </a:r>
            <a:r>
              <a:rPr lang="sr-Latn-ME" sz="2800" b="1" dirty="0" smtClean="0">
                <a:solidFill>
                  <a:srgbClr val="C00000"/>
                </a:solidFill>
                <a:latin typeface="Comic Sans MS" pitchFamily="66" charset="0"/>
              </a:rPr>
              <a:t>, samo upornom borbom i snažnom voljom mogu se savladati sve prepreke u životu.</a:t>
            </a:r>
            <a:endParaRPr lang="en-US" sz="28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sr-Latn-ME" sz="28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sr-Latn-ME" sz="2800" b="1" dirty="0" smtClean="0">
                <a:solidFill>
                  <a:srgbClr val="C00000"/>
                </a:solidFill>
                <a:latin typeface="Comic Sans MS" pitchFamily="66" charset="0"/>
              </a:rPr>
              <a:t>“Igra sa smrću” / “Igra za život”</a:t>
            </a:r>
            <a:endParaRPr lang="en-US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SKA I VUK - Ivo Andric (audio knjiga) - YouTub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6106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4038600" y="3048000"/>
            <a:ext cx="4648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,,Mi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i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ne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znamo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kolike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snage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i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kakve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sve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mogućnosti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krije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u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sebi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svako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živo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stvorenje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. I ne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slutimo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šta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sve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umemo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.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Budemo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i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prođemo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, a ne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saznamo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šta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smo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sve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mogli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biti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ili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učiniti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. To se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otkriva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samo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u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velikim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i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izuzetnim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trenucima</a:t>
            </a:r>
            <a:r>
              <a:rPr lang="sr-Latn-CS" sz="2400" b="1" i="1" dirty="0" smtClean="0">
                <a:solidFill>
                  <a:schemeClr val="bg1"/>
                </a:solidFill>
                <a:latin typeface="Comic Sans MS" pitchFamily="66" charset="0"/>
              </a:rPr>
              <a:t>...’’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SKA I VUK - Ivo Andric (audio knjiga) - YouTub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7630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762000" y="2895600"/>
            <a:ext cx="8001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S</a:t>
            </a:r>
            <a:r>
              <a:rPr lang="en-US" sz="32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hvatanje</a:t>
            </a:r>
            <a:r>
              <a:rPr lang="en-US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32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smisla</a:t>
            </a:r>
            <a:r>
              <a:rPr lang="en-US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32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i</a:t>
            </a:r>
            <a:r>
              <a:rPr lang="en-US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32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suštine</a:t>
            </a:r>
            <a:r>
              <a:rPr lang="en-US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32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umjetnosti</a:t>
            </a:r>
            <a:endParaRPr lang="en-US" sz="3200" b="1" dirty="0">
              <a:solidFill>
                <a:schemeClr val="accent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24200" y="3886200"/>
            <a:ext cx="5715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Umjetnost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i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volja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za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otporom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,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kazuje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Andrić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na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kraju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ove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pripovijetke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,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pobjeđuj</a:t>
            </a:r>
            <a:r>
              <a:rPr lang="sr-Latn-C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u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sv</a:t>
            </a:r>
            <a:r>
              <a:rPr lang="sr-Latn-C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ako zlo,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pa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i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samu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smrt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, a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svako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pravo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umjetničko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djelo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čovjekova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je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pobjeda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nad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prolaznošću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i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trošnošću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života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.</a:t>
            </a:r>
            <a:r>
              <a:rPr lang="en-US" b="1" dirty="0" smtClean="0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SKA I VUK - Ivo Andric (audio knjiga) - YouTub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7630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276600" y="2743199"/>
            <a:ext cx="54102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A</a:t>
            </a:r>
            <a:r>
              <a:rPr lang="sr-Latn-ME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skina igra – moć umjetnosti</a:t>
            </a:r>
          </a:p>
          <a:p>
            <a:endParaRPr lang="sr-Latn-ME" sz="24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A</a:t>
            </a:r>
            <a:r>
              <a:rPr lang="sr-Latn-ME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ko j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e </a:t>
            </a:r>
            <a:r>
              <a:rPr lang="sr-Latn-ME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život neka vrsta igre – onda u toj igri moramo biti uporni, izdržljivi, moramo maštati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, </a:t>
            </a:r>
            <a:r>
              <a:rPr lang="sr-Latn-ME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smišljati nove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,,</a:t>
            </a:r>
            <a:r>
              <a:rPr lang="sr-Latn-ME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pokrete”, dakle na svoj način igrati za život!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228600"/>
            <a:ext cx="5715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000" dirty="0" smtClean="0">
                <a:latin typeface="Comic Sans MS" pitchFamily="66" charset="0"/>
              </a:rPr>
              <a:t>Domaći zadatak</a:t>
            </a:r>
          </a:p>
          <a:p>
            <a:endParaRPr lang="sr-Latn-CS" sz="2000" dirty="0" smtClean="0">
              <a:solidFill>
                <a:srgbClr val="000099"/>
              </a:solidFill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Na</a:t>
            </a:r>
            <a:r>
              <a:rPr lang="sr-Latn-CS" sz="2000" dirty="0" smtClean="0">
                <a:latin typeface="Comic Sans MS" pitchFamily="66" charset="0"/>
              </a:rPr>
              <a:t> osnovu pročitanog teksta </a:t>
            </a:r>
            <a:r>
              <a:rPr lang="en-US" sz="2000" dirty="0" smtClean="0">
                <a:latin typeface="Comic Sans MS" pitchFamily="66" charset="0"/>
              </a:rPr>
              <a:t>o</a:t>
            </a:r>
            <a:r>
              <a:rPr lang="sr-Latn-CS" sz="2000" dirty="0" smtClean="0">
                <a:latin typeface="Comic Sans MS" pitchFamily="66" charset="0"/>
              </a:rPr>
              <a:t>dgovorite na  sljedeća pitanja:</a:t>
            </a:r>
          </a:p>
          <a:p>
            <a:endParaRPr lang="sr-Latn-CS" sz="2000" dirty="0" smtClean="0">
              <a:latin typeface="Comic Sans MS" pitchFamily="66" charset="0"/>
            </a:endParaRPr>
          </a:p>
          <a:p>
            <a:endParaRPr lang="sr-Latn-C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K</a:t>
            </a:r>
            <a:r>
              <a:rPr lang="sr-Latn-ME" sz="2000" dirty="0" smtClean="0">
                <a:latin typeface="Comic Sans MS" pitchFamily="66" charset="0"/>
              </a:rPr>
              <a:t>ako vuk doživljava Askinu igru?</a:t>
            </a:r>
          </a:p>
          <a:p>
            <a:r>
              <a:rPr lang="en-US" sz="2000" dirty="0" smtClean="0">
                <a:latin typeface="Comic Sans MS" pitchFamily="66" charset="0"/>
              </a:rPr>
              <a:t>Š</a:t>
            </a:r>
            <a:r>
              <a:rPr lang="sr-Latn-ME" sz="2000" dirty="0" smtClean="0">
                <a:latin typeface="Comic Sans MS" pitchFamily="66" charset="0"/>
              </a:rPr>
              <a:t>ta on o tome kaže?</a:t>
            </a:r>
          </a:p>
          <a:p>
            <a:endParaRPr lang="sr-Latn-ME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D</a:t>
            </a:r>
            <a:r>
              <a:rPr lang="sr-Latn-ME" sz="2000" dirty="0" smtClean="0">
                <a:latin typeface="Comic Sans MS" pitchFamily="66" charset="0"/>
              </a:rPr>
              <a:t>a li je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sr-Latn-ME" sz="2000" dirty="0" smtClean="0">
                <a:latin typeface="Comic Sans MS" pitchFamily="66" charset="0"/>
              </a:rPr>
              <a:t>igra potiskivala njegov divlji nagon da pojede malu Asku?</a:t>
            </a:r>
          </a:p>
          <a:p>
            <a:endParaRPr lang="sr-Latn-ME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U</a:t>
            </a:r>
            <a:r>
              <a:rPr lang="sr-Latn-ME" sz="2000" dirty="0" smtClean="0">
                <a:latin typeface="Comic Sans MS" pitchFamily="66" charset="0"/>
              </a:rPr>
              <a:t>tiče li igra bar za trenutak na vuka? </a:t>
            </a:r>
          </a:p>
          <a:p>
            <a:endParaRPr lang="sr-Latn-ME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K</a:t>
            </a:r>
            <a:r>
              <a:rPr lang="sr-Latn-ME" sz="2000" dirty="0" smtClean="0">
                <a:latin typeface="Comic Sans MS" pitchFamily="66" charset="0"/>
              </a:rPr>
              <a:t>oliko je ta igra mogla da ga oplemeni?</a:t>
            </a:r>
          </a:p>
          <a:p>
            <a:endParaRPr lang="sr-Latn-ME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K</a:t>
            </a:r>
            <a:r>
              <a:rPr lang="sr-Latn-ME" sz="2000" dirty="0" smtClean="0">
                <a:latin typeface="Comic Sans MS" pitchFamily="66" charset="0"/>
              </a:rPr>
              <a:t>oja je vukova posljednja namjera?</a:t>
            </a:r>
          </a:p>
          <a:p>
            <a:endParaRPr lang="sr-Latn-ME" sz="2000" dirty="0" smtClean="0">
              <a:latin typeface="Comic Sans MS" pitchFamily="66" charset="0"/>
            </a:endParaRPr>
          </a:p>
          <a:p>
            <a:r>
              <a:rPr lang="sr-Latn-ME" sz="2000" dirty="0" smtClean="0">
                <a:latin typeface="Comic Sans MS" pitchFamily="66" charset="0"/>
              </a:rPr>
              <a:t>“Vuk dlaku mijenja, ali ćud nikada” –povežite poslovicu sa ponašanjem vu</a:t>
            </a:r>
            <a:r>
              <a:rPr lang="en-US" sz="2000" dirty="0" smtClean="0">
                <a:latin typeface="Comic Sans MS" pitchFamily="66" charset="0"/>
              </a:rPr>
              <a:t>k</a:t>
            </a:r>
            <a:r>
              <a:rPr lang="sr-Latn-ME" sz="2000" dirty="0" smtClean="0">
                <a:latin typeface="Comic Sans MS" pitchFamily="66" charset="0"/>
              </a:rPr>
              <a:t>a u priči.</a:t>
            </a:r>
            <a:endParaRPr lang="en-US" sz="2000" dirty="0">
              <a:latin typeface="Comic Sans MS" pitchFamily="66" charset="0"/>
            </a:endParaRPr>
          </a:p>
        </p:txBody>
      </p:sp>
      <p:pic>
        <p:nvPicPr>
          <p:cNvPr id="4" name="Picture 5" descr="bd06142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609600"/>
            <a:ext cx="2819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876800" y="6236731"/>
            <a:ext cx="426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sr-Latn-CS" dirty="0" smtClean="0">
                <a:solidFill>
                  <a:srgbClr val="0070C0"/>
                </a:solidFill>
              </a:rPr>
              <a:t>r</a:t>
            </a:r>
            <a:r>
              <a:rPr lang="en-US" dirty="0" err="1" smtClean="0">
                <a:solidFill>
                  <a:srgbClr val="0070C0"/>
                </a:solidFill>
              </a:rPr>
              <a:t>oganović</a:t>
            </a:r>
            <a:r>
              <a:rPr lang="sr-Latn-CS" dirty="0" smtClean="0">
                <a:solidFill>
                  <a:srgbClr val="0070C0"/>
                </a:solidFill>
              </a:rPr>
              <a:t>.nevenka@ets-pg.edu.me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95600" y="3581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1219200"/>
            <a:ext cx="762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sr-Latn-CS" sz="2800" dirty="0" smtClean="0"/>
          </a:p>
          <a:p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381000" y="1066800"/>
            <a:ext cx="8458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0"/>
              </a:spcBef>
              <a:spcAft>
                <a:spcPct val="0"/>
              </a:spcAft>
            </a:pPr>
            <a:endParaRPr lang="sr-Latn-CS" sz="2000" dirty="0" smtClean="0"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</a:pPr>
            <a:endParaRPr lang="sr-Latn-CS" sz="2000" dirty="0" smtClean="0"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</a:pPr>
            <a:endParaRPr lang="sr-Latn-CS" sz="2000" dirty="0" smtClean="0"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" y="762000"/>
            <a:ext cx="4114800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latin typeface="Comic Sans MS" pitchFamily="66" charset="0"/>
              </a:rPr>
              <a:t>Alegorijska</a:t>
            </a:r>
            <a:r>
              <a:rPr lang="en-US" sz="2400" b="1" dirty="0" smtClean="0">
                <a:latin typeface="Comic Sans MS" pitchFamily="66" charset="0"/>
              </a:rPr>
              <a:t> </a:t>
            </a:r>
            <a:r>
              <a:rPr lang="en-US" sz="2400" b="1" dirty="0" err="1" smtClean="0">
                <a:latin typeface="Comic Sans MS" pitchFamily="66" charset="0"/>
              </a:rPr>
              <a:t>pripovijetka</a:t>
            </a:r>
            <a:endParaRPr lang="en-US" sz="2400" b="1" dirty="0" smtClean="0">
              <a:latin typeface="Comic Sans MS" pitchFamily="66" charset="0"/>
            </a:endParaRPr>
          </a:p>
          <a:p>
            <a:r>
              <a:rPr lang="en-US" dirty="0" smtClean="0"/>
              <a:t> </a:t>
            </a:r>
          </a:p>
          <a:p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Ovo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djelo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Iv</a:t>
            </a:r>
            <a:r>
              <a:rPr lang="sr-Latn-CS" sz="2000" b="1" dirty="0" smtClean="0">
                <a:solidFill>
                  <a:srgbClr val="C00000"/>
                </a:solidFill>
                <a:latin typeface="Comic Sans MS" pitchFamily="66" charset="0"/>
              </a:rPr>
              <a:t>a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Andrića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je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vrlo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specifično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,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jer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se,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praktično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, ne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može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svrstati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potpuno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niti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u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jedan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klasični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književni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rod. </a:t>
            </a:r>
          </a:p>
          <a:p>
            <a:endParaRPr lang="en-US" sz="20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en-US" sz="20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Ona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je: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i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umjetnička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basna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,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i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bajka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,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i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novela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puna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simbola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.</a:t>
            </a:r>
            <a:endParaRPr lang="en-US" sz="2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10" name="Picture 9" descr="Aska i vuk | Likovnjac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228600"/>
            <a:ext cx="46482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2439740"/>
            <a:ext cx="5638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800" dirty="0" smtClean="0"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000" dirty="0" smtClean="0">
                <a:cs typeface="Arial" pitchFamily="34" charset="0"/>
              </a:rPr>
              <a:t> </a:t>
            </a:r>
            <a:endParaRPr kumimoji="0" lang="sr-Latn-C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228600"/>
            <a:ext cx="8763000" cy="3246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Comic Sans MS" pitchFamily="66" charset="0"/>
              </a:rPr>
              <a:t>L</a:t>
            </a:r>
            <a:r>
              <a:rPr lang="sr-Latn-ME" sz="2000" b="1" dirty="0" smtClean="0">
                <a:solidFill>
                  <a:srgbClr val="002060"/>
                </a:solidFill>
                <a:latin typeface="Comic Sans MS" pitchFamily="66" charset="0"/>
              </a:rPr>
              <a:t>ikovi: jagnje Aska, ovca-majka Aja, vuk, i ovčije     stado Strmih Livada.</a:t>
            </a:r>
          </a:p>
          <a:p>
            <a:pPr>
              <a:buNone/>
            </a:pPr>
            <a:endParaRPr lang="sr-Latn-ME" sz="20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Comic Sans MS" pitchFamily="66" charset="0"/>
              </a:rPr>
              <a:t>O</a:t>
            </a:r>
            <a:r>
              <a:rPr lang="sr-Latn-ME" sz="2000" b="1" dirty="0" smtClean="0">
                <a:solidFill>
                  <a:srgbClr val="002060"/>
                </a:solidFill>
                <a:latin typeface="Comic Sans MS" pitchFamily="66" charset="0"/>
              </a:rPr>
              <a:t>blici kazivanja: naracija/ pripovijedanje </a:t>
            </a:r>
          </a:p>
          <a:p>
            <a:pPr>
              <a:buNone/>
            </a:pPr>
            <a:r>
              <a:rPr lang="sr-Latn-ME" sz="2000" b="1" dirty="0" smtClean="0">
                <a:solidFill>
                  <a:srgbClr val="002060"/>
                </a:solidFill>
                <a:latin typeface="Comic Sans MS" pitchFamily="66" charset="0"/>
              </a:rPr>
              <a:t>                               -deskripcija/opisivanje</a:t>
            </a:r>
          </a:p>
          <a:p>
            <a:pPr>
              <a:buNone/>
            </a:pPr>
            <a:r>
              <a:rPr lang="sr-Latn-ME" sz="2000" b="1" dirty="0" smtClean="0">
                <a:solidFill>
                  <a:srgbClr val="002060"/>
                </a:solidFill>
                <a:latin typeface="Comic Sans MS" pitchFamily="66" charset="0"/>
              </a:rPr>
              <a:t>                               -dijalog/ monolog</a:t>
            </a:r>
          </a:p>
          <a:p>
            <a:pPr>
              <a:buNone/>
            </a:pPr>
            <a:endParaRPr lang="sr-Latn-ME" sz="20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Comic Sans MS" pitchFamily="66" charset="0"/>
              </a:rPr>
              <a:t>P</a:t>
            </a:r>
            <a:r>
              <a:rPr lang="sr-Latn-ME" sz="2000" b="1" dirty="0" smtClean="0">
                <a:solidFill>
                  <a:srgbClr val="002060"/>
                </a:solidFill>
                <a:latin typeface="Comic Sans MS" pitchFamily="66" charset="0"/>
              </a:rPr>
              <a:t>ripovijedanje u našoj priči je u trećem licu;</a:t>
            </a:r>
          </a:p>
          <a:p>
            <a:pPr>
              <a:buNone/>
            </a:pPr>
            <a:r>
              <a:rPr lang="sr-Latn-ME" sz="2000" b="1" dirty="0" smtClean="0">
                <a:solidFill>
                  <a:srgbClr val="002060"/>
                </a:solidFill>
                <a:latin typeface="Comic Sans MS" pitchFamily="66" charset="0"/>
              </a:rPr>
              <a:t> to upućuje na distancu između događaja, likova i onoga ko pripovijeda.</a:t>
            </a:r>
            <a:endParaRPr lang="en-US" sz="20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6" name="Picture 5" descr="Bosnjaci.Ne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3276600"/>
            <a:ext cx="69342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pic>
        <p:nvPicPr>
          <p:cNvPr id="3" name="Picture 2" descr="Aska i vuk | Likovnjac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33400"/>
            <a:ext cx="84582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609600" y="762000"/>
            <a:ext cx="6172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</a:rPr>
              <a:t>G</a:t>
            </a:r>
            <a:r>
              <a:rPr lang="sr-Latn-ME" sz="2400" b="1" dirty="0" smtClean="0">
                <a:solidFill>
                  <a:schemeClr val="bg1"/>
                </a:solidFill>
                <a:latin typeface="Comic Sans MS" pitchFamily="66" charset="0"/>
              </a:rPr>
              <a:t>dje se odvija radnja ove priče?</a:t>
            </a:r>
            <a:endParaRPr lang="en-US" sz="24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sr-Latn-ME" sz="24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sr-Latn-ME" sz="2400" b="1" dirty="0" smtClean="0">
                <a:solidFill>
                  <a:schemeClr val="bg1"/>
                </a:solidFill>
                <a:latin typeface="Comic Sans MS" pitchFamily="66" charset="0"/>
              </a:rPr>
              <a:t>Da li sam naziv mjesta Strme Livade kazuje nešto o načinu života na njima?</a:t>
            </a:r>
            <a:endParaRPr lang="en-US" sz="24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endParaRPr lang="sr-Latn-ME" sz="24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sr-Latn-ME" sz="2400" b="1" dirty="0" smtClean="0">
                <a:solidFill>
                  <a:schemeClr val="bg1"/>
                </a:solidFill>
                <a:latin typeface="Comic Sans MS" pitchFamily="66" charset="0"/>
              </a:rPr>
              <a:t>Da li ste odmah naslutili da će Aska postati veliki umjetnik?</a:t>
            </a:r>
            <a:endParaRPr lang="en-US" sz="24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endParaRPr lang="sr-Latn-ME" sz="24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sr-Latn-ME" sz="2400" b="1" dirty="0" smtClean="0">
                <a:solidFill>
                  <a:schemeClr val="bg1"/>
                </a:solidFill>
                <a:latin typeface="Comic Sans MS" pitchFamily="66" charset="0"/>
              </a:rPr>
              <a:t>Aska</a:t>
            </a:r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sr-Latn-ME" sz="2400" b="1" dirty="0" smtClean="0">
                <a:solidFill>
                  <a:schemeClr val="bg1"/>
                </a:solidFill>
                <a:latin typeface="Comic Sans MS" pitchFamily="66" charset="0"/>
              </a:rPr>
              <a:t>je počela da pokazuje svoju ćud, šta to znači?</a:t>
            </a:r>
            <a:endParaRPr lang="en-US" sz="24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endParaRPr lang="sr-Latn-ME" sz="24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sr-Latn-ME" sz="2400" b="1" dirty="0" smtClean="0">
                <a:solidFill>
                  <a:schemeClr val="bg1"/>
                </a:solidFill>
                <a:latin typeface="Comic Sans MS" pitchFamily="66" charset="0"/>
              </a:rPr>
              <a:t>Kako shvatate Askinu neposlušnost?</a:t>
            </a:r>
            <a:endParaRPr lang="en-US" sz="24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sr-Latn-ME" sz="24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</a:rPr>
              <a:t>- </a:t>
            </a:r>
            <a:r>
              <a:rPr lang="sr-Latn-ME" sz="2400" b="1" dirty="0" smtClean="0">
                <a:solidFill>
                  <a:schemeClr val="bg1"/>
                </a:solidFill>
                <a:latin typeface="Comic Sans MS" pitchFamily="66" charset="0"/>
              </a:rPr>
              <a:t>U čemu se ona ogleda?</a:t>
            </a:r>
            <a:endParaRPr lang="en-US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0" y="213633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sr-Latn-CS" b="1" dirty="0" smtClean="0">
              <a:solidFill>
                <a:srgbClr val="C00000"/>
              </a:solidFill>
            </a:endParaRPr>
          </a:p>
          <a:p>
            <a:endParaRPr lang="sr-Latn-CS" b="1" dirty="0" smtClean="0">
              <a:solidFill>
                <a:srgbClr val="C00000"/>
              </a:solidFill>
            </a:endParaRPr>
          </a:p>
          <a:p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" name="Picture 3" descr="Bosnjaci.Ne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3429000"/>
            <a:ext cx="3429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304801"/>
            <a:ext cx="914400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 smtClean="0">
                <a:latin typeface="Comic Sans MS" pitchFamily="66" charset="0"/>
              </a:rPr>
              <a:t>,,</a:t>
            </a:r>
            <a:r>
              <a:rPr lang="sr-Latn-ME" sz="2000" b="1" dirty="0" smtClean="0">
                <a:latin typeface="Comic Sans MS" pitchFamily="66" charset="0"/>
              </a:rPr>
              <a:t>Ovo se desilo”</a:t>
            </a:r>
            <a:r>
              <a:rPr lang="en-US" sz="2000" b="1" dirty="0" smtClean="0">
                <a:latin typeface="Comic Sans MS" pitchFamily="66" charset="0"/>
              </a:rPr>
              <a:t>- </a:t>
            </a:r>
            <a:r>
              <a:rPr lang="sr-Latn-ME" sz="2000" b="1" dirty="0" smtClean="0">
                <a:latin typeface="Comic Sans MS" pitchFamily="66" charset="0"/>
              </a:rPr>
              <a:t> pisac želi da istakne istinitost pričanja, istinitost događaja koji opisuje;</a:t>
            </a:r>
          </a:p>
          <a:p>
            <a:pPr algn="just"/>
            <a:r>
              <a:rPr lang="sr-Latn-ME" sz="2000" b="1" dirty="0" smtClean="0">
                <a:latin typeface="Comic Sans MS" pitchFamily="66" charset="0"/>
              </a:rPr>
              <a:t>(djeluje uvjerljivije na čitaoca)</a:t>
            </a:r>
          </a:p>
          <a:p>
            <a:pPr algn="just"/>
            <a:r>
              <a:rPr lang="en-US" sz="2000" b="1" dirty="0" smtClean="0">
                <a:latin typeface="Comic Sans MS" pitchFamily="66" charset="0"/>
              </a:rPr>
              <a:t>- </a:t>
            </a:r>
            <a:r>
              <a:rPr lang="sr-Latn-ME" sz="2000" b="1" dirty="0" smtClean="0">
                <a:latin typeface="Comic Sans MS" pitchFamily="66" charset="0"/>
              </a:rPr>
              <a:t>Činjenica da se sve odvija </a:t>
            </a:r>
            <a:r>
              <a:rPr lang="en-US" sz="2000" b="1" dirty="0" smtClean="0">
                <a:latin typeface="Comic Sans MS" pitchFamily="66" charset="0"/>
              </a:rPr>
              <a:t>,,</a:t>
            </a:r>
            <a:r>
              <a:rPr lang="sr-Latn-ME" sz="2000" b="1" dirty="0" smtClean="0">
                <a:latin typeface="Comic Sans MS" pitchFamily="66" charset="0"/>
              </a:rPr>
              <a:t>u ovčijem svijetu” – podsjeća nas na basnu. </a:t>
            </a:r>
          </a:p>
          <a:p>
            <a:pPr algn="just"/>
            <a:r>
              <a:rPr lang="en-US" sz="2000" b="1" dirty="0" smtClean="0">
                <a:latin typeface="Comic Sans MS" pitchFamily="66" charset="0"/>
              </a:rPr>
              <a:t>- </a:t>
            </a:r>
            <a:r>
              <a:rPr lang="sr-Latn-ME" sz="2000" b="1" dirty="0" smtClean="0">
                <a:latin typeface="Comic Sans MS" pitchFamily="66" charset="0"/>
              </a:rPr>
              <a:t>Aska, vuk, Aja, ovčiji svijet – ali se, istovremeno govori i o ljudima.</a:t>
            </a:r>
          </a:p>
          <a:p>
            <a:pPr algn="just"/>
            <a:r>
              <a:rPr lang="sr-Latn-ME" sz="2000" b="1" dirty="0" smtClean="0">
                <a:latin typeface="Comic Sans MS" pitchFamily="66" charset="0"/>
              </a:rPr>
              <a:t>Aska je označena kao ovca koja živi na Strmim Livadama. </a:t>
            </a:r>
            <a:r>
              <a:rPr lang="en-US" sz="2000" b="1" dirty="0" smtClean="0">
                <a:latin typeface="Comic Sans MS" pitchFamily="66" charset="0"/>
              </a:rPr>
              <a:t>T</a:t>
            </a:r>
            <a:r>
              <a:rPr lang="sr-Latn-ME" sz="2000" b="1" dirty="0" smtClean="0">
                <a:latin typeface="Comic Sans MS" pitchFamily="66" charset="0"/>
              </a:rPr>
              <a:t>o može da označava i sam ljudski život pun strmina, nizbrdica, op</a:t>
            </a:r>
            <a:r>
              <a:rPr lang="en-US" sz="2000" b="1" dirty="0" smtClean="0">
                <a:latin typeface="Comic Sans MS" pitchFamily="66" charset="0"/>
              </a:rPr>
              <a:t>as</a:t>
            </a:r>
            <a:r>
              <a:rPr lang="sr-Latn-ME" sz="2000" b="1" dirty="0" smtClean="0">
                <a:latin typeface="Comic Sans MS" pitchFamily="66" charset="0"/>
              </a:rPr>
              <a:t>anosti, nesigurnosti i straha da se čovjek svakog časa može stropoštati u provaliju.</a:t>
            </a:r>
          </a:p>
          <a:p>
            <a:endParaRPr lang="sr-Latn-ME" b="1" dirty="0" smtClean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3886199"/>
            <a:ext cx="5486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Aska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,,</a:t>
            </a:r>
            <a:r>
              <a:rPr lang="sr-Latn-ME" sz="2000" b="1" dirty="0" smtClean="0">
                <a:solidFill>
                  <a:srgbClr val="C00000"/>
                </a:solidFill>
                <a:latin typeface="Comic Sans MS" pitchFamily="66" charset="0"/>
              </a:rPr>
              <a:t>pokazuje svoju ćud” – upućuje na posebost ovog jagnjeta; samouvjereno ispoljava karakterne crte koje nešto nagovještavaju.</a:t>
            </a:r>
            <a:endParaRPr lang="en-US" sz="20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endParaRPr lang="sr-Latn-ME" sz="20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D</a:t>
            </a:r>
            <a:r>
              <a:rPr lang="sr-Latn-ME" sz="2000" b="1" dirty="0" smtClean="0">
                <a:solidFill>
                  <a:srgbClr val="C00000"/>
                </a:solidFill>
                <a:latin typeface="Comic Sans MS" pitchFamily="66" charset="0"/>
              </a:rPr>
              <a:t>akle, izrazila je svoju osobenu individualnost – a to 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je </a:t>
            </a:r>
            <a:r>
              <a:rPr lang="sr-Latn-ME" sz="2000" b="1" dirty="0" smtClean="0">
                <a:solidFill>
                  <a:srgbClr val="C00000"/>
                </a:solidFill>
                <a:latin typeface="Comic Sans MS" pitchFamily="66" charset="0"/>
              </a:rPr>
              <a:t>karakteristik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a </a:t>
            </a:r>
            <a:r>
              <a:rPr lang="sr-Latn-ME" sz="2000" b="1" dirty="0" smtClean="0">
                <a:solidFill>
                  <a:srgbClr val="C00000"/>
                </a:solidFill>
                <a:latin typeface="Comic Sans MS" pitchFamily="66" charset="0"/>
              </a:rPr>
              <a:t>budućeg umjetnika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ska i vuk&quot; - Ivo Andrić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"/>
            <a:ext cx="86868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533400" y="685800"/>
            <a:ext cx="6096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Comic Sans MS" pitchFamily="66" charset="0"/>
              </a:rPr>
              <a:t>- </a:t>
            </a:r>
            <a:r>
              <a:rPr lang="sr-Latn-ME" sz="2800" b="1" dirty="0" smtClean="0">
                <a:solidFill>
                  <a:schemeClr val="bg1"/>
                </a:solidFill>
                <a:latin typeface="Comic Sans MS" pitchFamily="66" charset="0"/>
              </a:rPr>
              <a:t>Zašto je majka toliko opominjala svoje neposlušno dijete?</a:t>
            </a:r>
            <a:endParaRPr lang="en-US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sr-Latn-ME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sr-Latn-ME" sz="2800" b="1" dirty="0" smtClean="0">
                <a:solidFill>
                  <a:schemeClr val="bg1"/>
                </a:solidFill>
                <a:latin typeface="Comic Sans MS" pitchFamily="66" charset="0"/>
              </a:rPr>
              <a:t>Dokažite da je Aska bila velika briga materina.</a:t>
            </a:r>
            <a:endParaRPr lang="en-US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sr-Latn-ME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en-US" sz="2800" b="1" dirty="0" smtClean="0">
                <a:solidFill>
                  <a:schemeClr val="bg1"/>
                </a:solidFill>
                <a:latin typeface="Comic Sans MS" pitchFamily="66" charset="0"/>
              </a:rPr>
              <a:t>Č</a:t>
            </a:r>
            <a:r>
              <a:rPr lang="sr-Latn-ME" sz="2800" b="1" dirty="0" smtClean="0">
                <a:solidFill>
                  <a:schemeClr val="bg1"/>
                </a:solidFill>
                <a:latin typeface="Comic Sans MS" pitchFamily="66" charset="0"/>
              </a:rPr>
              <a:t>ime objašnjavate njenu želju da uči baletsku školu?</a:t>
            </a:r>
            <a:endParaRPr lang="en-US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sr-Latn-ME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en-US" sz="2800" b="1" dirty="0" smtClean="0">
                <a:solidFill>
                  <a:schemeClr val="bg1"/>
                </a:solidFill>
                <a:latin typeface="Comic Sans MS" pitchFamily="66" charset="0"/>
              </a:rPr>
              <a:t>- </a:t>
            </a:r>
            <a:r>
              <a:rPr lang="sr-Latn-ME" sz="2800" b="1" dirty="0" smtClean="0">
                <a:solidFill>
                  <a:schemeClr val="bg1"/>
                </a:solidFill>
                <a:latin typeface="Comic Sans MS" pitchFamily="66" charset="0"/>
              </a:rPr>
              <a:t>Kakav stav prema toj želji imaju majka i sredina?</a:t>
            </a:r>
            <a:endParaRPr lang="en-US" sz="2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381000"/>
            <a:ext cx="4343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/>
              <a:t>- S</a:t>
            </a:r>
            <a:r>
              <a:rPr lang="sr-Latn-ME" sz="2000" b="1" dirty="0" smtClean="0">
                <a:latin typeface="Comic Sans MS" pitchFamily="66" charset="0"/>
              </a:rPr>
              <a:t>tavovi sredine u kojoj Aska živi izraz su predrasuda, zaostalosti i konzervatizma.</a:t>
            </a:r>
          </a:p>
          <a:p>
            <a:pPr algn="just"/>
            <a:r>
              <a:rPr lang="en-US" sz="2000" b="1" dirty="0" smtClean="0">
                <a:latin typeface="Comic Sans MS" pitchFamily="66" charset="0"/>
              </a:rPr>
              <a:t>- </a:t>
            </a:r>
            <a:r>
              <a:rPr lang="sr-Latn-ME" sz="2000" b="1" dirty="0" smtClean="0">
                <a:latin typeface="Comic Sans MS" pitchFamily="66" charset="0"/>
              </a:rPr>
              <a:t>Askina sudbina u tom pogledu podsjeća na sudbine niza umjetnika, pisaca, naučnika koji su se svojim pozivim</a:t>
            </a:r>
            <a:r>
              <a:rPr lang="en-US" sz="2000" b="1" dirty="0" smtClean="0">
                <a:latin typeface="Comic Sans MS" pitchFamily="66" charset="0"/>
              </a:rPr>
              <a:t>a</a:t>
            </a:r>
            <a:r>
              <a:rPr lang="sr-Latn-ME" sz="2000" b="1" dirty="0" smtClean="0">
                <a:latin typeface="Comic Sans MS" pitchFamily="66" charset="0"/>
              </a:rPr>
              <a:t> suprostavili tradiciji i sh</a:t>
            </a:r>
            <a:r>
              <a:rPr lang="en-US" sz="2000" b="1" dirty="0" err="1" smtClean="0">
                <a:latin typeface="Comic Sans MS" pitchFamily="66" charset="0"/>
              </a:rPr>
              <a:t>va</a:t>
            </a:r>
            <a:r>
              <a:rPr lang="sr-Latn-ME" sz="2000" b="1" dirty="0" smtClean="0">
                <a:latin typeface="Comic Sans MS" pitchFamily="66" charset="0"/>
              </a:rPr>
              <a:t>tanju da treba biti cio život “mirna ovca domaćica</a:t>
            </a:r>
            <a:r>
              <a:rPr lang="sr-Latn-ME" sz="2000" b="1" dirty="0" smtClean="0"/>
              <a:t>”.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3657600"/>
            <a:ext cx="4724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-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Bri</a:t>
            </a:r>
            <a:r>
              <a:rPr lang="sr-Latn-ME" sz="2000" b="1" dirty="0" smtClean="0">
                <a:solidFill>
                  <a:srgbClr val="C00000"/>
                </a:solidFill>
                <a:latin typeface="Comic Sans MS" pitchFamily="66" charset="0"/>
              </a:rPr>
              <a:t>žna majka Aja nije ukrotila Askin 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,,</a:t>
            </a:r>
            <a:r>
              <a:rPr lang="sr-Latn-ME" sz="2000" b="1" dirty="0" smtClean="0">
                <a:solidFill>
                  <a:srgbClr val="C00000"/>
                </a:solidFill>
                <a:latin typeface="Comic Sans MS" pitchFamily="66" charset="0"/>
              </a:rPr>
              <a:t>urođeni nemir” za igrom i umjetnošću, već je počela da gleda na sve to drugačije.</a:t>
            </a:r>
          </a:p>
          <a:p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,,</a:t>
            </a:r>
            <a:r>
              <a:rPr lang="sr-Latn-ME" sz="2000" b="1" dirty="0" smtClean="0">
                <a:solidFill>
                  <a:srgbClr val="C00000"/>
                </a:solidFill>
                <a:latin typeface="Comic Sans MS" pitchFamily="66" charset="0"/>
              </a:rPr>
              <a:t>Ona se pitala šta, na kraju krajeva, može biti ružno u umjetnosti? 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A</a:t>
            </a:r>
            <a:r>
              <a:rPr lang="sr-Latn-ME" sz="2000" b="1" dirty="0" smtClean="0">
                <a:solidFill>
                  <a:srgbClr val="C00000"/>
                </a:solidFill>
                <a:latin typeface="Comic Sans MS" pitchFamily="66" charset="0"/>
              </a:rPr>
              <a:t> igra je najplemenitija od svih veština”...</a:t>
            </a:r>
          </a:p>
        </p:txBody>
      </p:sp>
      <p:pic>
        <p:nvPicPr>
          <p:cNvPr id="6" name="Picture 5" descr="Prepričana lektira: Aska i vuk - Ivo Andrić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381000"/>
            <a:ext cx="41910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ska i vuk [Tema: Andrić] - Fenomen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381999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457200" y="685800"/>
            <a:ext cx="81534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</a:rPr>
              <a:t>S</a:t>
            </a:r>
            <a:r>
              <a:rPr lang="sr-Latn-ME" sz="2800" b="1" dirty="0" smtClean="0">
                <a:solidFill>
                  <a:schemeClr val="bg1"/>
                </a:solidFill>
                <a:latin typeface="Comic Sans MS" pitchFamily="66" charset="0"/>
              </a:rPr>
              <a:t>usret sa strašnim vukom</a:t>
            </a:r>
            <a:endParaRPr lang="en-US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sr-Latn-ME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sr-Latn-ME" sz="2800" b="1" dirty="0" smtClean="0">
                <a:solidFill>
                  <a:schemeClr val="bg1"/>
                </a:solidFill>
                <a:latin typeface="Comic Sans MS" pitchFamily="66" charset="0"/>
              </a:rPr>
              <a:t>Opišite Askino duševno stanje u trenutku kada se susrela s vukom.</a:t>
            </a:r>
            <a:endParaRPr lang="en-US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sr-Latn-ME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sr-Latn-ME" sz="2800" b="1" dirty="0" smtClean="0">
                <a:solidFill>
                  <a:schemeClr val="bg1"/>
                </a:solidFill>
                <a:latin typeface="Comic Sans MS" pitchFamily="66" charset="0"/>
              </a:rPr>
              <a:t>Prikažite sliku vuka. </a:t>
            </a:r>
            <a:endParaRPr lang="en-US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endParaRPr lang="sr-Latn-ME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en-US" sz="2800" b="1" dirty="0" smtClean="0">
                <a:solidFill>
                  <a:schemeClr val="bg1"/>
                </a:solidFill>
                <a:latin typeface="Comic Sans MS" pitchFamily="66" charset="0"/>
              </a:rPr>
              <a:t>K</a:t>
            </a:r>
            <a:r>
              <a:rPr lang="sr-Latn-ME" sz="2800" b="1" dirty="0" smtClean="0">
                <a:solidFill>
                  <a:schemeClr val="bg1"/>
                </a:solidFill>
                <a:latin typeface="Comic Sans MS" pitchFamily="66" charset="0"/>
              </a:rPr>
              <a:t>akvi su bili izgledi za odbranu i spas Aske?</a:t>
            </a:r>
            <a:endParaRPr lang="en-US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sr-Latn-ME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sr-Latn-ME" sz="2800" b="1" dirty="0" smtClean="0">
                <a:solidFill>
                  <a:schemeClr val="bg1"/>
                </a:solidFill>
                <a:latin typeface="Comic Sans MS" pitchFamily="66" charset="0"/>
              </a:rPr>
              <a:t>Na šta se ona gotovo nesvjesno odlučila?</a:t>
            </a:r>
            <a:endParaRPr lang="en-US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endParaRPr lang="sr-Latn-ME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en-US" sz="2800" b="1" dirty="0" smtClean="0">
                <a:solidFill>
                  <a:schemeClr val="bg1"/>
                </a:solidFill>
                <a:latin typeface="Comic Sans MS" pitchFamily="66" charset="0"/>
              </a:rPr>
              <a:t>- </a:t>
            </a:r>
            <a:r>
              <a:rPr lang="sr-Latn-ME" sz="2800" b="1" dirty="0" smtClean="0">
                <a:solidFill>
                  <a:schemeClr val="bg1"/>
                </a:solidFill>
                <a:latin typeface="Comic Sans MS" pitchFamily="66" charset="0"/>
              </a:rPr>
              <a:t>Šta joj je dalo snage da napravi prvi pokret?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AKO NACRTATI VUKA SLIKA : KAKO NACRTATI VUKA 10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86799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04800" y="197347"/>
            <a:ext cx="86106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L</a:t>
            </a:r>
            <a:r>
              <a:rPr lang="sr-Latn-ME" sz="2400" b="1" dirty="0" smtClean="0">
                <a:solidFill>
                  <a:srgbClr val="C00000"/>
                </a:solidFill>
                <a:latin typeface="Comic Sans MS" pitchFamily="66" charset="0"/>
              </a:rPr>
              <a:t>jepota šume, potpuna tišina i zagledanost u začarani predio, potpuno su opčinili malu Asku, pa je izgubila osjećanje za stvarnost.</a:t>
            </a:r>
            <a:endParaRPr lang="en-US" sz="24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sr-Latn-ME" sz="24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P</a:t>
            </a:r>
            <a:r>
              <a:rPr lang="sr-Latn-ME" sz="2400" b="1" dirty="0" smtClean="0">
                <a:solidFill>
                  <a:srgbClr val="C00000"/>
                </a:solidFill>
                <a:latin typeface="Comic Sans MS" pitchFamily="66" charset="0"/>
              </a:rPr>
              <a:t>rostor u njenim očima je bio beskrajan i nemjerljiv. </a:t>
            </a:r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O</a:t>
            </a:r>
            <a:r>
              <a:rPr lang="sr-Latn-ME" sz="2400" b="1" dirty="0" smtClean="0">
                <a:solidFill>
                  <a:srgbClr val="C00000"/>
                </a:solidFill>
                <a:latin typeface="Comic Sans MS" pitchFamily="66" charset="0"/>
              </a:rPr>
              <a:t>na nije razmišljala o majčinim opomenama – o opasnostima koje je vrebaju u šumi.</a:t>
            </a:r>
            <a:endParaRPr lang="en-US" sz="24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sr-Latn-ME" sz="24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sr-Latn-ME" sz="2400" b="1" dirty="0" smtClean="0">
                <a:solidFill>
                  <a:srgbClr val="C00000"/>
                </a:solidFill>
                <a:latin typeface="Comic Sans MS" pitchFamily="66" charset="0"/>
              </a:rPr>
              <a:t>“U šumi je bilo još mlečne magle koja se, kao ostatak neke čudne noćne igre...”</a:t>
            </a:r>
            <a:endParaRPr lang="en-US" sz="24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sr-Latn-ME" sz="24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sr-Latn-ME" sz="2400" b="1" dirty="0" smtClean="0">
                <a:solidFill>
                  <a:srgbClr val="C00000"/>
                </a:solidFill>
                <a:latin typeface="Comic Sans MS" pitchFamily="66" charset="0"/>
              </a:rPr>
              <a:t>Askina opčinjenost ljepotom šumskog predjela izražava njenu umjetničku individualnost, razvijeno osjećanje za lijepo – da osjeća ljepotu i da joj se divi..</a:t>
            </a:r>
            <a:endParaRPr lang="en-US" sz="24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sr-Latn-ME" sz="24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sr-Latn-ME" sz="2400" b="1" dirty="0" smtClean="0">
                <a:solidFill>
                  <a:srgbClr val="C00000"/>
                </a:solidFill>
                <a:latin typeface="Comic Sans MS" pitchFamily="66" charset="0"/>
              </a:rPr>
              <a:t>Čovjek ne smije da se nepromišljeno izlaže opasnostima, ili te opasnosti treba da predvidi.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</TotalTime>
  <Words>1058</Words>
  <Application>Microsoft Office PowerPoint</Application>
  <PresentationFormat>On-screen Show (4:3)</PresentationFormat>
  <Paragraphs>118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Hidroelektrana Perucica</dc:title>
  <dc:creator>Nena</dc:creator>
  <cp:lastModifiedBy>sadmin</cp:lastModifiedBy>
  <cp:revision>74</cp:revision>
  <dcterms:created xsi:type="dcterms:W3CDTF">2006-08-16T00:00:00Z</dcterms:created>
  <dcterms:modified xsi:type="dcterms:W3CDTF">2020-10-15T17:02:05Z</dcterms:modified>
</cp:coreProperties>
</file>