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3" r:id="rId5"/>
    <p:sldId id="259" r:id="rId6"/>
    <p:sldId id="301" r:id="rId7"/>
    <p:sldId id="276" r:id="rId8"/>
    <p:sldId id="286" r:id="rId9"/>
    <p:sldId id="287" r:id="rId10"/>
    <p:sldId id="260" r:id="rId11"/>
    <p:sldId id="285" r:id="rId12"/>
    <p:sldId id="277" r:id="rId13"/>
    <p:sldId id="278" r:id="rId14"/>
    <p:sldId id="292" r:id="rId15"/>
    <p:sldId id="288" r:id="rId16"/>
    <p:sldId id="291" r:id="rId17"/>
    <p:sldId id="297" r:id="rId18"/>
    <p:sldId id="262" r:id="rId19"/>
    <p:sldId id="283" r:id="rId20"/>
    <p:sldId id="263" r:id="rId21"/>
    <p:sldId id="264" r:id="rId22"/>
    <p:sldId id="265" r:id="rId23"/>
    <p:sldId id="281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1FB2844-D48E-411A-A991-7D3CDA189C5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844-D48E-411A-A991-7D3CDA189C5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FB2844-D48E-411A-A991-7D3CDA189C5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32D4112-3AE1-476D-A797-5D8CBE9BBA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0"/>
            <a:ext cx="6400800" cy="1630680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Crnogorski</a:t>
            </a:r>
            <a:r>
              <a:rPr lang="sr-Latn-ME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</a:t>
            </a:r>
            <a:r>
              <a:rPr lang="en-US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srpski</a:t>
            </a:r>
            <a:r>
              <a:rPr lang="en-US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bosanski</a:t>
            </a:r>
            <a:r>
              <a:rPr lang="en-US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hrvatski</a:t>
            </a:r>
            <a:r>
              <a:rPr lang="en-US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je</a:t>
            </a:r>
            <a:r>
              <a:rPr lang="sr-Latn-ME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</a:t>
            </a:r>
            <a:r>
              <a:rPr lang="en-US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ik</a:t>
            </a:r>
            <a:r>
              <a:rPr lang="sr-Latn-ME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i knJiževnost</a:t>
            </a:r>
            <a:endParaRPr lang="en-US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6248400" cy="1447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RA</a:t>
            </a:r>
            <a:r>
              <a:rPr lang="sr-Latn-ME" sz="2800" b="1" dirty="0">
                <a:solidFill>
                  <a:srgbClr val="7030A0"/>
                </a:solidFill>
              </a:rPr>
              <a:t>Z</a:t>
            </a:r>
            <a:r>
              <a:rPr lang="en-US" sz="2800" b="1" dirty="0">
                <a:solidFill>
                  <a:srgbClr val="7030A0"/>
                </a:solidFill>
              </a:rPr>
              <a:t>VOJ </a:t>
            </a:r>
            <a:r>
              <a:rPr lang="sr-Latn-ME" sz="2800" b="1" dirty="0">
                <a:solidFill>
                  <a:srgbClr val="7030A0"/>
                </a:solidFill>
              </a:rPr>
              <a:t>KNjIŽEVNI </a:t>
            </a:r>
            <a:r>
              <a:rPr lang="en-US" sz="2800" b="1" dirty="0">
                <a:solidFill>
                  <a:srgbClr val="7030A0"/>
                </a:solidFill>
              </a:rPr>
              <a:t>H  </a:t>
            </a:r>
            <a:r>
              <a:rPr lang="sr-Latn-ME" sz="2800" b="1" dirty="0">
                <a:solidFill>
                  <a:srgbClr val="7030A0"/>
                </a:solidFill>
              </a:rPr>
              <a:t>JEZI</a:t>
            </a:r>
            <a:r>
              <a:rPr lang="en-US" sz="2800" b="1" dirty="0">
                <a:solidFill>
                  <a:srgbClr val="7030A0"/>
                </a:solidFill>
              </a:rPr>
              <a:t>KA  </a:t>
            </a:r>
            <a:r>
              <a:rPr lang="sr-Latn-ME" sz="2800" b="1" dirty="0">
                <a:solidFill>
                  <a:srgbClr val="7030A0"/>
                </a:solidFill>
              </a:rPr>
              <a:t>DO 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sr-Latn-ME" sz="2800" b="1" dirty="0">
                <a:solidFill>
                  <a:srgbClr val="7030A0"/>
                </a:solidFill>
              </a:rPr>
              <a:t>XIX VIJEKA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9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467600" cy="3276600"/>
          </a:xfrm>
        </p:spPr>
        <p:txBody>
          <a:bodyPr>
            <a:noAutofit/>
          </a:bodyPr>
          <a:lstStyle/>
          <a:p>
            <a:r>
              <a:rPr lang="sr-Latn-ME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Ćirilica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je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drugo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slovensko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pismo, a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nastala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je</a:t>
            </a:r>
            <a:r>
              <a:rPr lang="sr-Latn-ME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najvjerovatnije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krajem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IX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početkom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X v</a:t>
            </a:r>
            <a:r>
              <a:rPr lang="sr-Latn-ME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ij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eka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ugledu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grčko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pismo.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Njen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tvorac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nije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poznat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ali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se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pretpostavlja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da je to bio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jedan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od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učenika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Ćirila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Metodija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(v</a:t>
            </a:r>
            <a:r>
              <a:rPr lang="sr-Latn-ME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erovatno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Kliment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Ohridski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). </a:t>
            </a:r>
            <a:r>
              <a:rPr lang="sr-Latn-ME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Ćirilica je širu upotrebu dobila u X vijeku.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A53A1-E193-49E7-B5FA-0AB51DBF5111}"/>
              </a:ext>
            </a:extLst>
          </p:cNvPr>
          <p:cNvSpPr txBox="1"/>
          <p:nvPr/>
        </p:nvSpPr>
        <p:spPr>
          <a:xfrm>
            <a:off x="2971800" y="1219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4000" b="1" i="1" dirty="0">
                <a:solidFill>
                  <a:srgbClr val="7030A0"/>
                </a:solidFill>
              </a:rPr>
              <a:t>ĆIRILICA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9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AFE4-D87E-4B4F-96F2-CF776319B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Ćirilica je imala više od 40 slova i smatra se  da je naziv dobila po slovenskom prosvjetitelju Konstantinu-Ćirilu. Vjerovatno je nastala u Bugarskoj.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7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14E92B-E189-49FC-84A1-ED083D644D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0600" y="2438400"/>
            <a:ext cx="3505200" cy="31242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Ćirilica je stvorena prema grčkom ustavnom pismu upotpunjeno znacima za one glasove koji postoje u slovenskom jeziku.  Vuk Karadžić je stvorio fonetsku ćirilicu tj. uzeo je  za svaki glas poseban znak, dodavši neke nove znake, a izbacio sve stare kojima su se obilježavala po dva glasa odnosno znaka.</a:t>
            </a:r>
            <a:endParaRPr lang="en-US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561E447-2A31-405D-B830-4FB2A39B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r-Latn-ME" sz="2800" b="1" i="1" dirty="0">
                <a:solidFill>
                  <a:srgbClr val="7030A0"/>
                </a:solidFill>
              </a:rPr>
              <a:t>Staroslovenska ćirilica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C03E6A-25BD-4F23-B1D3-D1FBBC093C4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72000" y="2514600"/>
            <a:ext cx="3695849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561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91C65-CF07-4232-A7B1-B16ACC664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7010400" cy="40386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sr-Latn-ME" sz="2000" b="1" dirty="0">
                <a:solidFill>
                  <a:schemeClr val="accent1">
                    <a:lumMod val="75000"/>
                  </a:schemeClr>
                </a:solidFill>
              </a:rPr>
              <a:t>Pored slovenskih pisama glagoljice i ćirilice, slovenski narodi, naročito oni izloženi uticaju zapadne crkve, koristili su i treće pismo – </a:t>
            </a:r>
            <a:r>
              <a:rPr lang="sr-Latn-ME" sz="2000" b="1" u="sng" dirty="0">
                <a:solidFill>
                  <a:srgbClr val="7030A0"/>
                </a:solidFill>
              </a:rPr>
              <a:t>latinicu</a:t>
            </a:r>
            <a:r>
              <a:rPr lang="sr-Latn-ME" sz="2000" b="1" dirty="0">
                <a:solidFill>
                  <a:schemeClr val="accent1">
                    <a:lumMod val="75000"/>
                  </a:schemeClr>
                </a:solidFill>
              </a:rPr>
              <a:t>. Latinica je latinsko pismo koja je nastala od grčkog alfabeta.  Latinica je u upotrebi od sredine XV vijeka, mada je u IX vijeku bilo  pojedinih riječi pa i čitavih tekstova pisanih latinicom.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DF0B4-68EC-487C-A70E-FDE9C6653A2E}"/>
              </a:ext>
            </a:extLst>
          </p:cNvPr>
          <p:cNvSpPr txBox="1"/>
          <p:nvPr/>
        </p:nvSpPr>
        <p:spPr>
          <a:xfrm>
            <a:off x="2438400" y="1295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4000" b="1" i="1" dirty="0">
                <a:solidFill>
                  <a:srgbClr val="7030A0"/>
                </a:solidFill>
              </a:rPr>
              <a:t>Latinica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4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CEBF7-D38C-44E8-8079-97954C88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438400"/>
            <a:ext cx="7086600" cy="3048001"/>
          </a:xfrm>
        </p:spPr>
        <p:txBody>
          <a:bodyPr>
            <a:normAutofit/>
          </a:bodyPr>
          <a:lstStyle/>
          <a:p>
            <a:r>
              <a:rPr lang="sr-Latn-ME" sz="2000" b="1" dirty="0">
                <a:solidFill>
                  <a:schemeClr val="accent1">
                    <a:lumMod val="75000"/>
                  </a:schemeClr>
                </a:solidFill>
              </a:rPr>
              <a:t>Tokom vremena staroslovenski jezik nije mogao ostati isti, jer su se u njega unosile jezičke osobenosti narodnih govora te tako nastaju </a:t>
            </a:r>
            <a:r>
              <a:rPr lang="sr-Latn-ME" sz="2000" b="1" i="1" dirty="0">
                <a:solidFill>
                  <a:srgbClr val="7030A0"/>
                </a:solidFill>
              </a:rPr>
              <a:t>redakcije</a:t>
            </a:r>
            <a:r>
              <a:rPr lang="sr-Latn-ME" sz="2000" b="1" dirty="0">
                <a:solidFill>
                  <a:schemeClr val="accent1">
                    <a:lumMod val="75000"/>
                  </a:schemeClr>
                </a:solidFill>
              </a:rPr>
              <a:t> staroslovenskog (ruska, bugarska, makedonska, srpska, hrvatska...)</a:t>
            </a:r>
          </a:p>
          <a:p>
            <a:r>
              <a:rPr lang="sr-Latn-ME" sz="2000" b="1" dirty="0">
                <a:solidFill>
                  <a:schemeClr val="accent1">
                    <a:lumMod val="75000"/>
                  </a:schemeClr>
                </a:solidFill>
              </a:rPr>
              <a:t>Zavisno od različitih društveno-istorijskih okolnosti jezici južnoslovenskih naroda imaju svaki svoj osobeni razvojni put.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31941-A0FB-4524-AE3D-05D5E023D250}"/>
              </a:ext>
            </a:extLst>
          </p:cNvPr>
          <p:cNvSpPr txBox="1"/>
          <p:nvPr/>
        </p:nvSpPr>
        <p:spPr>
          <a:xfrm>
            <a:off x="1447800" y="1371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400" b="1" i="1" dirty="0">
                <a:solidFill>
                  <a:srgbClr val="7030A0"/>
                </a:solidFill>
              </a:rPr>
              <a:t>Razvoj književnih jezika do XIX vijeka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27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186C-8C81-4B04-A054-638CF78D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400" b="1" dirty="0">
                <a:solidFill>
                  <a:srgbClr val="7030A0"/>
                </a:solidFill>
              </a:rPr>
              <a:t>Najpoznatiji  spomenici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1BC6-4C4C-4E0C-871E-BEF9FF9BD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Najznačajniji spomenik iz dukljanskog perioda</a:t>
            </a:r>
          </a:p>
          <a:p>
            <a:pPr marL="285750" indent="-285750">
              <a:buFontTx/>
              <a:buChar char="-"/>
            </a:pPr>
            <a:r>
              <a:rPr lang="sr-Latn-ME" b="1" i="1" dirty="0">
                <a:solidFill>
                  <a:srgbClr val="7030A0"/>
                </a:solidFill>
              </a:rPr>
              <a:t>Ljetopis popa Dukljanina 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</a:t>
            </a:r>
            <a:r>
              <a:rPr lang="sr-Latn-ME" b="1" i="1" dirty="0">
                <a:solidFill>
                  <a:srgbClr val="7030A0"/>
                </a:solidFill>
              </a:rPr>
              <a:t>Kraljevstvo Slovena –Regnum Sclavorum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 nastao u 12. vijeku</a:t>
            </a:r>
          </a:p>
          <a:p>
            <a:pPr marL="285750" indent="-285750">
              <a:buFontTx/>
              <a:buChar char="-"/>
            </a:pP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Djelo </a:t>
            </a:r>
            <a:r>
              <a:rPr lang="sr-Latn-ME" b="1" i="1" dirty="0">
                <a:solidFill>
                  <a:srgbClr val="7030A0"/>
                </a:solidFill>
              </a:rPr>
              <a:t>Život zetskog kneza Vladimira 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ili </a:t>
            </a:r>
            <a:r>
              <a:rPr lang="sr-Latn-ME" b="1" i="1" dirty="0">
                <a:solidFill>
                  <a:srgbClr val="7030A0"/>
                </a:solidFill>
              </a:rPr>
              <a:t>Legenda o Vladimiru i Kosari 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nastalo je u drugoj polovini 11. vijeka, pisano glagoljicom , a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 nekim tvrđenjima latinicom</a:t>
            </a:r>
          </a:p>
          <a:p>
            <a:pPr indent="0">
              <a:buNone/>
            </a:pPr>
            <a:endParaRPr lang="sr-Latn-ME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1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6FABA4-38A8-49D7-A043-936107F3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286000"/>
            <a:ext cx="7010400" cy="3429000"/>
          </a:xfrm>
        </p:spPr>
        <p:txBody>
          <a:bodyPr>
            <a:noAutofit/>
          </a:bodyPr>
          <a:lstStyle/>
          <a:p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Najstariji ćirilski spomenik </a:t>
            </a:r>
            <a:r>
              <a:rPr lang="sr-Latn-ME" sz="1600" b="1" i="1" dirty="0">
                <a:solidFill>
                  <a:srgbClr val="7030A0"/>
                </a:solidFill>
              </a:rPr>
              <a:t>Samuilova ploča</a:t>
            </a:r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nađena 993. godine kraj Prespanskog jezera</a:t>
            </a:r>
          </a:p>
          <a:p>
            <a:r>
              <a:rPr lang="sr-Latn-ME" sz="1600" b="1" i="1" dirty="0">
                <a:solidFill>
                  <a:srgbClr val="7030A0"/>
                </a:solidFill>
              </a:rPr>
              <a:t>Vukanovo jevanđelje</a:t>
            </a:r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sr-Latn-ME" sz="1600" b="1" i="1" dirty="0">
                <a:solidFill>
                  <a:srgbClr val="7030A0"/>
                </a:solidFill>
              </a:rPr>
              <a:t>Zakonik cara Dušana i drugi </a:t>
            </a:r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-srpska redakcija staroslovenskog (od kraja 12. pa sve do prve polovine 18. vijeka stvarana su žitija, rodoslovi, zakonici, povelje...)</a:t>
            </a:r>
          </a:p>
          <a:p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Najstariji spomenik pisan glagoljicom u Hrvatskoj-</a:t>
            </a:r>
            <a:r>
              <a:rPr lang="sr-Latn-ME" sz="1600" b="1" i="1" dirty="0">
                <a:solidFill>
                  <a:srgbClr val="7030A0"/>
                </a:solidFill>
              </a:rPr>
              <a:t>Baščanska ploča </a:t>
            </a:r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iz 11. vijeka , nađena u mjestu Baška na Krki</a:t>
            </a:r>
          </a:p>
          <a:p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Najpoznatiji spomenik napisan  bosanskom ćirilicom  je </a:t>
            </a:r>
            <a:r>
              <a:rPr lang="sr-Latn-ME" sz="1600" b="1" i="1" dirty="0">
                <a:solidFill>
                  <a:srgbClr val="7030A0"/>
                </a:solidFill>
              </a:rPr>
              <a:t>Povelja Kulina bana </a:t>
            </a:r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iz 12. vijeka</a:t>
            </a:r>
            <a:endParaRPr lang="en-US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D6235-1A3A-4FD5-BFD9-CFF6E26CF0CA}"/>
              </a:ext>
            </a:extLst>
          </p:cNvPr>
          <p:cNvSpPr txBox="1"/>
          <p:nvPr/>
        </p:nvSpPr>
        <p:spPr>
          <a:xfrm>
            <a:off x="2133600" y="1447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400" b="1" i="1" dirty="0">
                <a:solidFill>
                  <a:srgbClr val="7030A0"/>
                </a:solidFill>
              </a:rPr>
              <a:t>Najznačajniji  pisani spomenici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43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2BD09B-77D3-4B6B-80F8-CC30B9F5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7696200" cy="3200400"/>
          </a:xfrm>
        </p:spPr>
        <p:txBody>
          <a:bodyPr>
            <a:noAutofit/>
          </a:bodyPr>
          <a:lstStyle/>
          <a:p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9. vijek Ćirilo i Metodije- </a:t>
            </a:r>
            <a:r>
              <a:rPr lang="sr-Latn-ME" sz="1400" b="1" i="1" dirty="0">
                <a:solidFill>
                  <a:srgbClr val="7030A0"/>
                </a:solidFill>
              </a:rPr>
              <a:t>STAROSLOVENSKI JEZIK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</a:t>
            </a:r>
            <a:r>
              <a:rPr lang="sr-Latn-ME" sz="1400" b="1" i="1" dirty="0">
                <a:solidFill>
                  <a:srgbClr val="FFC000"/>
                </a:solidFill>
              </a:rPr>
              <a:t>GLAGOLJICA</a:t>
            </a:r>
            <a:r>
              <a:rPr lang="sr-Latn-ME" sz="1400" b="1" dirty="0">
                <a:solidFill>
                  <a:srgbClr val="FFC000"/>
                </a:solidFill>
              </a:rPr>
              <a:t>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–prvo slovensko pismo</a:t>
            </a:r>
          </a:p>
          <a:p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Kraj 9. vijeka Kliment i Naum Ohridski-</a:t>
            </a:r>
            <a:r>
              <a:rPr lang="sr-Latn-ME" sz="1400" b="1" i="1" dirty="0">
                <a:solidFill>
                  <a:srgbClr val="FFC000"/>
                </a:solidFill>
              </a:rPr>
              <a:t>ĆIRILICA</a:t>
            </a:r>
            <a:r>
              <a:rPr lang="sr-Latn-ME" sz="1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(drugo pismo starih Slovena)</a:t>
            </a:r>
          </a:p>
          <a:p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11., 12. i 13. vijek </a:t>
            </a:r>
            <a:r>
              <a:rPr lang="sr-Latn-ME" sz="1400" b="1" i="1" dirty="0">
                <a:solidFill>
                  <a:srgbClr val="7030A0"/>
                </a:solidFill>
              </a:rPr>
              <a:t>REDAKCIJE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(izmjene staroslovenskog) </a:t>
            </a:r>
          </a:p>
          <a:p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18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vijek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 nova etapa razvoja književnog  jezika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kod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Srba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bio je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dirty="0">
                <a:solidFill>
                  <a:srgbClr val="7030A0"/>
                </a:solidFill>
              </a:rPr>
              <a:t>RUSKOSLOVENSKI  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(CRKVENORUSKI  ili CRKVENI), </a:t>
            </a:r>
          </a:p>
          <a:p>
            <a:pPr indent="0">
              <a:buNone/>
            </a:pPr>
            <a:r>
              <a:rPr lang="sr-Latn-ME" sz="1400" b="1" i="1" dirty="0">
                <a:solidFill>
                  <a:srgbClr val="7030A0"/>
                </a:solidFill>
              </a:rPr>
              <a:t>SLAVENOSERPSKI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– mješavina srpskog jezika građanskog društva  i crkvenoruskog Narodni jezik</a:t>
            </a:r>
          </a:p>
          <a:p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19. vijek  </a:t>
            </a:r>
            <a:r>
              <a:rPr lang="sr-Latn-ME" sz="1400" b="1" i="1" dirty="0">
                <a:solidFill>
                  <a:srgbClr val="7030A0"/>
                </a:solidFill>
              </a:rPr>
              <a:t>SRPSKI KNJIŽEVNI JEZIK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uvođenje narodnog jezika u književnost-pobjeda Vukove reforme 1868. (Istočnohercegovački dijalekat (i)jekavskog izgovora, pismo ćirilica) .</a:t>
            </a:r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32F999-2BE3-41AF-A4E6-325DDE3C9364}"/>
              </a:ext>
            </a:extLst>
          </p:cNvPr>
          <p:cNvSpPr txBox="1"/>
          <p:nvPr/>
        </p:nvSpPr>
        <p:spPr>
          <a:xfrm>
            <a:off x="1447800" y="146191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7030A0"/>
                </a:solidFill>
              </a:rPr>
              <a:t>RE</a:t>
            </a:r>
            <a:r>
              <a:rPr lang="sr-Latn-ME" b="1" i="1" dirty="0">
                <a:solidFill>
                  <a:srgbClr val="7030A0"/>
                </a:solidFill>
              </a:rPr>
              <a:t>Z</a:t>
            </a:r>
            <a:r>
              <a:rPr lang="en-US" b="1" i="1" dirty="0">
                <a:solidFill>
                  <a:srgbClr val="7030A0"/>
                </a:solidFill>
              </a:rPr>
              <a:t>IME</a:t>
            </a:r>
          </a:p>
        </p:txBody>
      </p:sp>
    </p:spTree>
    <p:extLst>
      <p:ext uri="{BB962C8B-B14F-4D97-AF65-F5344CB8AC3E}">
        <p14:creationId xmlns:p14="http://schemas.microsoft.com/office/powerpoint/2010/main" val="19551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7010400" cy="3124201"/>
          </a:xfrm>
        </p:spPr>
        <p:txBody>
          <a:bodyPr>
            <a:normAutofit/>
          </a:bodyPr>
          <a:lstStyle/>
          <a:p>
            <a:r>
              <a:rPr lang="sr-Latn-M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Kao i drugi slovenski narodi, Crnogorci, tada Dukljani baštine staroslovenski kao prvi književni jezik.</a:t>
            </a:r>
          </a:p>
          <a:p>
            <a:r>
              <a:rPr lang="sr-Latn-ME" sz="2000" b="1" dirty="0">
                <a:solidFill>
                  <a:schemeClr val="accent1">
                    <a:lumMod val="75000"/>
                  </a:schemeClr>
                </a:solidFill>
              </a:rPr>
              <a:t>U periodu nastanka redakcija staroslovenskog u Zeti, koja je potpala krajem 12. vijeka pod vlast Raške, razvija se </a:t>
            </a:r>
            <a:r>
              <a:rPr lang="sr-Latn-ME" sz="2000" b="1" i="1" dirty="0">
                <a:solidFill>
                  <a:srgbClr val="7030A0"/>
                </a:solidFill>
              </a:rPr>
              <a:t>zetska redakcija</a:t>
            </a:r>
            <a:r>
              <a:rPr lang="sr-Latn-ME" sz="2000" dirty="0"/>
              <a:t>. </a:t>
            </a:r>
          </a:p>
          <a:p>
            <a:pPr indent="0">
              <a:buNone/>
            </a:pPr>
            <a:r>
              <a:rPr lang="sr-Latn-ME" sz="20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DBA33-27A9-4F27-A807-AB8A2DAFE4B4}"/>
              </a:ext>
            </a:extLst>
          </p:cNvPr>
          <p:cNvSpPr txBox="1"/>
          <p:nvPr/>
        </p:nvSpPr>
        <p:spPr>
          <a:xfrm>
            <a:off x="1600200" y="1219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i="1" dirty="0">
                <a:solidFill>
                  <a:srgbClr val="7030A0"/>
                </a:solidFill>
              </a:rPr>
              <a:t>Jezik u Crnoj Gori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9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40779-0B3C-4B99-9DC0-14A159038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3581400" cy="3352800"/>
          </a:xfrm>
        </p:spPr>
        <p:txBody>
          <a:bodyPr>
            <a:noAutofit/>
          </a:bodyPr>
          <a:lstStyle/>
          <a:p>
            <a:pPr indent="0">
              <a:lnSpc>
                <a:spcPct val="140000"/>
              </a:lnSpc>
              <a:buNone/>
            </a:pP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Najpoznatiji spomenik zetske redakcije:</a:t>
            </a:r>
          </a:p>
          <a:p>
            <a:pPr>
              <a:lnSpc>
                <a:spcPct val="140000"/>
              </a:lnSpc>
            </a:pP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Miroslavljevo jevanđelje  (12.vijek) spada u najpoznatije spomenike crkvrenoslovenskog nasljeđa-napisao Grigorije Dijak (đak) za Crkvu svetog Petra u Bijelom Polju po nalogu kneza Miroslava.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indent="0">
              <a:lnSpc>
                <a:spcPct val="140000"/>
              </a:lnSpc>
              <a:buNone/>
            </a:pPr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9CA89C2-F829-4472-8D07-9EC92836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990600"/>
          </a:xfrm>
        </p:spPr>
        <p:txBody>
          <a:bodyPr>
            <a:normAutofit/>
          </a:bodyPr>
          <a:lstStyle/>
          <a:p>
            <a:r>
              <a:rPr lang="en-US" sz="2400" b="1" i="1" dirty="0" err="1">
                <a:solidFill>
                  <a:srgbClr val="7030A0"/>
                </a:solidFill>
              </a:rPr>
              <a:t>Miiroslavljevo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jevan</a:t>
            </a:r>
            <a:r>
              <a:rPr lang="sr-Latn-ME" sz="2400" b="1" i="1" dirty="0">
                <a:solidFill>
                  <a:srgbClr val="7030A0"/>
                </a:solidFill>
              </a:rPr>
              <a:t>đ</a:t>
            </a:r>
            <a:r>
              <a:rPr lang="en-US" sz="2400" b="1" i="1" dirty="0" err="1">
                <a:solidFill>
                  <a:srgbClr val="7030A0"/>
                </a:solidFill>
              </a:rPr>
              <a:t>elje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F44F45-989F-4952-809E-FACC1DA9A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4" r="16176" b="-1"/>
          <a:stretch/>
        </p:blipFill>
        <p:spPr>
          <a:xfrm>
            <a:off x="4648200" y="2362200"/>
            <a:ext cx="32004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25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SLOVENSKI</a:t>
            </a:r>
            <a:r>
              <a:rPr lang="sr-Latn-ME" b="1" i="1" dirty="0">
                <a:solidFill>
                  <a:srgbClr val="7030A0"/>
                </a:solidFill>
              </a:rPr>
              <a:t> jez</a:t>
            </a:r>
            <a:r>
              <a:rPr lang="en-US" b="1" i="1" dirty="0" err="1">
                <a:solidFill>
                  <a:srgbClr val="7030A0"/>
                </a:solidFill>
              </a:rPr>
              <a:t>ici</a:t>
            </a:r>
            <a:r>
              <a:rPr lang="sr-Latn-ME" b="1" i="1" dirty="0">
                <a:solidFill>
                  <a:srgbClr val="7030A0"/>
                </a:solidFill>
              </a:rPr>
              <a:t> 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315200" cy="35052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sr-Latn-ME" sz="1400" dirty="0"/>
              <a:t>-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SLOVENSKI JEZICI PRIPADAJU </a:t>
            </a:r>
            <a:r>
              <a:rPr lang="sr-Latn-ME" sz="1600" b="1" dirty="0">
                <a:solidFill>
                  <a:srgbClr val="7030A0"/>
                </a:solidFill>
              </a:rPr>
              <a:t>INDOEVROPSKOJ JEZIČKOJ PORODI</a:t>
            </a:r>
            <a:r>
              <a:rPr lang="en-US" sz="1600" b="1" dirty="0">
                <a:solidFill>
                  <a:srgbClr val="7030A0"/>
                </a:solidFill>
              </a:rPr>
              <a:t>CI</a:t>
            </a:r>
            <a:r>
              <a:rPr lang="sr-Latn-ME" sz="1600" b="1" dirty="0">
                <a:solidFill>
                  <a:srgbClr val="7030A0"/>
                </a:solidFill>
              </a:rPr>
              <a:t>.</a:t>
            </a:r>
          </a:p>
          <a:p>
            <a:pPr indent="0">
              <a:buNone/>
            </a:pP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-MIGRACIJE SLOVENSKIH 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PLEMENA 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DOVODE DO RASPADANJA 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JEZIČKE ZAJEDNICE NA TRI JEZIČKE GRUPE:</a:t>
            </a:r>
          </a:p>
          <a:p>
            <a:pPr marL="285750" indent="-285750"/>
            <a:r>
              <a:rPr lang="sr-Latn-ME" sz="1600" b="1" dirty="0">
                <a:solidFill>
                  <a:srgbClr val="7030A0"/>
                </a:solidFill>
              </a:rPr>
              <a:t> ISTOČNOSLOVENSKI  JEZIC</a:t>
            </a:r>
            <a:r>
              <a:rPr lang="sr-Latn-ME" sz="1400" dirty="0"/>
              <a:t>I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RUSKI, BJELORUSKI I UKRAJINSKI</a:t>
            </a:r>
          </a:p>
          <a:p>
            <a:pPr marL="285750" indent="-285750"/>
            <a:r>
              <a:rPr lang="sr-Latn-ME" sz="1600" b="1" dirty="0">
                <a:solidFill>
                  <a:srgbClr val="7030A0"/>
                </a:solidFill>
              </a:rPr>
              <a:t>ZAPADNOSLOVENSKI</a:t>
            </a:r>
            <a:r>
              <a:rPr lang="sr-Latn-ME" sz="1400" dirty="0"/>
              <a:t>  SU: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POLJSKI, ČEŠKI, SLOVAČKI I LUŽIČKOSRPSKI</a:t>
            </a:r>
          </a:p>
          <a:p>
            <a:pPr marL="285750" indent="-285750"/>
            <a:r>
              <a:rPr lang="sr-Latn-ME" sz="1600" b="1" dirty="0">
                <a:solidFill>
                  <a:srgbClr val="7030A0"/>
                </a:solidFill>
              </a:rPr>
              <a:t>JUŽNOSLOVENSKI</a:t>
            </a:r>
            <a:r>
              <a:rPr lang="sr-Latn-ME" sz="1400" dirty="0"/>
              <a:t>: 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CRNOGORSKI, SRPSKI, BOSANSKI, HRVATSKI,   MAKEDONSKI, BUGARSKI I IZUMRLI STAROSLOVENSKI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sr-Latn-ME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KAO PRVI SLOVENSKI KNJIŽEVNI JEZIK </a:t>
            </a:r>
            <a:r>
              <a:rPr lang="sr-Latn-M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410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7086600" cy="3200400"/>
          </a:xfrm>
        </p:spPr>
        <p:txBody>
          <a:bodyPr>
            <a:normAutofit lnSpcReduction="10000"/>
          </a:bodyPr>
          <a:lstStyle/>
          <a:p>
            <a:r>
              <a:rPr lang="sr-Latn-ME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Crnogorska pisana književnost, bliska usmenoj  književnosti, bila je najčešće na </a:t>
            </a:r>
            <a:r>
              <a:rPr lang="sr-Latn-ME" b="1" i="1" u="sng" dirty="0">
                <a:solidFill>
                  <a:srgbClr val="7030A0"/>
                </a:solidFill>
              </a:rPr>
              <a:t>narodnom jeziku </a:t>
            </a:r>
            <a:r>
              <a:rPr lang="sr-Latn-ME" b="1" i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r>
              <a:rPr lang="sr-Latn-ME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Narodnim jezikom  pisao je  Peraštanin Andrija Zmajević u 18. vijeku, vladika Danilo,  početkom 18.  i vladika Vasilije sredinom 18. vijeka, zatim Perat I Petrović krajem 18. i početkom 19. vijeka. Tradicija pisanja narodnim jezikom nastavlja se sa Njegošem, Ljubišom i Markom Miljanovim kao vrhovima crnogorske književnosti 19. vijeka.    </a:t>
            </a:r>
            <a:r>
              <a:rPr lang="sr-Latn-ME" b="1" i="1" dirty="0">
                <a:solidFill>
                  <a:srgbClr val="7030A0"/>
                </a:solidFill>
              </a:rPr>
              <a:t>SVIJET JEZIKA 1-Udžbenik maternjeg jezika </a:t>
            </a:r>
          </a:p>
          <a:p>
            <a:pPr indent="0">
              <a:buNone/>
            </a:pPr>
            <a:r>
              <a:rPr lang="sr-Latn-ME" b="1" i="1" dirty="0">
                <a:solidFill>
                  <a:srgbClr val="7030A0"/>
                </a:solidFill>
              </a:rPr>
              <a:t>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90407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124200"/>
            <a:ext cx="6629400" cy="2362201"/>
          </a:xfrm>
        </p:spPr>
        <p:txBody>
          <a:bodyPr/>
          <a:lstStyle/>
          <a:p>
            <a:r>
              <a:rPr lang="sr-Latn-ME" b="1" dirty="0">
                <a:solidFill>
                  <a:schemeClr val="accent1">
                    <a:lumMod val="75000"/>
                  </a:schemeClr>
                </a:solidFill>
              </a:rPr>
              <a:t>UPRKOS NEPOVOLJNIM ISTORIJSKIM OKOLNOSTIMA U CRNOJ GORI SE ŠTAMPAJU PRVE ĆIRILIČNE KNJIGE MEĐU JUŽNIM SLOVENIMA</a:t>
            </a:r>
          </a:p>
        </p:txBody>
      </p:sp>
    </p:spTree>
    <p:extLst>
      <p:ext uri="{BB962C8B-B14F-4D97-AF65-F5344CB8AC3E}">
        <p14:creationId xmlns:p14="http://schemas.microsoft.com/office/powerpoint/2010/main" val="477737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900" b="1" i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 a p a m t i !</a:t>
            </a:r>
          </a:p>
          <a:p>
            <a:pPr algn="just"/>
            <a:r>
              <a:rPr lang="sr-Latn-ME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Prva državna  štamparija poznata je pod imenom Crnojevića štamparija, osnovana je 1943. godine na Obodu (kod Rijeke Crnojevića), a osnovao  je Đurađ Crnojević vladar  Crne Gore. Štamparija je ubrzo prenijeta u cetinjski manastir, pa je poznata i pod imenom Obodska ili Cetinjska štamparija.</a:t>
            </a:r>
            <a:endParaRPr lang="vi-VN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35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0141DF9-D69D-4481-9B8B-0B0AAF8CC0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Prva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ćirilična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knji</a:t>
            </a:r>
            <a:r>
              <a:rPr lang="sr-Latn-ME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Južnih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Slovena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nastala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je u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štampariji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koju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gospodar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vladar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Crne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Gore Ivan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Crnojević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donio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iz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Venecije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u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svoju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otadžbinu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os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novao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kao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moćno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oružje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duhovnosti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kulture</a:t>
            </a:r>
            <a:r>
              <a:rPr lang="en-US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r>
              <a:rPr lang="sr-Latn-ME" sz="15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Oktoih prvoglasnik štampan  (4.januar 1949.)</a:t>
            </a:r>
            <a:endParaRPr lang="en-US" sz="15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A519424-9289-4432-ACD7-0224F27F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 anchor="b">
            <a:normAutofit/>
          </a:bodyPr>
          <a:lstStyle/>
          <a:p>
            <a:r>
              <a:rPr lang="sr-Latn-ME" b="1" i="1" dirty="0">
                <a:solidFill>
                  <a:srgbClr val="7030A0"/>
                </a:solidFill>
              </a:rPr>
              <a:t>Oktoih prvoglasnik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83D38E-B996-48AA-B717-475DEADA10A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9118" r="6132" b="1"/>
          <a:stretch/>
        </p:blipFill>
        <p:spPr>
          <a:xfrm>
            <a:off x="4648200" y="2438400"/>
            <a:ext cx="35814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63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92CC1-0EFC-480E-B6A8-DAC5410471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2200"/>
            <a:ext cx="3581400" cy="32004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Štamparske poslove   vodio je  jeromonah Makarije.</a:t>
            </a:r>
          </a:p>
          <a:p>
            <a:pPr>
              <a:lnSpc>
                <a:spcPct val="140000"/>
              </a:lnSpc>
            </a:pP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 njoj je štampano ukupno pet knjiga: Oktoih prvoglasnik, Oktoih petoglasnik, Psaltir, Molitvenik i </a:t>
            </a:r>
            <a:r>
              <a:rPr lang="sr-Latn-M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Četvorojevanđelje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sr-Latn-ME" b="1" i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Inkunabule 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naziv za najstarije knjige, nastale prije 1500. godin</a:t>
            </a:r>
            <a:r>
              <a:rPr lang="sr-Latn-M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</a:t>
            </a:r>
            <a:r>
              <a:rPr lang="sr-Latn-ME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5B4BF-AD8E-49C3-AAE0-4DED7CC4F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36" r="-3" b="15811"/>
          <a:stretch/>
        </p:blipFill>
        <p:spPr>
          <a:xfrm>
            <a:off x="4648202" y="2362200"/>
            <a:ext cx="3471333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531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8DEA3E9-BF00-4735-8127-E3F4F8E1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990600"/>
          </a:xfrm>
        </p:spPr>
        <p:txBody>
          <a:bodyPr>
            <a:normAutofit/>
          </a:bodyPr>
          <a:lstStyle/>
          <a:p>
            <a:r>
              <a:rPr lang="sr-Latn-ME" sz="2800" b="1" i="1" dirty="0">
                <a:solidFill>
                  <a:srgbClr val="7030A0"/>
                </a:solidFill>
              </a:rPr>
              <a:t>SLOVENSKA PISMA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315200" cy="3124199"/>
          </a:xfrm>
        </p:spPr>
        <p:txBody>
          <a:bodyPr>
            <a:normAutofit/>
          </a:bodyPr>
          <a:lstStyle/>
          <a:p>
            <a:pPr indent="0">
              <a:lnSpc>
                <a:spcPct val="140000"/>
              </a:lnSpc>
              <a:buNone/>
            </a:pPr>
            <a:r>
              <a:rPr lang="vi-VN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Sloveni se u IX v</a:t>
            </a:r>
            <a:r>
              <a:rPr lang="sr-Latn-ME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ij</a:t>
            </a:r>
            <a:r>
              <a:rPr lang="vi-VN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eku odriču paganstva i počinju da prihvataju hrišćanstvo. Međutim, nemaju učitelje koji bi im na njima razumljivom jeziku propov</a:t>
            </a:r>
            <a:r>
              <a:rPr lang="sr-Latn-ME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ij</a:t>
            </a:r>
            <a:r>
              <a:rPr lang="vi-VN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edali v</a:t>
            </a:r>
            <a:r>
              <a:rPr lang="sr-Latn-ME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</a:t>
            </a:r>
            <a:r>
              <a:rPr lang="vi-VN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eru. Godina 863. predstavlja početak slovenske pismenosti. Na zaht</a:t>
            </a:r>
            <a:r>
              <a:rPr lang="sr-Latn-ME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</a:t>
            </a:r>
            <a:r>
              <a:rPr lang="vi-VN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ev velikomoravskog</a:t>
            </a:r>
            <a:r>
              <a:rPr lang="sr-Latn-ME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kneza Rastislava da mu pošalje učene ljude koji će među Slovenima širiti pismenost i hrišćanstvo, vizantijski car Mihailo III odredio je za misiju dva brata Solunjana, Konstantina Filozofa (Ćirila) i Metodija, koji su dobro znali slovenski jezik</a:t>
            </a:r>
            <a:r>
              <a:rPr lang="vi-VN" sz="1700" b="1" dirty="0"/>
              <a:t>.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327838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082EE9-1CEF-495D-AC52-46E7E3BFF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2438400"/>
            <a:ext cx="3048000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87739E-4C2B-4730-806E-B9DD03299A40}"/>
              </a:ext>
            </a:extLst>
          </p:cNvPr>
          <p:cNvSpPr txBox="1"/>
          <p:nvPr/>
        </p:nvSpPr>
        <p:spPr>
          <a:xfrm>
            <a:off x="838200" y="2133600"/>
            <a:ext cx="373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ME" sz="20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sr-Latn-ME" sz="20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sr-Latn-M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Iz crkvenih knjiga saznajemo da  je Ćirilo u stvari Konstantin (tako se zvao prije nego što je postao svetac). Zbog velike učenosti koju je ispoljavao, nazvan je i filozofom-Konstantin Filozof.</a:t>
            </a:r>
          </a:p>
          <a:p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B77FE-C422-45D4-BC92-C9A16B5B0691}"/>
              </a:ext>
            </a:extLst>
          </p:cNvPr>
          <p:cNvSpPr txBox="1"/>
          <p:nvPr/>
        </p:nvSpPr>
        <p:spPr>
          <a:xfrm>
            <a:off x="1638300" y="13716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i="1" dirty="0">
                <a:solidFill>
                  <a:srgbClr val="7030A0"/>
                </a:solidFill>
              </a:rPr>
              <a:t>Konstantin (Ćirilo) i Metodije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4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1DFEA-16DF-49B3-911F-ECB72C202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438400"/>
            <a:ext cx="7162800" cy="3048001"/>
          </a:xfrm>
        </p:spPr>
        <p:txBody>
          <a:bodyPr/>
          <a:lstStyle/>
          <a:p>
            <a:r>
              <a:rPr lang="sr-Latn-ME" b="1" dirty="0">
                <a:solidFill>
                  <a:schemeClr val="accent1">
                    <a:lumMod val="75000"/>
                  </a:schemeClr>
                </a:solidFill>
              </a:rPr>
              <a:t>Prije polaska u misiju Ćirilo i Metodije su sa grčkog  na slovenski jezik preveli najpotrebnije biblijske tekstove i obredne crkvene knjige. Konstantin je, po ugledu na grčko pismo, sastavio prvo slovensko pismo i nazvao ga </a:t>
            </a:r>
            <a:r>
              <a:rPr lang="sr-Latn-ME" b="1" i="1" u="sng" dirty="0">
                <a:solidFill>
                  <a:srgbClr val="7030A0"/>
                </a:solidFill>
              </a:rPr>
              <a:t>glagoljica</a:t>
            </a:r>
            <a:r>
              <a:rPr lang="sr-Latn-ME" b="1" u="sng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sr-Latn-ME" b="1" dirty="0">
                <a:solidFill>
                  <a:schemeClr val="accent1">
                    <a:lumMod val="75000"/>
                  </a:schemeClr>
                </a:solidFill>
              </a:rPr>
              <a:t>po slovenskom glagolu glagoljati, što znači govoriti. </a:t>
            </a:r>
          </a:p>
          <a:p>
            <a:r>
              <a:rPr lang="sr-Latn-ME" b="1" dirty="0">
                <a:solidFill>
                  <a:schemeClr val="accent1">
                    <a:lumMod val="75000"/>
                  </a:schemeClr>
                </a:solidFill>
              </a:rPr>
              <a:t>Tek kasnije je taj prvi književni jezik svih Slovena u nauci dobio ime </a:t>
            </a:r>
            <a:r>
              <a:rPr lang="sr-Latn-ME" b="1" i="1" dirty="0">
                <a:solidFill>
                  <a:srgbClr val="7030A0"/>
                </a:solidFill>
              </a:rPr>
              <a:t>staroslovenski jezik</a:t>
            </a:r>
            <a:r>
              <a:rPr lang="sr-Latn-ME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3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6CE5-E108-4732-BBEB-013AF5E5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i="1" dirty="0">
                <a:solidFill>
                  <a:srgbClr val="7030A0"/>
                </a:solidFill>
              </a:rPr>
              <a:t>GLAGOLJICA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E98A1-C1E8-497D-939E-A0005CA1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743200"/>
            <a:ext cx="7010400" cy="2743201"/>
          </a:xfrm>
        </p:spPr>
        <p:txBody>
          <a:bodyPr>
            <a:noAutofit/>
          </a:bodyPr>
          <a:lstStyle/>
          <a:p>
            <a:r>
              <a:rPr lang="sr-Latn-M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Glagoljica je najstarije slovensko pismo, nastalo krajem IX vijeka, a kasnije je najvjerovatnije zamijenjena ćirilicom. Smatra se da je sastavio jedan od slovenskih učitelja- prosvjetitelja Konstantin- Ćiril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</a:t>
            </a:r>
            <a:r>
              <a:rPr lang="sr-Latn-ME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kada je 863. godine došao iz Soluna u Moravsku  da propovijeda hrišćansku vjeru. 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0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513B95-79F4-4860-B6A1-F018DD713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342877"/>
            <a:ext cx="6695094" cy="215292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1636332-3892-435C-9294-A1992588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i="1" dirty="0">
                <a:solidFill>
                  <a:srgbClr val="7030A0"/>
                </a:solidFill>
              </a:rPr>
              <a:t>Glagoljica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1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3F3F-E157-4612-8DC9-336A06C65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Kad su Ćirilo i Metodije krenuli u Moravsku (današnja Češka), u pratnji nekoliko učenika – Klimenta, Nauma i dr</a:t>
            </a:r>
            <a:r>
              <a:rPr lang="en-US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ugih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po dolasku su propovijedali na slovenskom jeziku, uveli slovensku liturgiju i nastavili prevodilački rad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veoma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uspje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š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</a:t>
            </a:r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Kao veliki i moćan protivnik  slovenske liturgije javilo se njemačko  sveštenstvo, tvrdeći da se crkvena služba može vršiti samo na tri sveta jezika: jevrejskom, grčkom i latinskom.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7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F675-AA43-4401-9FD6-656C06563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Međutim, kasnije su dobili priznanje od pape, čime je bila odobrena slovenska liturgija.</a:t>
            </a:r>
          </a:p>
          <a:p>
            <a:r>
              <a:rPr lang="sr-Latn-ME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 Rimu se Ćirilo razbolio u umro. Metodije je sa učenicima nastavio rad, uz papinu podršku, ali i uprkos stalnom otporu i napadima njemačkog sveštenstva, koje ga je osudilo i na tramnicu. Poslije njegove smrti (885) slovenska liturgija je zabranjena, i učenici protjerani iz Moravske.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16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1210</Words>
  <Application>Microsoft Office PowerPoint</Application>
  <PresentationFormat>Projekcija na ekranu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Couture</vt:lpstr>
      <vt:lpstr>Crnogorski-srpski, bosanski, hrvatski jezik i knJiževnost</vt:lpstr>
      <vt:lpstr> SLOVENSKI jezici </vt:lpstr>
      <vt:lpstr>SLOVENSKA PISMA</vt:lpstr>
      <vt:lpstr>PowerPoint prezentacija</vt:lpstr>
      <vt:lpstr>PowerPoint prezentacija</vt:lpstr>
      <vt:lpstr>GLAGOLJICA</vt:lpstr>
      <vt:lpstr>Glagoljica</vt:lpstr>
      <vt:lpstr>PowerPoint prezentacija</vt:lpstr>
      <vt:lpstr>PowerPoint prezentacija</vt:lpstr>
      <vt:lpstr>PowerPoint prezentacija</vt:lpstr>
      <vt:lpstr>PowerPoint prezentacija</vt:lpstr>
      <vt:lpstr>Staroslovenska ćirilica</vt:lpstr>
      <vt:lpstr>PowerPoint prezentacija</vt:lpstr>
      <vt:lpstr>PowerPoint prezentacija</vt:lpstr>
      <vt:lpstr>Najpoznatiji  spomenici</vt:lpstr>
      <vt:lpstr>PowerPoint prezentacija</vt:lpstr>
      <vt:lpstr>PowerPoint prezentacija</vt:lpstr>
      <vt:lpstr>PowerPoint prezentacija</vt:lpstr>
      <vt:lpstr>Miiroslavljevo jevanđelje</vt:lpstr>
      <vt:lpstr>PowerPoint prezentacija</vt:lpstr>
      <vt:lpstr>PowerPoint prezentacija</vt:lpstr>
      <vt:lpstr>PowerPoint prezentacija</vt:lpstr>
      <vt:lpstr>Oktoih prvoglasnik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Crnogorski-srpski, bosanski, hrvatski jezik i knJiževnost</dc:title>
  <dc:creator>Win 7</dc:creator>
  <cp:lastModifiedBy>Sandra Bulajic</cp:lastModifiedBy>
  <cp:revision>6</cp:revision>
  <dcterms:created xsi:type="dcterms:W3CDTF">2020-05-18T19:01:49Z</dcterms:created>
  <dcterms:modified xsi:type="dcterms:W3CDTF">2021-01-18T16:51:01Z</dcterms:modified>
</cp:coreProperties>
</file>