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Određeni</a:t>
            </a:r>
            <a:r>
              <a:rPr lang="en-US" sz="4800" dirty="0" smtClean="0">
                <a:latin typeface="Franklin Gothic Medium" panose="020B0603020102020204" pitchFamily="34" charset="0"/>
              </a:rPr>
              <a:t> integral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615" y="267419"/>
            <a:ext cx="4304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Određeni</a:t>
            </a:r>
            <a:r>
              <a:rPr lang="en-US" sz="2400" dirty="0" smtClean="0"/>
              <a:t> integral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/>
            </p:nvSpPr>
            <p:spPr>
              <a:xfrm>
                <a:off x="320615" y="1330968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Određeni integral izgleda slično neodređenom integralu, uz neka ograničenja: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sz="2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sz="2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sr-Latn-ME" sz="2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sr-Latn-ME" sz="2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sr-Latn-ME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2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sz="2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sr-Latn-ME" sz="2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Broj </a:t>
                </a:r>
                <a14:m>
                  <m:oMath xmlns:m="http://schemas.openxmlformats.org/officeDocument/2006/math">
                    <m:r>
                      <a:rPr lang="sr-Latn-ME" sz="2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donja,a broj </a:t>
                </a:r>
                <a14:m>
                  <m:oMath xmlns:m="http://schemas.openxmlformats.org/officeDocument/2006/math">
                    <m:r>
                      <a:rPr lang="sr-Latn-ME" sz="2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gornja granica integrala.</a:t>
                </a:r>
              </a:p>
              <a:p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Odsječak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 sz="26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 sz="26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 sz="260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nazivamo odsječak integracije, a </a:t>
                </a:r>
                <a14:m>
                  <m:oMath xmlns:m="http://schemas.openxmlformats.org/officeDocument/2006/math">
                    <m:r>
                      <a:rPr lang="sr-Latn-ME" sz="2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promjenljiva integracije.</a:t>
                </a:r>
              </a:p>
              <a:p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Za funkciju </a:t>
                </a:r>
                <a14:m>
                  <m:oMath xmlns:m="http://schemas.openxmlformats.org/officeDocument/2006/math">
                    <m:r>
                      <a:rPr lang="sr-Latn-ME" sz="2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kažemo da je integrabilna na odsječku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 sz="26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 sz="26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 sz="260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ako postoji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sz="2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sz="26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sr-Latn-ME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sr-Latn-ME" sz="26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sr-Latn-ME" sz="2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sr-Latn-ME" sz="2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15" y="1330968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928" t="-2241" r="-1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311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275" y="353683"/>
            <a:ext cx="486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rješavamo</a:t>
            </a:r>
            <a:r>
              <a:rPr lang="en-US" dirty="0" smtClean="0"/>
              <a:t> </a:t>
            </a:r>
            <a:r>
              <a:rPr lang="en-US" dirty="0" err="1" smtClean="0"/>
              <a:t>određeni</a:t>
            </a:r>
            <a:r>
              <a:rPr lang="en-US" dirty="0" smtClean="0"/>
              <a:t> integral?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55275" y="1086928"/>
                <a:ext cx="9816861" cy="5054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Određeni integral </a:t>
                </a:r>
                <a:r>
                  <a:rPr lang="en-US" sz="2000" dirty="0" err="1" smtClean="0"/>
                  <a:t>rješavamo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isti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način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kao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neodređeni</a:t>
                </a:r>
                <a:r>
                  <a:rPr lang="en-US" sz="2000" dirty="0" smtClean="0"/>
                  <a:t> (</a:t>
                </a:r>
                <a:r>
                  <a:rPr lang="en-US" sz="2000" dirty="0" err="1" smtClean="0"/>
                  <a:t>koristimo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tablicu</a:t>
                </a:r>
                <a:r>
                  <a:rPr lang="en-US" sz="2000" dirty="0" smtClean="0"/>
                  <a:t> integral, </a:t>
                </a:r>
                <a:r>
                  <a:rPr lang="en-US" sz="2000" dirty="0" err="1" smtClean="0"/>
                  <a:t>metod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smjene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parcijalnu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integraciju</a:t>
                </a:r>
                <a:r>
                  <a:rPr lang="en-US" sz="2000" dirty="0" smtClean="0"/>
                  <a:t>).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 err="1" smtClean="0"/>
                  <a:t>Postoji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jedna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razlika</a:t>
                </a:r>
                <a:r>
                  <a:rPr lang="en-US" sz="2000" dirty="0" smtClean="0"/>
                  <a:t>, u </a:t>
                </a:r>
                <a:r>
                  <a:rPr lang="en-US" sz="2000" dirty="0" err="1" smtClean="0"/>
                  <a:t>rješavanju</a:t>
                </a:r>
                <a:r>
                  <a:rPr lang="en-US" sz="2000" dirty="0" smtClean="0"/>
                  <a:t>  </a:t>
                </a:r>
                <a:r>
                  <a:rPr lang="en-US" sz="2000" dirty="0" err="1" smtClean="0"/>
                  <a:t>određenog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integrala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nam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pomaže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Njutn-Lajbnicova</a:t>
                </a:r>
                <a:r>
                  <a:rPr lang="en-US" sz="2000" dirty="0" smtClean="0"/>
                  <a:t> formula:</a:t>
                </a:r>
              </a:p>
              <a:p>
                <a:endParaRPr lang="en-US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b="1" dirty="0" err="1" smtClean="0">
                    <a:solidFill>
                      <a:srgbClr val="FF0000"/>
                    </a:solidFill>
                  </a:rPr>
                  <a:t>Njutn-Lajbnicova</a:t>
                </a:r>
                <a:r>
                  <a:rPr lang="en-US" sz="20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FF0000"/>
                    </a:solidFill>
                  </a:rPr>
                  <a:t>teorema</a:t>
                </a:r>
                <a:r>
                  <a:rPr lang="en-US" sz="2000" b="1" dirty="0" smtClean="0">
                    <a:solidFill>
                      <a:srgbClr val="FF0000"/>
                    </a:solidFill>
                  </a:rPr>
                  <a:t>:</a:t>
                </a:r>
              </a:p>
              <a:p>
                <a:r>
                  <a:rPr lang="en-US" dirty="0" smtClean="0"/>
                  <a:t>    </a:t>
                </a:r>
              </a:p>
              <a:p>
                <a:r>
                  <a:rPr lang="en-US" dirty="0" smtClean="0"/>
                  <a:t>    </a:t>
                </a:r>
                <a:r>
                  <a:rPr lang="en-US" sz="2000" dirty="0" err="1" smtClean="0"/>
                  <a:t>Neka</a:t>
                </a:r>
                <a:r>
                  <a:rPr lang="en-US" sz="2000" dirty="0" smtClean="0"/>
                  <a:t> je </a:t>
                </a:r>
                <a:r>
                  <a:rPr lang="en-US" sz="2000" dirty="0" err="1" smtClean="0"/>
                  <a:t>funkcija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neprekidna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odsječku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sr-Latn-M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sr-Latn-ME" sz="20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sr-Latn-ME" sz="20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r-Latn-ME" sz="200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en-US" sz="2000" dirty="0" smtClean="0"/>
                  <a:t>. Tada je: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</a:t>
                </a:r>
                <a:r>
                  <a:rPr lang="en-US" sz="2000" dirty="0" err="1" smtClean="0"/>
                  <a:t>gdje</a:t>
                </a:r>
                <a:r>
                  <a:rPr lang="en-US" sz="2000" dirty="0" smtClean="0"/>
                  <a:t> je F </a:t>
                </a:r>
                <a:r>
                  <a:rPr lang="en-US" sz="2000" dirty="0" err="1" smtClean="0"/>
                  <a:t>primitivna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funkcija</a:t>
                </a:r>
                <a:r>
                  <a:rPr lang="en-US" sz="2000" dirty="0" smtClean="0"/>
                  <a:t>, </a:t>
                </a:r>
                <a:r>
                  <a:rPr lang="en-US" sz="2000" dirty="0" err="1" smtClean="0"/>
                  <a:t>tj</a:t>
                </a:r>
                <a:r>
                  <a:rPr lang="en-US" sz="2000" dirty="0" smtClean="0"/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75" y="1086928"/>
                <a:ext cx="9816861" cy="5054269"/>
              </a:xfrm>
              <a:prstGeom prst="rect">
                <a:avLst/>
              </a:prstGeom>
              <a:blipFill rotWithShape="0">
                <a:blip r:embed="rId2"/>
                <a:stretch>
                  <a:fillRect l="-559" t="-603" b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252157" y="4278703"/>
            <a:ext cx="3666228" cy="11214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022" y="336431"/>
            <a:ext cx="7418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Svojstva </a:t>
            </a:r>
            <a:r>
              <a:rPr lang="en-US" b="1" dirty="0" err="1" smtClean="0"/>
              <a:t>određenog</a:t>
            </a:r>
            <a:r>
              <a:rPr lang="en-US" b="1" dirty="0" smtClean="0"/>
              <a:t> </a:t>
            </a:r>
            <a:r>
              <a:rPr lang="en-US" b="1" dirty="0" err="1" smtClean="0"/>
              <a:t>integrala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793" y="2166445"/>
                <a:ext cx="68148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1. </a:t>
                </a:r>
                <a:r>
                  <a:rPr lang="en-US" dirty="0" err="1" smtClean="0"/>
                  <a:t>Neka</a:t>
                </a:r>
                <a:r>
                  <a:rPr lang="en-US" dirty="0" smtClean="0"/>
                  <a:t> je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proizvoljna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konstanta</a:t>
                </a:r>
                <a:r>
                  <a:rPr lang="en-US" dirty="0" smtClean="0"/>
                  <a:t>. Tada je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93" y="2166445"/>
                <a:ext cx="681486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71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90512" y="2812099"/>
                <a:ext cx="3441940" cy="790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nary>
                            <m:nary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512" y="2812099"/>
                <a:ext cx="3441940" cy="7904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6814" y="4228302"/>
            <a:ext cx="1002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Svojstvo</a:t>
            </a:r>
            <a:r>
              <a:rPr lang="en-US" dirty="0" smtClean="0"/>
              <a:t> </a:t>
            </a:r>
            <a:r>
              <a:rPr lang="en-US" dirty="0" err="1" smtClean="0"/>
              <a:t>aditivnosti</a:t>
            </a:r>
            <a:r>
              <a:rPr lang="en-US" dirty="0" smtClean="0"/>
              <a:t>, </a:t>
            </a:r>
            <a:r>
              <a:rPr lang="en-US" dirty="0" err="1" smtClean="0"/>
              <a:t>tj.integral</a:t>
            </a:r>
            <a:r>
              <a:rPr lang="en-US" dirty="0" smtClean="0"/>
              <a:t> </a:t>
            </a:r>
            <a:r>
              <a:rPr lang="en-US" dirty="0" err="1" smtClean="0"/>
              <a:t>zbira</a:t>
            </a:r>
            <a:r>
              <a:rPr lang="en-US" dirty="0" smtClean="0"/>
              <a:t> (</a:t>
            </a:r>
            <a:r>
              <a:rPr lang="en-US" dirty="0" err="1" smtClean="0"/>
              <a:t>razlike</a:t>
            </a:r>
            <a:r>
              <a:rPr lang="en-US" dirty="0" smtClean="0"/>
              <a:t>) je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 smtClean="0"/>
              <a:t>zbiru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razlici</a:t>
            </a:r>
            <a:r>
              <a:rPr lang="en-US" dirty="0" smtClean="0"/>
              <a:t>) </a:t>
            </a:r>
            <a:r>
              <a:rPr lang="en-US" dirty="0" err="1" smtClean="0"/>
              <a:t>integrala</a:t>
            </a:r>
            <a:r>
              <a:rPr lang="en-US" dirty="0" smtClean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58528" y="5058622"/>
                <a:ext cx="6305909" cy="790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nary>
                                <m:nary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sup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528" y="5058622"/>
                <a:ext cx="6305909" cy="79047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38022" y="1066772"/>
                <a:ext cx="841075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i="1" dirty="0" smtClean="0">
                    <a:solidFill>
                      <a:srgbClr val="00B0F0"/>
                    </a:solidFill>
                  </a:rPr>
                  <a:t>podrazumijeva </a:t>
                </a:r>
                <a:r>
                  <a:rPr lang="en-US" i="1" dirty="0">
                    <a:solidFill>
                      <a:srgbClr val="00B0F0"/>
                    </a:solidFill>
                  </a:rPr>
                  <a:t>se da je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i="1" dirty="0">
                    <a:solidFill>
                      <a:srgbClr val="00B0F0"/>
                    </a:solidFill>
                  </a:rPr>
                  <a:t> </a:t>
                </a:r>
                <a:r>
                  <a:rPr lang="en-US" i="1" dirty="0" err="1">
                    <a:solidFill>
                      <a:srgbClr val="00B0F0"/>
                    </a:solidFill>
                  </a:rPr>
                  <a:t>neprekidna</a:t>
                </a:r>
                <a:r>
                  <a:rPr lang="en-US" i="1" dirty="0">
                    <a:solidFill>
                      <a:srgbClr val="00B0F0"/>
                    </a:solidFill>
                  </a:rPr>
                  <a:t> </a:t>
                </a:r>
                <a:r>
                  <a:rPr lang="en-US" i="1" dirty="0" err="1">
                    <a:solidFill>
                      <a:srgbClr val="00B0F0"/>
                    </a:solidFill>
                  </a:rPr>
                  <a:t>na</a:t>
                </a:r>
                <a:r>
                  <a:rPr lang="en-US" i="1" dirty="0">
                    <a:solidFill>
                      <a:srgbClr val="00B0F0"/>
                    </a:solidFill>
                  </a:rPr>
                  <a:t> </a:t>
                </a:r>
                <a:r>
                  <a:rPr lang="en-US" i="1" dirty="0" err="1">
                    <a:solidFill>
                      <a:srgbClr val="00B0F0"/>
                    </a:solidFill>
                  </a:rPr>
                  <a:t>segmentu</a:t>
                </a:r>
                <a:r>
                  <a:rPr lang="en-US" i="1" dirty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en-US" i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22" y="1066772"/>
                <a:ext cx="841075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653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23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69343" y="586597"/>
                <a:ext cx="90922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3. </a:t>
                </a:r>
                <a:r>
                  <a:rPr lang="en-US" dirty="0" err="1" smtClean="0"/>
                  <a:t>Prilikom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zamjene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mjesta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granica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odnosno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 err="1" smtClean="0"/>
                  <a:t>taj</a:t>
                </a:r>
                <a:r>
                  <a:rPr lang="en-US" dirty="0" smtClean="0"/>
                  <a:t> integral </a:t>
                </a:r>
                <a:r>
                  <a:rPr lang="en-US" dirty="0" err="1" smtClean="0"/>
                  <a:t>mijenja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znak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43" y="586597"/>
                <a:ext cx="9092242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3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36498" y="1345721"/>
                <a:ext cx="4157932" cy="79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nary>
                            <m:nary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498" y="1345721"/>
                <a:ext cx="4157932" cy="7905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38354" y="3149736"/>
            <a:ext cx="5262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38411" y="3149736"/>
                <a:ext cx="1870961" cy="759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411" y="3149736"/>
                <a:ext cx="1870961" cy="7590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8354" y="4922268"/>
                <a:ext cx="97219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5.  </a:t>
                </a:r>
                <a:r>
                  <a:rPr lang="en-US" dirty="0" err="1" smtClean="0"/>
                  <a:t>Neka</a:t>
                </a:r>
                <a:r>
                  <a:rPr lang="en-US" dirty="0" smtClean="0"/>
                  <a:t> je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integrabilna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odsječku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neka</a:t>
                </a:r>
                <a:r>
                  <a:rPr lang="en-US" dirty="0" smtClean="0"/>
                  <a:t> je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US" dirty="0" smtClean="0"/>
                  <a:t>Tada </a:t>
                </a:r>
                <a:r>
                  <a:rPr lang="en-US" dirty="0" err="1" smtClean="0"/>
                  <a:t>važi</a:t>
                </a:r>
                <a:r>
                  <a:rPr lang="en-US" dirty="0" smtClean="0"/>
                  <a:t>: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54" y="4922268"/>
                <a:ext cx="972197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6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269411" y="5712875"/>
                <a:ext cx="4343240" cy="790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p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p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411" y="5712875"/>
                <a:ext cx="4343240" cy="79047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22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033" y="507875"/>
            <a:ext cx="3640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</a:t>
            </a:r>
            <a:r>
              <a:rPr lang="en-US" sz="2400" dirty="0" err="1" smtClean="0"/>
              <a:t>Izračunati</a:t>
            </a:r>
            <a:r>
              <a:rPr lang="en-US" sz="2400" dirty="0" smtClean="0"/>
              <a:t>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21639" y="1464448"/>
                <a:ext cx="1605568" cy="593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a)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39" y="1464448"/>
                <a:ext cx="1605568" cy="593945"/>
              </a:xfrm>
              <a:prstGeom prst="rect">
                <a:avLst/>
              </a:prstGeom>
              <a:blipFill rotWithShape="0">
                <a:blip r:embed="rId2"/>
                <a:stretch>
                  <a:fillRect l="-5682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21639" y="2471787"/>
                <a:ext cx="1354602" cy="6733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sz="24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sSup>
                          <m:sSup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  <m:e>
                        <m:f>
                          <m:f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39" y="2471787"/>
                <a:ext cx="1354602" cy="673389"/>
              </a:xfrm>
              <a:prstGeom prst="rect">
                <a:avLst/>
              </a:prstGeom>
              <a:blipFill rotWithShape="0">
                <a:blip r:embed="rId3"/>
                <a:stretch>
                  <a:fillRect l="-6757" b="-6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1639" y="3640084"/>
                <a:ext cx="1849224" cy="676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c)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sr-Latn-ME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𝑠𝑖𝑛𝑥𝑑𝑥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39" y="3640084"/>
                <a:ext cx="1849224" cy="676211"/>
              </a:xfrm>
              <a:prstGeom prst="rect">
                <a:avLst/>
              </a:prstGeom>
              <a:blipFill rotWithShape="0">
                <a:blip r:embed="rId4"/>
                <a:stretch>
                  <a:fillRect l="-4934"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050" y="4726866"/>
            <a:ext cx="3816610" cy="100969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21639" y="5072332"/>
            <a:ext cx="328859" cy="276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9034" y="5025688"/>
            <a:ext cx="414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418" y="500333"/>
            <a:ext cx="4701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Metodom</a:t>
            </a:r>
            <a:r>
              <a:rPr lang="en-US" dirty="0" smtClean="0"/>
              <a:t> </a:t>
            </a:r>
            <a:r>
              <a:rPr lang="en-US" dirty="0" err="1" smtClean="0"/>
              <a:t>smjene</a:t>
            </a:r>
            <a:r>
              <a:rPr lang="en-US" dirty="0"/>
              <a:t> </a:t>
            </a:r>
            <a:r>
              <a:rPr lang="en-US" dirty="0" err="1" smtClean="0"/>
              <a:t>izračunati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17585" y="1207697"/>
                <a:ext cx="4735902" cy="62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85" y="1207697"/>
                <a:ext cx="4735902" cy="620876"/>
              </a:xfrm>
              <a:prstGeom prst="rect">
                <a:avLst/>
              </a:prstGeom>
              <a:blipFill rotWithShape="0">
                <a:blip r:embed="rId2"/>
                <a:stretch>
                  <a:fillRect l="-2059" b="-6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7585" y="2287278"/>
                <a:ext cx="3674853" cy="593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b)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85" y="2287278"/>
                <a:ext cx="3674853" cy="593176"/>
              </a:xfrm>
              <a:prstGeom prst="rect">
                <a:avLst/>
              </a:prstGeom>
              <a:blipFill rotWithShape="0">
                <a:blip r:embed="rId3"/>
                <a:stretch>
                  <a:fillRect l="-2653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7585" y="3462009"/>
                <a:ext cx="2544793" cy="591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c)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ra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85" y="3462009"/>
                <a:ext cx="2544793" cy="591637"/>
              </a:xfrm>
              <a:prstGeom prst="rect">
                <a:avLst/>
              </a:prstGeom>
              <a:blipFill rotWithShape="0">
                <a:blip r:embed="rId4"/>
                <a:stretch>
                  <a:fillRect l="-3837" b="-13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7585" y="4629391"/>
                <a:ext cx="2570672" cy="668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d)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𝑙𝑛𝑥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85" y="4629391"/>
                <a:ext cx="2570672" cy="668388"/>
              </a:xfrm>
              <a:prstGeom prst="rect">
                <a:avLst/>
              </a:prstGeom>
              <a:blipFill rotWithShape="0">
                <a:blip r:embed="rId5"/>
                <a:stretch>
                  <a:fillRect l="-3791" b="-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619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4"/>
              <p:cNvSpPr txBox="1"/>
              <p:nvPr/>
            </p:nvSpPr>
            <p:spPr>
              <a:xfrm>
                <a:off x="460661" y="1574041"/>
                <a:ext cx="4301120" cy="4329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ME" sz="2000" b="1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anose="020F0502020204030204" pitchFamily="34" charset="0"/>
                  </a:rPr>
                  <a:t>1. Metodom smjene riješiti: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sr-Latn-ME" sz="2000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sz="2000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sr-Latn-ME" sz="2000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f>
                            <m:fPr>
                              <m:ctrlPr>
                                <a:rPr lang="sr-Latn-ME" sz="2000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2000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sr-Latn-ME" sz="2000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ME" sz="2000" b="1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ME" sz="2000" b="1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sr-Latn-ME" sz="2000" b="1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sr-Latn-ME" sz="2000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sr-Latn-ME" sz="2000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20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anose="020F0502020204030204" pitchFamily="34" charset="0"/>
                </a:endParaRPr>
              </a:p>
              <a:p>
                <a:endParaRPr lang="sr-Latn-ME" sz="20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anose="020F0502020204030204" pitchFamily="34" charset="0"/>
                </a:endParaRPr>
              </a:p>
              <a:p>
                <a:r>
                  <a:rPr lang="sr-Latn-ME" sz="2000" b="1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itchFamily="34" charset="0"/>
                    <a:cs typeface="Calibri" panose="020F0502020204030204" pitchFamily="34" charset="0"/>
                  </a:rPr>
                  <a:t>2. Metodom smjene riješiti: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sr-Latn-ME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</m:sup>
                        <m:e>
                          <m:r>
                            <a:rPr lang="sr-Latn-ME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sr-Latn-ME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sr-Latn-ME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𝒙𝒅𝒙</m:t>
                          </m:r>
                        </m:e>
                      </m:nary>
                    </m:oMath>
                  </m:oMathPara>
                </a14:m>
                <a:endParaRPr lang="en-US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sr-Latn-ME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sr-Latn-ME" sz="2000" b="1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3. Metodom smjene riješiti: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US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sr-Latn-ME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sr-Latn-ME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  <m:e>
                          <m:r>
                            <a:rPr lang="sr-Latn-ME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sSup>
                            <m:sSupPr>
                              <m:ctrlPr>
                                <a:rPr lang="sr-Latn-ME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b="1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sr-Latn-ME" b="1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ME" b="1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sr-Latn-ME" b="1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sup>
                          </m:sSup>
                          <m:r>
                            <a:rPr lang="sr-Latn-ME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n-US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61" y="1574041"/>
                <a:ext cx="4301120" cy="4329198"/>
              </a:xfrm>
              <a:prstGeom prst="rect">
                <a:avLst/>
              </a:prstGeom>
              <a:blipFill rotWithShape="0">
                <a:blip r:embed="rId2"/>
                <a:stretch>
                  <a:fillRect l="-1560" t="-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60661" y="508958"/>
            <a:ext cx="357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Domaći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1945</TotalTime>
  <Words>166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Franklin Gothic Medium</vt:lpstr>
      <vt:lpstr>Rockwell</vt:lpstr>
      <vt:lpstr>Rockwell Condensed</vt:lpstr>
      <vt:lpstr>Wingdings</vt:lpstr>
      <vt:lpstr>Wood Type</vt:lpstr>
      <vt:lpstr> Određeni 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166</cp:revision>
  <dcterms:created xsi:type="dcterms:W3CDTF">2020-11-08T09:24:49Z</dcterms:created>
  <dcterms:modified xsi:type="dcterms:W3CDTF">2021-04-27T09:54:05Z</dcterms:modified>
</cp:coreProperties>
</file>