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8BB2DC-F58B-480A-AC56-B45F0320B917}" type="datetimeFigureOut">
              <a:rPr lang="en-US" smtClean="0"/>
              <a:t>23.05.2019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1A80636-477A-48EC-AFB6-D78C11741C5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534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2DC-F58B-480A-AC56-B45F0320B917}" type="datetimeFigureOut">
              <a:rPr lang="en-US" smtClean="0"/>
              <a:t>23.05.2019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0636-477A-48EC-AFB6-D78C117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2DC-F58B-480A-AC56-B45F0320B917}" type="datetimeFigureOut">
              <a:rPr lang="en-US" smtClean="0"/>
              <a:t>23.05.2019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0636-477A-48EC-AFB6-D78C117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9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2DC-F58B-480A-AC56-B45F0320B917}" type="datetimeFigureOut">
              <a:rPr lang="en-US" smtClean="0"/>
              <a:t>23.05.2019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0636-477A-48EC-AFB6-D78C11741C5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214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2DC-F58B-480A-AC56-B45F0320B917}" type="datetimeFigureOut">
              <a:rPr lang="en-US" smtClean="0"/>
              <a:t>23.05.2019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0636-477A-48EC-AFB6-D78C117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2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2DC-F58B-480A-AC56-B45F0320B917}" type="datetimeFigureOut">
              <a:rPr lang="en-US" smtClean="0"/>
              <a:t>23.05.2019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0636-477A-48EC-AFB6-D78C117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64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2DC-F58B-480A-AC56-B45F0320B917}" type="datetimeFigureOut">
              <a:rPr lang="en-US" smtClean="0"/>
              <a:t>23.05.2019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0636-477A-48EC-AFB6-D78C117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8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2DC-F58B-480A-AC56-B45F0320B917}" type="datetimeFigureOut">
              <a:rPr lang="en-US" smtClean="0"/>
              <a:t>23.05.2019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0636-477A-48EC-AFB6-D78C117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55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2DC-F58B-480A-AC56-B45F0320B917}" type="datetimeFigureOut">
              <a:rPr lang="en-US" smtClean="0"/>
              <a:t>23.05.2019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0636-477A-48EC-AFB6-D78C117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55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2DC-F58B-480A-AC56-B45F0320B917}" type="datetimeFigureOut">
              <a:rPr lang="en-US" smtClean="0"/>
              <a:t>23.05.2019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0636-477A-48EC-AFB6-D78C117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4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2DC-F58B-480A-AC56-B45F0320B917}" type="datetimeFigureOut">
              <a:rPr lang="en-US" smtClean="0"/>
              <a:t>23.05.2019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0636-477A-48EC-AFB6-D78C117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3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2DC-F58B-480A-AC56-B45F0320B917}" type="datetimeFigureOut">
              <a:rPr lang="en-US" smtClean="0"/>
              <a:t>23.05.2019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0636-477A-48EC-AFB6-D78C117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4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2DC-F58B-480A-AC56-B45F0320B917}" type="datetimeFigureOut">
              <a:rPr lang="en-US" smtClean="0"/>
              <a:t>23.05.2019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0636-477A-48EC-AFB6-D78C117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2DC-F58B-480A-AC56-B45F0320B917}" type="datetimeFigureOut">
              <a:rPr lang="en-US" smtClean="0"/>
              <a:t>23.05.2019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0636-477A-48EC-AFB6-D78C117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2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2DC-F58B-480A-AC56-B45F0320B917}" type="datetimeFigureOut">
              <a:rPr lang="en-US" smtClean="0"/>
              <a:t>23.05.2019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0636-477A-48EC-AFB6-D78C117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38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2DC-F58B-480A-AC56-B45F0320B917}" type="datetimeFigureOut">
              <a:rPr lang="en-US" smtClean="0"/>
              <a:t>23.05.2019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0636-477A-48EC-AFB6-D78C117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2DC-F58B-480A-AC56-B45F0320B917}" type="datetimeFigureOut">
              <a:rPr lang="en-US" smtClean="0"/>
              <a:t>23.05.2019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0636-477A-48EC-AFB6-D78C117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1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B2DC-F58B-480A-AC56-B45F0320B917}" type="datetimeFigureOut">
              <a:rPr lang="en-US" smtClean="0"/>
              <a:t>23.05.2019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80636-477A-48EC-AFB6-D78C117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5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8BB2DC-F58B-480A-AC56-B45F0320B917}" type="datetimeFigureOut">
              <a:rPr lang="en-US" smtClean="0"/>
              <a:t>23.05.2019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A80636-477A-48EC-AFB6-D78C117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3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CE29-1FA1-4C4A-A967-25B6C199E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5317" y="1422262"/>
            <a:ext cx="10327268" cy="2766528"/>
          </a:xfrm>
        </p:spPr>
        <p:txBody>
          <a:bodyPr>
            <a:normAutofit fontScale="90000"/>
          </a:bodyPr>
          <a:lstStyle/>
          <a:p>
            <a:r>
              <a:rPr lang="en-US" i="1" dirty="0" err="1"/>
              <a:t>Gospoda</a:t>
            </a:r>
            <a:r>
              <a:rPr lang="en-US" i="1" dirty="0"/>
              <a:t> </a:t>
            </a:r>
            <a:r>
              <a:rPr lang="en-US" i="1" dirty="0" err="1"/>
              <a:t>glembajevi</a:t>
            </a:r>
            <a:br>
              <a:rPr lang="en-US" i="1" dirty="0"/>
            </a:br>
            <a:br>
              <a:rPr lang="en-US" i="1" dirty="0"/>
            </a:br>
            <a:r>
              <a:rPr lang="en-US" sz="4400" i="1" dirty="0">
                <a:solidFill>
                  <a:srgbClr val="00B050"/>
                </a:solidFill>
              </a:rPr>
              <a:t>Miroslav </a:t>
            </a:r>
            <a:r>
              <a:rPr lang="en-US" sz="4400" i="1" dirty="0" err="1">
                <a:solidFill>
                  <a:srgbClr val="00B050"/>
                </a:solidFill>
              </a:rPr>
              <a:t>krleža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6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84A18-C52D-4789-AEFF-903A36D43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86431"/>
            <a:ext cx="10396882" cy="630316"/>
          </a:xfrm>
        </p:spPr>
        <p:txBody>
          <a:bodyPr>
            <a:normAutofit/>
          </a:bodyPr>
          <a:lstStyle/>
          <a:p>
            <a:r>
              <a:rPr lang="en-US" sz="2800" dirty="0" err="1"/>
              <a:t>Psiholška</a:t>
            </a:r>
            <a:r>
              <a:rPr lang="en-US" sz="2800" dirty="0"/>
              <a:t> drama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D7280-5842-4AE7-8CE7-73B87BEF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8184"/>
            <a:ext cx="10396883" cy="3710865"/>
          </a:xfrm>
        </p:spPr>
        <p:txBody>
          <a:bodyPr/>
          <a:lstStyle/>
          <a:p>
            <a:r>
              <a:rPr lang="sr-Latn-CS" dirty="0"/>
              <a:t>Otac i sin se nalaze u psihičkom brodolomu, svaki u svome svijetu. </a:t>
            </a:r>
            <a:endParaRPr lang="en-US" dirty="0"/>
          </a:p>
          <a:p>
            <a:r>
              <a:rPr lang="sr-Latn-CS" dirty="0"/>
              <a:t>Ignjat Glembaj krije imovinsku katastrofu kojom je neizbježno opterećena njegova psiha. Tome se dodaje i katastrofa njegovog ličnog života saznanjem da ga je žena koju je smatrao za sebi najbliže biće izdala i iznevjerila.</a:t>
            </a:r>
            <a:endParaRPr lang="en-US" dirty="0"/>
          </a:p>
          <a:p>
            <a:r>
              <a:rPr lang="sr-Latn-CS" dirty="0"/>
              <a:t>Leone Glembaj nosi duboku tugu i srce otrovano od dana tragične majčine smrti. U njegovoj psihi su mračne sjenke te tragike i strah od glembajevskog u sebi. On se otima od glembajevštine u sebi, a sve dublje tone u nju.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3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8478D-8F71-4E0F-88A5-EA14A2944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39192"/>
            <a:ext cx="10396883" cy="4735393"/>
          </a:xfrm>
        </p:spPr>
        <p:txBody>
          <a:bodyPr/>
          <a:lstStyle/>
          <a:p>
            <a:r>
              <a:rPr lang="sr-Latn-CS" dirty="0">
                <a:solidFill>
                  <a:srgbClr val="00B050"/>
                </a:solidFill>
              </a:rPr>
              <a:t>Psihološko se predočava na četiri načina: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sr-Latn-CS" dirty="0"/>
              <a:t>epskim sredstvima – didaskalijama;</a:t>
            </a:r>
            <a:endParaRPr lang="en-US" dirty="0"/>
          </a:p>
          <a:p>
            <a:pPr lvl="0"/>
            <a:r>
              <a:rPr lang="sr-Latn-CS" dirty="0"/>
              <a:t>dramskim sredstvima – dijalogom i verbalnim sukobima;</a:t>
            </a:r>
            <a:endParaRPr lang="en-US" dirty="0"/>
          </a:p>
          <a:p>
            <a:pPr lvl="0"/>
            <a:r>
              <a:rPr lang="sr-Latn-CS" dirty="0"/>
              <a:t>lirskim sredstvima – snažna preživljavanja i unutrašnji lomovi;</a:t>
            </a:r>
            <a:endParaRPr lang="en-US" dirty="0"/>
          </a:p>
          <a:p>
            <a:pPr lvl="0"/>
            <a:r>
              <a:rPr lang="sr-Latn-CS" dirty="0"/>
              <a:t>metaforičko-simboličkim sredstvima – gromovi, munje, vjetar.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61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763C9-470E-40F3-96BA-377AD3103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54098"/>
            <a:ext cx="10396883" cy="422048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Didaskalije</a:t>
            </a:r>
            <a:r>
              <a:rPr lang="en-US" dirty="0"/>
              <a:t> 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en-US" dirty="0" err="1"/>
              <a:t>drami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detaljne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bogate</a:t>
            </a:r>
            <a:r>
              <a:rPr lang="en-US" dirty="0"/>
              <a:t> </a:t>
            </a:r>
            <a:r>
              <a:rPr lang="en-US" dirty="0" err="1"/>
              <a:t>raznovrsnom</a:t>
            </a:r>
            <a:r>
              <a:rPr lang="en-US" dirty="0"/>
              <a:t> </a:t>
            </a:r>
            <a:r>
              <a:rPr lang="en-US" dirty="0" err="1"/>
              <a:t>sadržinom</a:t>
            </a:r>
            <a:r>
              <a:rPr lang="en-US" dirty="0"/>
              <a:t>.</a:t>
            </a:r>
          </a:p>
          <a:p>
            <a:r>
              <a:rPr lang="en-US" dirty="0"/>
              <a:t>U </a:t>
            </a:r>
            <a:r>
              <a:rPr lang="en-US" dirty="0" err="1"/>
              <a:t>sadržinu</a:t>
            </a:r>
            <a:r>
              <a:rPr lang="en-US" dirty="0"/>
              <a:t> </a:t>
            </a:r>
            <a:r>
              <a:rPr lang="en-US" dirty="0" err="1"/>
              <a:t>didaskalija</a:t>
            </a:r>
            <a:r>
              <a:rPr lang="en-US" dirty="0"/>
              <a:t> </a:t>
            </a:r>
            <a:r>
              <a:rPr lang="en-US" dirty="0" err="1"/>
              <a:t>ulaze</a:t>
            </a:r>
            <a:r>
              <a:rPr lang="en-US" dirty="0"/>
              <a:t>: </a:t>
            </a:r>
            <a:r>
              <a:rPr lang="en-US" dirty="0" err="1"/>
              <a:t>sasvim</a:t>
            </a:r>
            <a:r>
              <a:rPr lang="en-US" dirty="0"/>
              <a:t> </a:t>
            </a:r>
            <a:r>
              <a:rPr lang="en-US" dirty="0" err="1"/>
              <a:t>jednostavna</a:t>
            </a:r>
            <a:r>
              <a:rPr lang="en-US" dirty="0"/>
              <a:t> </a:t>
            </a:r>
            <a:r>
              <a:rPr lang="en-US" dirty="0" err="1"/>
              <a:t>uputstva</a:t>
            </a:r>
            <a:r>
              <a:rPr lang="en-US" dirty="0"/>
              <a:t> </a:t>
            </a:r>
            <a:r>
              <a:rPr lang="en-US" dirty="0" err="1"/>
              <a:t>glumcu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reditelju</a:t>
            </a:r>
            <a:r>
              <a:rPr lang="en-US" dirty="0"/>
              <a:t>, </a:t>
            </a:r>
            <a:r>
              <a:rPr lang="en-US" dirty="0" err="1"/>
              <a:t>opis</a:t>
            </a:r>
            <a:r>
              <a:rPr lang="en-US" dirty="0"/>
              <a:t> scene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scenografije</a:t>
            </a:r>
            <a:r>
              <a:rPr lang="en-US" dirty="0"/>
              <a:t>, </a:t>
            </a:r>
            <a:r>
              <a:rPr lang="en-US" dirty="0" err="1"/>
              <a:t>ambijenta</a:t>
            </a:r>
            <a:r>
              <a:rPr lang="en-US" dirty="0"/>
              <a:t>, </a:t>
            </a:r>
            <a:r>
              <a:rPr lang="en-US" dirty="0" err="1"/>
              <a:t>detaljni</a:t>
            </a:r>
            <a:r>
              <a:rPr lang="en-US" dirty="0"/>
              <a:t> </a:t>
            </a:r>
            <a:r>
              <a:rPr lang="en-US" dirty="0" err="1"/>
              <a:t>opisi</a:t>
            </a:r>
            <a:r>
              <a:rPr lang="en-US" dirty="0"/>
              <a:t> </a:t>
            </a:r>
            <a:r>
              <a:rPr lang="en-US" dirty="0" err="1"/>
              <a:t>ličnosti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najavljuju</a:t>
            </a:r>
            <a:r>
              <a:rPr lang="en-US" dirty="0"/>
              <a:t> – </a:t>
            </a:r>
            <a:r>
              <a:rPr lang="en-US" dirty="0" err="1"/>
              <a:t>portret</a:t>
            </a:r>
            <a:r>
              <a:rPr lang="en-US" dirty="0"/>
              <a:t>, </a:t>
            </a:r>
            <a:r>
              <a:rPr lang="en-US" dirty="0" err="1"/>
              <a:t>karakter</a:t>
            </a:r>
            <a:r>
              <a:rPr lang="en-US" dirty="0"/>
              <a:t>, </a:t>
            </a:r>
            <a:r>
              <a:rPr lang="en-US" dirty="0" err="1"/>
              <a:t>moralne</a:t>
            </a:r>
            <a:r>
              <a:rPr lang="en-US" dirty="0"/>
              <a:t> </a:t>
            </a:r>
            <a:r>
              <a:rPr lang="en-US" dirty="0" err="1"/>
              <a:t>skice</a:t>
            </a:r>
            <a:r>
              <a:rPr lang="en-US" dirty="0"/>
              <a:t>, </a:t>
            </a:r>
            <a:r>
              <a:rPr lang="en-US" dirty="0" err="1"/>
              <a:t>psihologija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o </a:t>
            </a:r>
            <a:r>
              <a:rPr lang="en-US" dirty="0" err="1"/>
              <a:t>društvenom</a:t>
            </a:r>
            <a:r>
              <a:rPr lang="en-US" dirty="0"/>
              <a:t> status </a:t>
            </a:r>
            <a:r>
              <a:rPr lang="en-US" dirty="0" err="1"/>
              <a:t>ličnosti</a:t>
            </a:r>
            <a:r>
              <a:rPr lang="en-US" dirty="0"/>
              <a:t>, </a:t>
            </a:r>
            <a:r>
              <a:rPr lang="en-US" dirty="0" err="1"/>
              <a:t>njenom</a:t>
            </a:r>
            <a:r>
              <a:rPr lang="en-US" dirty="0"/>
              <a:t> </a:t>
            </a:r>
            <a:r>
              <a:rPr lang="en-US" dirty="0" err="1"/>
              <a:t>obrazovanju</a:t>
            </a:r>
            <a:r>
              <a:rPr lang="en-US" dirty="0"/>
              <a:t>, </a:t>
            </a:r>
            <a:r>
              <a:rPr lang="en-US" dirty="0" err="1"/>
              <a:t>mentalitetu</a:t>
            </a:r>
            <a:r>
              <a:rPr lang="en-US" dirty="0"/>
              <a:t>.</a:t>
            </a:r>
          </a:p>
          <a:p>
            <a:r>
              <a:rPr lang="en-US" dirty="0"/>
              <a:t>Na </a:t>
            </a:r>
            <a:r>
              <a:rPr lang="en-US" dirty="0" err="1"/>
              <a:t>početku</a:t>
            </a:r>
            <a:r>
              <a:rPr lang="en-US" dirty="0"/>
              <a:t> </a:t>
            </a:r>
            <a:r>
              <a:rPr lang="en-US" dirty="0" err="1"/>
              <a:t>čina</a:t>
            </a:r>
            <a:r>
              <a:rPr lang="en-US" dirty="0"/>
              <a:t> </a:t>
            </a:r>
            <a:r>
              <a:rPr lang="en-US" dirty="0" err="1"/>
              <a:t>dramske</a:t>
            </a:r>
            <a:r>
              <a:rPr lang="en-US" dirty="0"/>
              <a:t> price, </a:t>
            </a:r>
            <a:r>
              <a:rPr lang="en-US" dirty="0" err="1"/>
              <a:t>Krleža</a:t>
            </a:r>
            <a:r>
              <a:rPr lang="en-US" dirty="0"/>
              <a:t> </a:t>
            </a:r>
            <a:r>
              <a:rPr lang="en-US" dirty="0" err="1"/>
              <a:t>detaljno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precizno</a:t>
            </a:r>
            <a:r>
              <a:rPr lang="en-US" dirty="0"/>
              <a:t>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scenu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pojedinostima</a:t>
            </a:r>
            <a:r>
              <a:rPr lang="en-US" dirty="0"/>
              <a:t> (</a:t>
            </a:r>
            <a:r>
              <a:rPr lang="en-US" dirty="0" err="1"/>
              <a:t>namještaj</a:t>
            </a:r>
            <a:r>
              <a:rPr lang="en-US" dirty="0"/>
              <a:t>, </a:t>
            </a:r>
            <a:r>
              <a:rPr lang="en-US" dirty="0" err="1"/>
              <a:t>prozori</a:t>
            </a:r>
            <a:r>
              <a:rPr lang="en-US" dirty="0"/>
              <a:t>, </a:t>
            </a:r>
            <a:r>
              <a:rPr lang="en-US" dirty="0" err="1"/>
              <a:t>vrata</a:t>
            </a:r>
            <a:r>
              <a:rPr lang="en-US" dirty="0"/>
              <a:t>, </a:t>
            </a:r>
            <a:r>
              <a:rPr lang="en-US" dirty="0" err="1"/>
              <a:t>slike</a:t>
            </a:r>
            <a:r>
              <a:rPr lang="en-US" dirty="0"/>
              <a:t> </a:t>
            </a:r>
            <a:r>
              <a:rPr lang="en-US" dirty="0" err="1"/>
              <a:t>itd</a:t>
            </a:r>
            <a:r>
              <a:rPr lang="en-US" dirty="0"/>
              <a:t>.)</a:t>
            </a:r>
          </a:p>
          <a:p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detaljne</a:t>
            </a:r>
            <a:r>
              <a:rPr lang="en-US" dirty="0"/>
              <a:t> </a:t>
            </a:r>
            <a:r>
              <a:rPr lang="en-US" dirty="0" err="1"/>
              <a:t>didaskalije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najavljuju</a:t>
            </a:r>
            <a:r>
              <a:rPr lang="en-US" dirty="0"/>
              <a:t> </a:t>
            </a:r>
            <a:r>
              <a:rPr lang="en-US" dirty="0" err="1"/>
              <a:t>novu</a:t>
            </a:r>
            <a:r>
              <a:rPr lang="en-US" dirty="0"/>
              <a:t> </a:t>
            </a:r>
            <a:r>
              <a:rPr lang="en-US" dirty="0" err="1"/>
              <a:t>ličnost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sceni</a:t>
            </a:r>
            <a:r>
              <a:rPr lang="en-US" dirty="0"/>
              <a:t>: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izgleda</a:t>
            </a:r>
            <a:r>
              <a:rPr lang="en-US" dirty="0"/>
              <a:t> (</a:t>
            </a:r>
            <a:r>
              <a:rPr lang="en-US" dirty="0" err="1"/>
              <a:t>karaktera</a:t>
            </a:r>
            <a:r>
              <a:rPr lang="en-US" dirty="0"/>
              <a:t>) </a:t>
            </a:r>
            <a:r>
              <a:rPr lang="en-US" dirty="0" err="1"/>
              <a:t>junaka</a:t>
            </a:r>
            <a:r>
              <a:rPr lang="en-US" dirty="0"/>
              <a:t> je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detaljan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u </a:t>
            </a:r>
            <a:r>
              <a:rPr lang="en-US" dirty="0" err="1"/>
              <a:t>onim</a:t>
            </a:r>
            <a:r>
              <a:rPr lang="en-US" dirty="0"/>
              <a:t> </a:t>
            </a:r>
            <a:r>
              <a:rPr lang="en-US" dirty="0" err="1"/>
              <a:t>elementima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ukazuju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psihologiju</a:t>
            </a:r>
            <a:r>
              <a:rPr lang="en-US" dirty="0"/>
              <a:t> </a:t>
            </a:r>
            <a:r>
              <a:rPr lang="en-US" dirty="0" err="1"/>
              <a:t>junaka</a:t>
            </a:r>
            <a:r>
              <a:rPr lang="en-US" dirty="0"/>
              <a:t>.</a:t>
            </a:r>
          </a:p>
          <a:p>
            <a:r>
              <a:rPr lang="en-US" dirty="0" err="1"/>
              <a:t>Krleža</a:t>
            </a:r>
            <a:r>
              <a:rPr lang="en-US" dirty="0"/>
              <a:t> </a:t>
            </a:r>
            <a:r>
              <a:rPr lang="en-US" dirty="0" err="1"/>
              <a:t>ubaca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didaskalije</a:t>
            </a:r>
            <a:r>
              <a:rPr lang="en-US" dirty="0"/>
              <a:t> u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predočava</a:t>
            </a:r>
            <a:r>
              <a:rPr lang="en-US" dirty="0"/>
              <a:t> </a:t>
            </a:r>
            <a:r>
              <a:rPr lang="en-US" dirty="0" err="1"/>
              <a:t>psihološke</a:t>
            </a:r>
            <a:r>
              <a:rPr lang="en-US" dirty="0"/>
              <a:t> </a:t>
            </a:r>
            <a:r>
              <a:rPr lang="en-US" dirty="0" err="1"/>
              <a:t>nemire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sukobe</a:t>
            </a:r>
            <a:r>
              <a:rPr lang="en-US" dirty="0"/>
              <a:t> u </a:t>
            </a:r>
            <a:r>
              <a:rPr lang="en-US" dirty="0" err="1"/>
              <a:t>samom</a:t>
            </a:r>
            <a:r>
              <a:rPr lang="en-US" dirty="0"/>
              <a:t> </a:t>
            </a:r>
            <a:r>
              <a:rPr lang="en-US" dirty="0" err="1"/>
              <a:t>junaku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manifestuju</a:t>
            </a:r>
            <a:r>
              <a:rPr lang="en-US" dirty="0"/>
              <a:t> </a:t>
            </a:r>
            <a:r>
              <a:rPr lang="en-US" dirty="0" err="1"/>
              <a:t>postupcima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pokretima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042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4E982-8D7C-4EFB-B186-30E8655E0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90" y="772357"/>
            <a:ext cx="10396883" cy="4332303"/>
          </a:xfrm>
        </p:spPr>
        <p:txBody>
          <a:bodyPr>
            <a:normAutofit fontScale="85000" lnSpcReduction="20000"/>
          </a:bodyPr>
          <a:lstStyle/>
          <a:p>
            <a:r>
              <a:rPr lang="sr-Latn-CS" dirty="0">
                <a:solidFill>
                  <a:srgbClr val="00B050"/>
                </a:solidFill>
              </a:rPr>
              <a:t>Metaforičko-simbolič</a:t>
            </a:r>
            <a:r>
              <a:rPr lang="en-US" dirty="0">
                <a:solidFill>
                  <a:srgbClr val="00B050"/>
                </a:solidFill>
              </a:rPr>
              <a:t>k</a:t>
            </a:r>
            <a:r>
              <a:rPr lang="sr-Latn-CS" dirty="0">
                <a:solidFill>
                  <a:srgbClr val="00B050"/>
                </a:solidFill>
              </a:rPr>
              <a:t>a sredstva </a:t>
            </a:r>
            <a:r>
              <a:rPr lang="sr-Latn-CS" dirty="0"/>
              <a:t>predočavanja psihološkog stanja su prirodne pojave – </a:t>
            </a:r>
            <a:r>
              <a:rPr lang="sr-Latn-CS" dirty="0">
                <a:solidFill>
                  <a:srgbClr val="0070C0"/>
                </a:solidFill>
              </a:rPr>
              <a:t>gromovi, munje, vjetar, kiša</a:t>
            </a:r>
            <a:r>
              <a:rPr lang="sr-Latn-CS" dirty="0"/>
              <a:t>. Upravo je drama </a:t>
            </a:r>
            <a:r>
              <a:rPr lang="sr-Latn-CS" i="1" dirty="0"/>
              <a:t>Gospoda Glembajevi</a:t>
            </a:r>
            <a:r>
              <a:rPr lang="sr-Latn-CS" dirty="0"/>
              <a:t> primjer umjetničkog funkcionisanja zvučnih i svjetlosnih efekata</a:t>
            </a:r>
            <a:r>
              <a:rPr lang="en-US" dirty="0"/>
              <a:t>.</a:t>
            </a:r>
          </a:p>
          <a:p>
            <a:r>
              <a:rPr lang="sr-Latn-CS" dirty="0"/>
              <a:t>Krleža unosi u dramski tekst naznake munja i gromova, vjetra i kiše, ali to čini postupno, u skladu sa nastajanjem i razvijanjem psihološkog i dramskog sukoba. Negdje pri kraju prvog čina, kada Leone govori o nemoralu barunice Kasteli, najavljuje se u didaskalijama:</a:t>
            </a:r>
            <a:endParaRPr lang="en-US" dirty="0"/>
          </a:p>
          <a:p>
            <a:r>
              <a:rPr lang="sr-Latn-CS" dirty="0"/>
              <a:t>	</a:t>
            </a:r>
            <a:r>
              <a:rPr lang="sr-Latn-CS" i="1" dirty="0"/>
              <a:t>U daljini grmljavina koja polagano dolazi bliže.</a:t>
            </a:r>
            <a:endParaRPr lang="en-US" dirty="0"/>
          </a:p>
          <a:p>
            <a:r>
              <a:rPr lang="sr-Latn-CS" i="1" dirty="0"/>
              <a:t>	Grmljavina dolazi bliže.</a:t>
            </a:r>
            <a:endParaRPr lang="en-US" dirty="0"/>
          </a:p>
          <a:p>
            <a:r>
              <a:rPr lang="sr-Latn-CS" dirty="0"/>
              <a:t>Da bi na kraju grmljavina dobila na učestalosti i intezitetu:</a:t>
            </a:r>
            <a:endParaRPr lang="en-US" dirty="0"/>
          </a:p>
          <a:p>
            <a:r>
              <a:rPr lang="sr-Latn-CS" dirty="0"/>
              <a:t>	</a:t>
            </a:r>
            <a:r>
              <a:rPr lang="sr-Latn-CS" i="1" dirty="0"/>
              <a:t>U</a:t>
            </a:r>
            <a:r>
              <a:rPr lang="en-US" i="1" dirty="0"/>
              <a:t> d</a:t>
            </a:r>
            <a:r>
              <a:rPr lang="sr-Latn-CS" i="1" dirty="0"/>
              <a:t>aljini grmljavina.</a:t>
            </a:r>
            <a:endParaRPr lang="en-US" dirty="0"/>
          </a:p>
          <a:p>
            <a:r>
              <a:rPr lang="sr-Latn-CS" i="1" dirty="0"/>
              <a:t>	Ode do otvorene terase i sluša grmljavinu.</a:t>
            </a:r>
            <a:endParaRPr lang="en-US" dirty="0"/>
          </a:p>
          <a:p>
            <a:r>
              <a:rPr lang="sr-Latn-CS" i="1" dirty="0"/>
              <a:t>	Grmi? Čuješ li?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C7EB5-5F16-40C3-A031-BEED1D384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21438"/>
            <a:ext cx="10396883" cy="4753148"/>
          </a:xfrm>
        </p:spPr>
        <p:txBody>
          <a:bodyPr>
            <a:normAutofit/>
          </a:bodyPr>
          <a:lstStyle/>
          <a:p>
            <a:r>
              <a:rPr lang="sr-Latn-CS" dirty="0"/>
              <a:t>U drugom činu koji ima ključno mjesto u drami jer se u njemu odvija obračun oca i sina, i do dna se razotkriva glembajevska moralna trulež, zvučni i svjetlosni efekti imaju veliku učestalost . Već u uvodnoj didaskaliji na početku čina predočava se: </a:t>
            </a:r>
            <a:r>
              <a:rPr lang="sr-Latn-CS" i="1" dirty="0"/>
              <a:t>Vani vjetar i grmljavina u porastu</a:t>
            </a:r>
            <a:r>
              <a:rPr lang="sr-Latn-CS" dirty="0"/>
              <a:t>, a posljednja pojava ovih efekata je na sredini čina. </a:t>
            </a:r>
            <a:r>
              <a:rPr lang="sr-Latn-CS" i="1" dirty="0"/>
              <a:t>Daleko grmljevina. Poslednje munje. Vjetar. Oluja polagano nestaje.</a:t>
            </a:r>
            <a:endParaRPr lang="en-US" dirty="0"/>
          </a:p>
          <a:p>
            <a:r>
              <a:rPr lang="sr-Latn-CS" dirty="0"/>
              <a:t>Ovi efekti simbolično ukazuju na snažnu psihološku napetost dramskih junaka, na ključanje emocija u njima. Oni, metaforički sugerišu izbijanje snažnog sukoba između oca i sina.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192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D918D-6E2F-46E6-8931-4D6DD1063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74704"/>
            <a:ext cx="10396883" cy="4699882"/>
          </a:xfrm>
        </p:spPr>
        <p:txBody>
          <a:bodyPr/>
          <a:lstStyle/>
          <a:p>
            <a:r>
              <a:rPr lang="sr-Latn-CS" dirty="0"/>
              <a:t>Treći čin ne sadrži ove zvučne i svjetlosne efekte. Ovdje se javlja cvrkut ptica, kao muzička pratnja. U toku cijelog čina cvrkut ptica se pojavljuje ukupno četiri puta, a na kraju kada sluga izgovori </a:t>
            </a:r>
            <a:r>
              <a:rPr lang="sr-Latn-CS" i="1" dirty="0"/>
              <a:t>Gospon doktor zaklali su barunicu</a:t>
            </a:r>
            <a:r>
              <a:rPr lang="sr-Latn-CS" dirty="0"/>
              <a:t>, posljednja rečenica u drami glasi: </a:t>
            </a:r>
            <a:r>
              <a:rPr lang="sr-Latn-CS" i="1" dirty="0"/>
              <a:t>Cvrkut ptica u vrtu.</a:t>
            </a:r>
            <a:r>
              <a:rPr lang="sr-Latn-CS" dirty="0"/>
              <a:t> Dramska priča je dovedena do kraja, još dvije smrti u porodici Glembaj, a izvan njih, izvan njihove kuće, rađa se novi dan najavljen cvrkutom ptica.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51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5AFF-6775-401B-BDB5-B0ADF16B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Sociološka</a:t>
            </a:r>
            <a:r>
              <a:rPr lang="en-US" sz="2400" dirty="0"/>
              <a:t> drama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6AF27-B53B-4835-8E10-B19DC2637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Socijalni</a:t>
            </a:r>
            <a:r>
              <a:rPr lang="en-US" dirty="0"/>
              <a:t> </a:t>
            </a:r>
            <a:r>
              <a:rPr lang="en-US" dirty="0" err="1"/>
              <a:t>momenat</a:t>
            </a:r>
            <a:r>
              <a:rPr lang="en-US" dirty="0"/>
              <a:t> </a:t>
            </a:r>
            <a:r>
              <a:rPr lang="en-US" dirty="0" err="1"/>
              <a:t>drame</a:t>
            </a:r>
            <a:r>
              <a:rPr lang="en-US" dirty="0"/>
              <a:t> </a:t>
            </a:r>
            <a:r>
              <a:rPr lang="en-US" dirty="0" err="1"/>
              <a:t>jeste</a:t>
            </a:r>
            <a:r>
              <a:rPr lang="en-US" dirty="0"/>
              <a:t> u </a:t>
            </a:r>
            <a:r>
              <a:rPr lang="en-US" dirty="0" err="1"/>
              <a:t>samoj</a:t>
            </a:r>
            <a:r>
              <a:rPr lang="en-US" dirty="0"/>
              <a:t> </a:t>
            </a:r>
            <a:r>
              <a:rPr lang="en-US" dirty="0" err="1"/>
              <a:t>porodici</a:t>
            </a:r>
            <a:r>
              <a:rPr lang="en-US" dirty="0"/>
              <a:t> </a:t>
            </a:r>
            <a:r>
              <a:rPr lang="en-US" dirty="0" err="1"/>
              <a:t>Glembajevih</a:t>
            </a:r>
            <a:r>
              <a:rPr lang="en-US" dirty="0"/>
              <a:t>, u </a:t>
            </a:r>
            <a:r>
              <a:rPr lang="en-US" dirty="0" err="1"/>
              <a:t>njihovom</a:t>
            </a:r>
            <a:r>
              <a:rPr lang="en-US" dirty="0"/>
              <a:t> </a:t>
            </a:r>
            <a:r>
              <a:rPr lang="en-US" dirty="0" err="1"/>
              <a:t>porijeklu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porijeklu</a:t>
            </a:r>
            <a:r>
              <a:rPr lang="en-US" dirty="0"/>
              <a:t> </a:t>
            </a:r>
            <a:r>
              <a:rPr lang="en-US" dirty="0" err="1"/>
              <a:t>bogatstva</a:t>
            </a:r>
            <a:r>
              <a:rPr lang="en-US" dirty="0"/>
              <a:t>, u </a:t>
            </a:r>
            <a:r>
              <a:rPr lang="en-US" dirty="0" err="1"/>
              <a:t>porodičnim</a:t>
            </a:r>
            <a:r>
              <a:rPr lang="en-US" dirty="0"/>
              <a:t> </a:t>
            </a:r>
            <a:r>
              <a:rPr lang="en-US" dirty="0" err="1"/>
              <a:t>odnosima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odnosima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spoljašnjim</a:t>
            </a:r>
            <a:r>
              <a:rPr lang="en-US" dirty="0"/>
              <a:t> </a:t>
            </a:r>
            <a:r>
              <a:rPr lang="en-US" dirty="0" err="1"/>
              <a:t>svijetom</a:t>
            </a:r>
            <a:r>
              <a:rPr lang="en-US" dirty="0"/>
              <a:t>.</a:t>
            </a:r>
          </a:p>
          <a:p>
            <a:r>
              <a:rPr lang="en-US" dirty="0" err="1"/>
              <a:t>Glembajevština</a:t>
            </a:r>
            <a:r>
              <a:rPr lang="en-US" dirty="0"/>
              <a:t>, a pod </a:t>
            </a:r>
            <a:r>
              <a:rPr lang="en-US" dirty="0" err="1"/>
              <a:t>tim</a:t>
            </a:r>
            <a:r>
              <a:rPr lang="en-US" dirty="0"/>
              <a:t> se </a:t>
            </a:r>
            <a:r>
              <a:rPr lang="en-US" dirty="0" err="1"/>
              <a:t>podrazumijeva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naravi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 </a:t>
            </a:r>
            <a:r>
              <a:rPr lang="en-US" dirty="0" err="1"/>
              <a:t>porodice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generacija</a:t>
            </a:r>
            <a:r>
              <a:rPr lang="en-US" dirty="0"/>
              <a:t>,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socijalnu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.</a:t>
            </a:r>
          </a:p>
          <a:p>
            <a:r>
              <a:rPr lang="en-US" dirty="0"/>
              <a:t>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en-US" dirty="0" err="1"/>
              <a:t>drami</a:t>
            </a:r>
            <a:r>
              <a:rPr lang="en-US" dirty="0"/>
              <a:t> je </a:t>
            </a:r>
            <a:r>
              <a:rPr lang="en-US" dirty="0" err="1"/>
              <a:t>socijalni</a:t>
            </a:r>
            <a:r>
              <a:rPr lang="en-US" dirty="0"/>
              <a:t> </a:t>
            </a:r>
            <a:r>
              <a:rPr lang="en-US" dirty="0" err="1"/>
              <a:t>momenat</a:t>
            </a:r>
            <a:r>
              <a:rPr lang="en-US" dirty="0"/>
              <a:t> </a:t>
            </a:r>
            <a:r>
              <a:rPr lang="en-US" dirty="0" err="1"/>
              <a:t>snažno</a:t>
            </a:r>
            <a:r>
              <a:rPr lang="en-US" dirty="0"/>
              <a:t> </a:t>
            </a:r>
            <a:r>
              <a:rPr lang="en-US" dirty="0" err="1"/>
              <a:t>naglašen</a:t>
            </a:r>
            <a:r>
              <a:rPr lang="en-US" dirty="0"/>
              <a:t> </a:t>
            </a:r>
            <a:r>
              <a:rPr lang="en-US" dirty="0" err="1"/>
              <a:t>uvođenjem</a:t>
            </a:r>
            <a:r>
              <a:rPr lang="en-US" dirty="0"/>
              <a:t> </a:t>
            </a:r>
            <a:r>
              <a:rPr lang="en-US" dirty="0" err="1"/>
              <a:t>priče</a:t>
            </a:r>
            <a:r>
              <a:rPr lang="en-US" dirty="0"/>
              <a:t> o </a:t>
            </a:r>
            <a:r>
              <a:rPr lang="en-US" dirty="0" err="1"/>
              <a:t>porodici</a:t>
            </a:r>
            <a:r>
              <a:rPr lang="en-US" dirty="0"/>
              <a:t> Rupert,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tragično</a:t>
            </a:r>
            <a:r>
              <a:rPr lang="en-US" dirty="0"/>
              <a:t> </a:t>
            </a:r>
            <a:r>
              <a:rPr lang="en-US" dirty="0" err="1"/>
              <a:t>završila</a:t>
            </a:r>
            <a:r>
              <a:rPr lang="en-US" dirty="0"/>
              <a:t>, a </a:t>
            </a:r>
            <a:r>
              <a:rPr lang="en-US" dirty="0" err="1"/>
              <a:t>takav</a:t>
            </a:r>
            <a:r>
              <a:rPr lang="en-US" dirty="0"/>
              <a:t> </a:t>
            </a:r>
            <a:r>
              <a:rPr lang="en-US" dirty="0" err="1"/>
              <a:t>završetak</a:t>
            </a:r>
            <a:r>
              <a:rPr lang="en-US" dirty="0"/>
              <a:t> </a:t>
            </a:r>
            <a:r>
              <a:rPr lang="en-US" dirty="0" err="1"/>
              <a:t>povezan</a:t>
            </a:r>
            <a:r>
              <a:rPr lang="en-US" dirty="0"/>
              <a:t> je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Glembajevima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21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ECAA-CD8F-4060-BB1A-7199AE8C4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slučaj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povod</a:t>
            </a:r>
            <a:r>
              <a:rPr lang="en-US" dirty="0"/>
              <a:t> da </a:t>
            </a:r>
            <a:r>
              <a:rPr lang="en-US" dirty="0" err="1"/>
              <a:t>dođe</a:t>
            </a:r>
            <a:r>
              <a:rPr lang="en-US" dirty="0"/>
              <a:t> do </a:t>
            </a:r>
            <a:r>
              <a:rPr lang="en-US" dirty="0" err="1"/>
              <a:t>verbalnog</a:t>
            </a:r>
            <a:r>
              <a:rPr lang="en-US" dirty="0"/>
              <a:t> </a:t>
            </a:r>
            <a:r>
              <a:rPr lang="en-US" dirty="0" err="1"/>
              <a:t>sukoba</a:t>
            </a:r>
            <a:r>
              <a:rPr lang="en-US" dirty="0"/>
              <a:t> </a:t>
            </a:r>
            <a:r>
              <a:rPr lang="en-US" dirty="0" err="1"/>
              <a:t>leOna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cijelom</a:t>
            </a:r>
            <a:r>
              <a:rPr lang="en-US" dirty="0"/>
              <a:t> </a:t>
            </a:r>
            <a:r>
              <a:rPr lang="en-US" dirty="0" err="1"/>
              <a:t>porodicom</a:t>
            </a:r>
            <a:r>
              <a:rPr lang="en-US" dirty="0"/>
              <a:t>.</a:t>
            </a:r>
          </a:p>
          <a:p>
            <a:r>
              <a:rPr lang="en-US" dirty="0"/>
              <a:t>Leone </a:t>
            </a:r>
            <a:r>
              <a:rPr lang="en-US" dirty="0" err="1"/>
              <a:t>glembaj</a:t>
            </a:r>
            <a:r>
              <a:rPr lang="en-US" dirty="0"/>
              <a:t> 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en-US" dirty="0" err="1"/>
              <a:t>situaciji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 ne </a:t>
            </a:r>
            <a:r>
              <a:rPr lang="en-US" dirty="0" err="1"/>
              <a:t>liči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Glembajeve</a:t>
            </a:r>
            <a:r>
              <a:rPr lang="en-US" dirty="0"/>
              <a:t>. </a:t>
            </a:r>
            <a:r>
              <a:rPr lang="en-US" dirty="0" err="1"/>
              <a:t>Mlada</a:t>
            </a:r>
            <a:r>
              <a:rPr lang="en-US" dirty="0"/>
              <a:t> </a:t>
            </a:r>
            <a:r>
              <a:rPr lang="en-US" dirty="0" err="1"/>
              <a:t>žena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djetetom</a:t>
            </a:r>
            <a:r>
              <a:rPr lang="en-US" dirty="0"/>
              <a:t> od </a:t>
            </a:r>
            <a:r>
              <a:rPr lang="en-US" dirty="0" err="1"/>
              <a:t>sedam</a:t>
            </a:r>
            <a:r>
              <a:rPr lang="en-US" dirty="0"/>
              <a:t> </a:t>
            </a:r>
            <a:r>
              <a:rPr lang="en-US" dirty="0" err="1"/>
              <a:t>mjeseci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izgubila</a:t>
            </a:r>
            <a:r>
              <a:rPr lang="en-US" dirty="0"/>
              <a:t> </a:t>
            </a:r>
            <a:r>
              <a:rPr lang="en-US" dirty="0" err="1"/>
              <a:t>muža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svekrvu</a:t>
            </a:r>
            <a:r>
              <a:rPr lang="en-US" dirty="0"/>
              <a:t>, </a:t>
            </a:r>
            <a:r>
              <a:rPr lang="en-US" dirty="0" err="1"/>
              <a:t>moli</a:t>
            </a:r>
            <a:r>
              <a:rPr lang="en-US" dirty="0"/>
              <a:t> </a:t>
            </a:r>
            <a:r>
              <a:rPr lang="en-US" dirty="0" err="1"/>
              <a:t>barunicu</a:t>
            </a:r>
            <a:r>
              <a:rPr lang="en-US" dirty="0"/>
              <a:t> </a:t>
            </a:r>
            <a:r>
              <a:rPr lang="en-US" dirty="0" err="1"/>
              <a:t>kasteli</a:t>
            </a:r>
            <a:r>
              <a:rPr lang="en-US" dirty="0"/>
              <a:t> da </a:t>
            </a:r>
            <a:r>
              <a:rPr lang="en-US" dirty="0" err="1"/>
              <a:t>joj</a:t>
            </a:r>
            <a:r>
              <a:rPr lang="en-US" dirty="0"/>
              <a:t> </a:t>
            </a:r>
            <a:r>
              <a:rPr lang="en-US" dirty="0" err="1"/>
              <a:t>pruži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– </a:t>
            </a:r>
            <a:r>
              <a:rPr lang="en-US" dirty="0" err="1"/>
              <a:t>kupi</a:t>
            </a:r>
            <a:r>
              <a:rPr lang="en-US" dirty="0"/>
              <a:t> singer </a:t>
            </a:r>
            <a:r>
              <a:rPr lang="en-US" dirty="0" err="1"/>
              <a:t>šivaću</a:t>
            </a:r>
            <a:r>
              <a:rPr lang="en-US" dirty="0"/>
              <a:t> </a:t>
            </a:r>
            <a:r>
              <a:rPr lang="en-US" dirty="0" err="1"/>
              <a:t>mašinu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šivenjem</a:t>
            </a:r>
            <a:r>
              <a:rPr lang="en-US" dirty="0"/>
              <a:t> </a:t>
            </a:r>
            <a:r>
              <a:rPr lang="en-US" dirty="0" err="1"/>
              <a:t>izdržavala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dijete</a:t>
            </a:r>
            <a:r>
              <a:rPr lang="en-US" dirty="0"/>
              <a:t>. </a:t>
            </a:r>
            <a:r>
              <a:rPr lang="en-US" dirty="0" err="1"/>
              <a:t>Barunica</a:t>
            </a:r>
            <a:r>
              <a:rPr lang="en-US" dirty="0"/>
              <a:t> </a:t>
            </a:r>
            <a:r>
              <a:rPr lang="en-US" dirty="0" err="1"/>
              <a:t>kasteli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dana </a:t>
            </a:r>
            <a:r>
              <a:rPr lang="en-US" dirty="0" err="1"/>
              <a:t>neće</a:t>
            </a:r>
            <a:r>
              <a:rPr lang="en-US" dirty="0"/>
              <a:t> da je </a:t>
            </a:r>
            <a:r>
              <a:rPr lang="en-US" dirty="0" err="1"/>
              <a:t>primi</a:t>
            </a:r>
            <a:r>
              <a:rPr lang="en-US" dirty="0"/>
              <a:t>.</a:t>
            </a:r>
          </a:p>
          <a:p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leone</a:t>
            </a:r>
            <a:r>
              <a:rPr lang="en-US" dirty="0"/>
              <a:t> </a:t>
            </a:r>
            <a:r>
              <a:rPr lang="en-US" dirty="0" err="1"/>
              <a:t>vidi</a:t>
            </a:r>
            <a:r>
              <a:rPr lang="en-US" dirty="0"/>
              <a:t> </a:t>
            </a:r>
            <a:r>
              <a:rPr lang="en-US" dirty="0" err="1"/>
              <a:t>uplakanu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vratima</a:t>
            </a:r>
            <a:r>
              <a:rPr lang="en-US" dirty="0"/>
              <a:t>, </a:t>
            </a:r>
            <a:r>
              <a:rPr lang="en-US" dirty="0" err="1"/>
              <a:t>savjetuje</a:t>
            </a:r>
            <a:r>
              <a:rPr lang="en-US" dirty="0"/>
              <a:t> </a:t>
            </a:r>
            <a:r>
              <a:rPr lang="en-US" dirty="0" err="1"/>
              <a:t>joj</a:t>
            </a:r>
            <a:r>
              <a:rPr lang="en-US" dirty="0"/>
              <a:t> da se </a:t>
            </a:r>
            <a:r>
              <a:rPr lang="en-US" dirty="0" err="1"/>
              <a:t>više</a:t>
            </a:r>
            <a:r>
              <a:rPr lang="en-US" dirty="0"/>
              <a:t> ne </a:t>
            </a:r>
            <a:r>
              <a:rPr lang="en-US" dirty="0" err="1"/>
              <a:t>ponizuje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više</a:t>
            </a:r>
            <a:r>
              <a:rPr lang="en-US" dirty="0"/>
              <a:t> ne </a:t>
            </a:r>
            <a:r>
              <a:rPr lang="en-US" dirty="0" err="1"/>
              <a:t>dolazi</a:t>
            </a:r>
            <a:r>
              <a:rPr lang="en-US" dirty="0"/>
              <a:t>.</a:t>
            </a:r>
          </a:p>
          <a:p>
            <a:r>
              <a:rPr lang="en-US" dirty="0"/>
              <a:t>Leone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razumijevanja</a:t>
            </a:r>
            <a:r>
              <a:rPr lang="en-US" dirty="0"/>
              <a:t>, </a:t>
            </a:r>
            <a:r>
              <a:rPr lang="en-US" dirty="0" err="1"/>
              <a:t>kupuje</a:t>
            </a:r>
            <a:r>
              <a:rPr lang="en-US" dirty="0"/>
              <a:t> </a:t>
            </a:r>
            <a:r>
              <a:rPr lang="en-US" dirty="0" err="1"/>
              <a:t>mašinu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šalje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stan </a:t>
            </a:r>
            <a:r>
              <a:rPr lang="en-US" dirty="0" err="1"/>
              <a:t>sirote</a:t>
            </a:r>
            <a:r>
              <a:rPr lang="en-US" dirty="0"/>
              <a:t> </a:t>
            </a:r>
            <a:r>
              <a:rPr lang="en-US" dirty="0" err="1"/>
              <a:t>žene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kasno</a:t>
            </a:r>
            <a:r>
              <a:rPr lang="en-US" dirty="0"/>
              <a:t>: </a:t>
            </a:r>
            <a:r>
              <a:rPr lang="en-US" dirty="0" err="1"/>
              <a:t>ona</a:t>
            </a:r>
            <a:r>
              <a:rPr lang="en-US" dirty="0"/>
              <a:t> se </a:t>
            </a:r>
            <a:r>
              <a:rPr lang="en-US" dirty="0" err="1"/>
              <a:t>bacila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trećeg</a:t>
            </a:r>
            <a:r>
              <a:rPr lang="en-US" dirty="0"/>
              <a:t> </a:t>
            </a:r>
            <a:r>
              <a:rPr lang="en-US" dirty="0" err="1"/>
              <a:t>sprata</a:t>
            </a:r>
            <a:r>
              <a:rPr lang="en-US" dirty="0"/>
              <a:t> </a:t>
            </a:r>
            <a:r>
              <a:rPr lang="en-US" dirty="0" err="1"/>
              <a:t>zajedno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djetetom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8133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A9BEF-4AD4-42AA-94E8-A7A7ED6BA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Ignjat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glembaj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je banker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šef</a:t>
            </a:r>
            <a:r>
              <a:rPr lang="en-US" dirty="0"/>
              <a:t> </a:t>
            </a:r>
            <a:r>
              <a:rPr lang="en-US" dirty="0" err="1"/>
              <a:t>firme</a:t>
            </a:r>
            <a:r>
              <a:rPr lang="en-US" dirty="0"/>
              <a:t> </a:t>
            </a:r>
            <a:r>
              <a:rPr lang="en-US" dirty="0" err="1"/>
              <a:t>Glembaj</a:t>
            </a:r>
            <a:r>
              <a:rPr lang="en-US" dirty="0"/>
              <a:t> ltd, </a:t>
            </a:r>
            <a:r>
              <a:rPr lang="en-US" dirty="0" err="1"/>
              <a:t>glava</a:t>
            </a:r>
            <a:r>
              <a:rPr lang="en-US" dirty="0"/>
              <a:t> </a:t>
            </a:r>
            <a:r>
              <a:rPr lang="en-US" dirty="0" err="1"/>
              <a:t>porodice</a:t>
            </a:r>
            <a:r>
              <a:rPr lang="en-US" dirty="0"/>
              <a:t> </a:t>
            </a:r>
            <a:r>
              <a:rPr lang="en-US" dirty="0" err="1"/>
              <a:t>glembaj</a:t>
            </a:r>
            <a:r>
              <a:rPr lang="en-US" dirty="0"/>
              <a:t>. </a:t>
            </a:r>
            <a:r>
              <a:rPr lang="en-US" dirty="0" err="1"/>
              <a:t>Dramska</a:t>
            </a:r>
            <a:r>
              <a:rPr lang="en-US" dirty="0"/>
              <a:t> </a:t>
            </a:r>
            <a:r>
              <a:rPr lang="en-US" dirty="0" err="1"/>
              <a:t>priča</a:t>
            </a:r>
            <a:r>
              <a:rPr lang="en-US" dirty="0"/>
              <a:t> </a:t>
            </a:r>
            <a:r>
              <a:rPr lang="en-US" dirty="0" err="1"/>
              <a:t>upravo</a:t>
            </a:r>
            <a:r>
              <a:rPr lang="en-US" dirty="0"/>
              <a:t> </a:t>
            </a:r>
            <a:r>
              <a:rPr lang="en-US" dirty="0" err="1"/>
              <a:t>započinje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završava</a:t>
            </a:r>
            <a:r>
              <a:rPr lang="en-US" dirty="0"/>
              <a:t> </a:t>
            </a:r>
            <a:r>
              <a:rPr lang="en-US" dirty="0" err="1"/>
              <a:t>proslava</a:t>
            </a:r>
            <a:r>
              <a:rPr lang="en-US" dirty="0"/>
              <a:t> </a:t>
            </a:r>
            <a:r>
              <a:rPr lang="en-US" dirty="0" err="1"/>
              <a:t>firme</a:t>
            </a:r>
            <a:r>
              <a:rPr lang="en-US" dirty="0"/>
              <a:t> </a:t>
            </a:r>
            <a:r>
              <a:rPr lang="en-US" dirty="0" err="1"/>
              <a:t>glembaj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gosti</a:t>
            </a:r>
            <a:r>
              <a:rPr lang="en-US" dirty="0"/>
              <a:t> se </a:t>
            </a:r>
            <a:r>
              <a:rPr lang="en-US" dirty="0" err="1"/>
              <a:t>razilaze</a:t>
            </a:r>
            <a:r>
              <a:rPr lang="en-US" dirty="0"/>
              <a:t>.</a:t>
            </a:r>
          </a:p>
          <a:p>
            <a:r>
              <a:rPr lang="en-US" dirty="0" err="1"/>
              <a:t>Proslava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prikrije</a:t>
            </a:r>
            <a:r>
              <a:rPr lang="en-US" dirty="0"/>
              <a:t> </a:t>
            </a:r>
            <a:r>
              <a:rPr lang="en-US" dirty="0" err="1"/>
              <a:t>katastrofalno</a:t>
            </a:r>
            <a:r>
              <a:rPr lang="en-US" dirty="0"/>
              <a:t> </a:t>
            </a:r>
            <a:r>
              <a:rPr lang="en-US" dirty="0" err="1"/>
              <a:t>finansijsko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firme</a:t>
            </a:r>
            <a:r>
              <a:rPr lang="en-US" dirty="0"/>
              <a:t>. </a:t>
            </a:r>
          </a:p>
          <a:p>
            <a:r>
              <a:rPr lang="en-US" dirty="0" err="1"/>
              <a:t>Stari</a:t>
            </a:r>
            <a:r>
              <a:rPr lang="en-US" dirty="0"/>
              <a:t> </a:t>
            </a:r>
            <a:r>
              <a:rPr lang="en-US" dirty="0" err="1"/>
              <a:t>glembaj</a:t>
            </a:r>
            <a:r>
              <a:rPr lang="en-US" dirty="0"/>
              <a:t> </a:t>
            </a:r>
            <a:r>
              <a:rPr lang="en-US" dirty="0" err="1"/>
              <a:t>živi</a:t>
            </a:r>
            <a:r>
              <a:rPr lang="en-US" dirty="0"/>
              <a:t> u </a:t>
            </a:r>
            <a:r>
              <a:rPr lang="en-US" dirty="0" err="1"/>
              <a:t>svijetu</a:t>
            </a:r>
            <a:r>
              <a:rPr lang="en-US" dirty="0"/>
              <a:t> </a:t>
            </a:r>
            <a:r>
              <a:rPr lang="en-US" dirty="0" err="1"/>
              <a:t>glembajevskog</a:t>
            </a:r>
            <a:r>
              <a:rPr lang="en-US" dirty="0"/>
              <a:t> </a:t>
            </a:r>
            <a:r>
              <a:rPr lang="en-US" dirty="0" err="1"/>
              <a:t>gospodstva</a:t>
            </a:r>
            <a:r>
              <a:rPr lang="en-US" dirty="0"/>
              <a:t> </a:t>
            </a:r>
            <a:r>
              <a:rPr lang="en-US" dirty="0" err="1"/>
              <a:t>kome</a:t>
            </a:r>
            <a:r>
              <a:rPr lang="en-US" dirty="0"/>
              <a:t> </a:t>
            </a:r>
            <a:r>
              <a:rPr lang="en-US" dirty="0" err="1"/>
              <a:t>obilježje</a:t>
            </a:r>
            <a:r>
              <a:rPr lang="en-US" dirty="0"/>
              <a:t>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žena</a:t>
            </a:r>
            <a:r>
              <a:rPr lang="en-US" dirty="0"/>
              <a:t> </a:t>
            </a:r>
            <a:r>
              <a:rPr lang="en-US" dirty="0" err="1"/>
              <a:t>barunica</a:t>
            </a:r>
            <a:r>
              <a:rPr lang="en-US" dirty="0"/>
              <a:t> </a:t>
            </a:r>
            <a:r>
              <a:rPr lang="en-US" dirty="0" err="1"/>
              <a:t>kasteli</a:t>
            </a:r>
            <a:r>
              <a:rPr lang="en-US" dirty="0"/>
              <a:t>. Prava </a:t>
            </a:r>
            <a:r>
              <a:rPr lang="en-US" dirty="0" err="1"/>
              <a:t>glembajeva</a:t>
            </a:r>
            <a:r>
              <a:rPr lang="en-US" dirty="0"/>
              <a:t> </a:t>
            </a:r>
            <a:r>
              <a:rPr lang="en-US" dirty="0" err="1"/>
              <a:t>priroda</a:t>
            </a:r>
            <a:r>
              <a:rPr lang="en-US" dirty="0"/>
              <a:t> se </a:t>
            </a:r>
            <a:r>
              <a:rPr lang="en-US" dirty="0" err="1"/>
              <a:t>otkriva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on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preziranjem</a:t>
            </a:r>
            <a:r>
              <a:rPr lang="en-US" dirty="0"/>
              <a:t> </a:t>
            </a:r>
            <a:r>
              <a:rPr lang="en-US" dirty="0" err="1"/>
              <a:t>gleda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Leonove</a:t>
            </a:r>
            <a:r>
              <a:rPr lang="en-US" dirty="0"/>
              <a:t> </a:t>
            </a:r>
            <a:r>
              <a:rPr lang="en-US" dirty="0" err="1"/>
              <a:t>skice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crteže</a:t>
            </a:r>
            <a:r>
              <a:rPr lang="en-US" dirty="0"/>
              <a:t>, a </a:t>
            </a:r>
            <a:r>
              <a:rPr lang="en-US" dirty="0" err="1"/>
              <a:t>jedino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oduševi</a:t>
            </a:r>
            <a:r>
              <a:rPr lang="en-US" dirty="0"/>
              <a:t> </a:t>
            </a:r>
            <a:r>
              <a:rPr lang="en-US" dirty="0" err="1"/>
              <a:t>skupocjeni</a:t>
            </a:r>
            <a:r>
              <a:rPr lang="en-US" dirty="0"/>
              <a:t> </a:t>
            </a:r>
            <a:r>
              <a:rPr lang="en-US" dirty="0" err="1"/>
              <a:t>neseser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srebrnim</a:t>
            </a:r>
            <a:r>
              <a:rPr lang="en-US" dirty="0"/>
              <a:t> </a:t>
            </a:r>
            <a:r>
              <a:rPr lang="en-US" dirty="0" err="1"/>
              <a:t>priborom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obilježje</a:t>
            </a:r>
            <a:r>
              <a:rPr lang="en-US" dirty="0"/>
              <a:t> </a:t>
            </a:r>
            <a:r>
              <a:rPr lang="en-US" dirty="0" err="1"/>
              <a:t>bogatstva</a:t>
            </a:r>
            <a:r>
              <a:rPr lang="en-US" dirty="0"/>
              <a:t> </a:t>
            </a:r>
            <a:r>
              <a:rPr lang="en-US" dirty="0" err="1"/>
              <a:t>glembajevih</a:t>
            </a:r>
            <a:r>
              <a:rPr lang="en-US" dirty="0"/>
              <a:t>.</a:t>
            </a:r>
          </a:p>
          <a:p>
            <a:r>
              <a:rPr lang="en-US" dirty="0" err="1"/>
              <a:t>Barunica</a:t>
            </a:r>
            <a:r>
              <a:rPr lang="en-US" dirty="0"/>
              <a:t> </a:t>
            </a:r>
            <a:r>
              <a:rPr lang="en-US" dirty="0" err="1"/>
              <a:t>kasteli</a:t>
            </a:r>
            <a:r>
              <a:rPr lang="en-US" dirty="0"/>
              <a:t> mu je </a:t>
            </a:r>
            <a:r>
              <a:rPr lang="en-US" dirty="0" err="1"/>
              <a:t>važan</a:t>
            </a:r>
            <a:r>
              <a:rPr lang="en-US" dirty="0"/>
              <a:t> </a:t>
            </a:r>
            <a:r>
              <a:rPr lang="en-US" dirty="0" err="1"/>
              <a:t>oslonac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mu </a:t>
            </a:r>
            <a:r>
              <a:rPr lang="en-US" dirty="0" err="1"/>
              <a:t>podilazi</a:t>
            </a:r>
            <a:r>
              <a:rPr lang="en-US" dirty="0"/>
              <a:t> </a:t>
            </a:r>
            <a:r>
              <a:rPr lang="en-US" dirty="0" err="1"/>
              <a:t>lažima</a:t>
            </a:r>
            <a:r>
              <a:rPr lang="en-US" dirty="0"/>
              <a:t>, </a:t>
            </a:r>
            <a:r>
              <a:rPr lang="en-US" dirty="0" err="1"/>
              <a:t>smislom</a:t>
            </a:r>
            <a:r>
              <a:rPr lang="en-US" dirty="0"/>
              <a:t> za </a:t>
            </a:r>
            <a:r>
              <a:rPr lang="en-US" dirty="0" err="1"/>
              <a:t>raskoš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lažnim</a:t>
            </a:r>
            <a:r>
              <a:rPr lang="en-US" dirty="0"/>
              <a:t> </a:t>
            </a:r>
            <a:r>
              <a:rPr lang="en-US" dirty="0" err="1"/>
              <a:t>stilom</a:t>
            </a:r>
            <a:r>
              <a:rPr lang="en-US" dirty="0"/>
              <a:t> </a:t>
            </a:r>
            <a:r>
              <a:rPr lang="en-US" dirty="0" err="1"/>
              <a:t>življenja</a:t>
            </a:r>
            <a:r>
              <a:rPr lang="en-US" dirty="0"/>
              <a:t>. On ne </a:t>
            </a:r>
            <a:r>
              <a:rPr lang="en-US" dirty="0" err="1"/>
              <a:t>vidi</a:t>
            </a:r>
            <a:r>
              <a:rPr lang="en-US" dirty="0"/>
              <a:t> </a:t>
            </a:r>
            <a:r>
              <a:rPr lang="en-US" dirty="0" err="1"/>
              <a:t>njene</a:t>
            </a:r>
            <a:r>
              <a:rPr lang="en-US" dirty="0"/>
              <a:t> </a:t>
            </a:r>
            <a:r>
              <a:rPr lang="en-US" dirty="0" err="1"/>
              <a:t>avanture</a:t>
            </a:r>
            <a:r>
              <a:rPr lang="en-US" dirty="0"/>
              <a:t>, </a:t>
            </a:r>
            <a:r>
              <a:rPr lang="en-US" dirty="0" err="1"/>
              <a:t>živi</a:t>
            </a:r>
            <a:r>
              <a:rPr lang="en-US" dirty="0"/>
              <a:t> u </a:t>
            </a:r>
            <a:r>
              <a:rPr lang="en-US" dirty="0" err="1"/>
              <a:t>iluziji</a:t>
            </a:r>
            <a:r>
              <a:rPr lang="en-US" dirty="0"/>
              <a:t> </a:t>
            </a:r>
            <a:r>
              <a:rPr lang="en-US" dirty="0" err="1"/>
              <a:t>srećno</a:t>
            </a:r>
            <a:r>
              <a:rPr lang="en-US" dirty="0"/>
              <a:t> </a:t>
            </a:r>
            <a:r>
              <a:rPr lang="en-US" dirty="0" err="1"/>
              <a:t>oženjenog</a:t>
            </a:r>
            <a:r>
              <a:rPr lang="en-US" dirty="0"/>
              <a:t> </a:t>
            </a:r>
            <a:r>
              <a:rPr lang="en-US" dirty="0" err="1"/>
              <a:t>čovjeka</a:t>
            </a:r>
            <a:r>
              <a:rPr lang="en-US" dirty="0"/>
              <a:t>, a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čuje</a:t>
            </a:r>
            <a:r>
              <a:rPr lang="en-US" dirty="0"/>
              <a:t> </a:t>
            </a:r>
            <a:r>
              <a:rPr lang="en-US" dirty="0" err="1"/>
              <a:t>istinu</a:t>
            </a:r>
            <a:r>
              <a:rPr lang="en-US" dirty="0"/>
              <a:t> ne </a:t>
            </a:r>
            <a:r>
              <a:rPr lang="en-US" dirty="0" err="1"/>
              <a:t>želi</a:t>
            </a:r>
            <a:r>
              <a:rPr lang="en-US" dirty="0"/>
              <a:t> da </a:t>
            </a:r>
            <a:r>
              <a:rPr lang="en-US" dirty="0" err="1"/>
              <a:t>vjeruje</a:t>
            </a:r>
            <a:r>
              <a:rPr lang="en-US" dirty="0"/>
              <a:t>. </a:t>
            </a:r>
            <a:r>
              <a:rPr lang="en-US" dirty="0" err="1"/>
              <a:t>Njega</a:t>
            </a:r>
            <a:r>
              <a:rPr lang="en-US" dirty="0"/>
              <a:t> je </a:t>
            </a:r>
            <a:r>
              <a:rPr lang="en-US" dirty="0" err="1"/>
              <a:t>držala</a:t>
            </a:r>
            <a:r>
              <a:rPr lang="en-US" dirty="0"/>
              <a:t> </a:t>
            </a:r>
            <a:r>
              <a:rPr lang="en-US" dirty="0" err="1"/>
              <a:t>lažna</a:t>
            </a:r>
            <a:r>
              <a:rPr lang="en-US" dirty="0"/>
              <a:t> </a:t>
            </a:r>
            <a:r>
              <a:rPr lang="en-US" dirty="0" err="1"/>
              <a:t>porodična</a:t>
            </a:r>
            <a:r>
              <a:rPr lang="en-US" dirty="0"/>
              <a:t> </a:t>
            </a:r>
            <a:r>
              <a:rPr lang="en-US" dirty="0" err="1"/>
              <a:t>sreća</a:t>
            </a:r>
            <a:r>
              <a:rPr lang="en-US" dirty="0"/>
              <a:t>, </a:t>
            </a:r>
            <a:r>
              <a:rPr lang="en-US" dirty="0" err="1"/>
              <a:t>lažan</a:t>
            </a:r>
            <a:r>
              <a:rPr lang="en-US" dirty="0"/>
              <a:t> </a:t>
            </a:r>
            <a:r>
              <a:rPr lang="en-US" dirty="0" err="1"/>
              <a:t>sjaj</a:t>
            </a:r>
            <a:r>
              <a:rPr lang="en-US" dirty="0"/>
              <a:t> </a:t>
            </a:r>
            <a:r>
              <a:rPr lang="en-US" dirty="0" err="1"/>
              <a:t>bogatstva</a:t>
            </a:r>
            <a:r>
              <a:rPr lang="en-US" dirty="0"/>
              <a:t>, </a:t>
            </a:r>
            <a:r>
              <a:rPr lang="en-US" dirty="0" err="1"/>
              <a:t>samozavaravanje</a:t>
            </a:r>
            <a:r>
              <a:rPr lang="en-US" dirty="0"/>
              <a:t> o </a:t>
            </a:r>
            <a:r>
              <a:rPr lang="en-US" dirty="0" err="1"/>
              <a:t>moći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slavi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2561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370BA-B995-4408-83B7-956E080E0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Barunica</a:t>
            </a:r>
            <a:r>
              <a:rPr lang="en-US" dirty="0"/>
              <a:t> </a:t>
            </a:r>
            <a:r>
              <a:rPr lang="en-US" dirty="0" err="1"/>
              <a:t>kasteli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jednu</a:t>
            </a:r>
            <a:r>
              <a:rPr lang="en-US" dirty="0"/>
              <a:t> </a:t>
            </a:r>
            <a:r>
              <a:rPr lang="en-US" dirty="0" err="1"/>
              <a:t>svijetlu</a:t>
            </a:r>
            <a:r>
              <a:rPr lang="en-US" dirty="0"/>
              <a:t> </a:t>
            </a:r>
            <a:r>
              <a:rPr lang="en-US" dirty="0" err="1"/>
              <a:t>tačku</a:t>
            </a:r>
            <a:r>
              <a:rPr lang="en-US" dirty="0"/>
              <a:t> u </a:t>
            </a:r>
            <a:r>
              <a:rPr lang="en-US" dirty="0" err="1"/>
              <a:t>svojoj</a:t>
            </a:r>
            <a:r>
              <a:rPr lang="en-US" dirty="0"/>
              <a:t> </a:t>
            </a:r>
            <a:r>
              <a:rPr lang="en-US" dirty="0" err="1"/>
              <a:t>ličnosti</a:t>
            </a:r>
            <a:r>
              <a:rPr lang="en-US" dirty="0"/>
              <a:t>, </a:t>
            </a:r>
            <a:r>
              <a:rPr lang="en-US" dirty="0" err="1"/>
              <a:t>niti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njeni</a:t>
            </a:r>
            <a:r>
              <a:rPr lang="en-US" dirty="0"/>
              <a:t> </a:t>
            </a:r>
            <a:r>
              <a:rPr lang="en-US" dirty="0" err="1"/>
              <a:t>postupci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društvenim</a:t>
            </a:r>
            <a:r>
              <a:rPr lang="en-US" dirty="0"/>
              <a:t> </a:t>
            </a:r>
            <a:r>
              <a:rPr lang="en-US" dirty="0" err="1"/>
              <a:t>normama</a:t>
            </a:r>
            <a:r>
              <a:rPr lang="en-US" dirty="0"/>
              <a:t>. Ona je </a:t>
            </a:r>
            <a:r>
              <a:rPr lang="en-US" dirty="0" err="1"/>
              <a:t>žena</a:t>
            </a:r>
            <a:r>
              <a:rPr lang="en-US" dirty="0"/>
              <a:t> </a:t>
            </a:r>
            <a:r>
              <a:rPr lang="en-US" dirty="0" err="1"/>
              <a:t>sumnjive</a:t>
            </a:r>
            <a:r>
              <a:rPr lang="en-US" dirty="0"/>
              <a:t> </a:t>
            </a:r>
            <a:r>
              <a:rPr lang="en-US" dirty="0" err="1"/>
              <a:t>prošlosti</a:t>
            </a:r>
            <a:r>
              <a:rPr lang="en-US" dirty="0"/>
              <a:t>, </a:t>
            </a:r>
            <a:r>
              <a:rPr lang="en-US" dirty="0" err="1"/>
              <a:t>udala</a:t>
            </a:r>
            <a:r>
              <a:rPr lang="en-US" dirty="0"/>
              <a:t> se za </a:t>
            </a:r>
            <a:r>
              <a:rPr lang="en-US" dirty="0" err="1"/>
              <a:t>starog</a:t>
            </a:r>
            <a:r>
              <a:rPr lang="en-US" dirty="0"/>
              <a:t> </a:t>
            </a:r>
            <a:r>
              <a:rPr lang="en-US" dirty="0" err="1"/>
              <a:t>ignjata</a:t>
            </a:r>
            <a:r>
              <a:rPr lang="en-US" dirty="0"/>
              <a:t> </a:t>
            </a:r>
            <a:r>
              <a:rPr lang="en-US" dirty="0" err="1"/>
              <a:t>glembaja</a:t>
            </a:r>
            <a:r>
              <a:rPr lang="en-US" dirty="0"/>
              <a:t> </a:t>
            </a:r>
            <a:r>
              <a:rPr lang="en-US" dirty="0" err="1"/>
              <a:t>donijevši</a:t>
            </a:r>
            <a:r>
              <a:rPr lang="en-US" dirty="0"/>
              <a:t> </a:t>
            </a:r>
            <a:r>
              <a:rPr lang="en-US" dirty="0" err="1"/>
              <a:t>lažnu</a:t>
            </a:r>
            <a:r>
              <a:rPr lang="en-US" dirty="0"/>
              <a:t> </a:t>
            </a:r>
            <a:r>
              <a:rPr lang="en-US" dirty="0" err="1"/>
              <a:t>titulu</a:t>
            </a:r>
            <a:r>
              <a:rPr lang="en-US" dirty="0"/>
              <a:t> </a:t>
            </a:r>
            <a:r>
              <a:rPr lang="en-US" dirty="0" err="1"/>
              <a:t>baronice</a:t>
            </a:r>
            <a:r>
              <a:rPr lang="en-US" dirty="0"/>
              <a:t>. Ima </a:t>
            </a:r>
            <a:r>
              <a:rPr lang="en-US" dirty="0" err="1"/>
              <a:t>ljubavnika</a:t>
            </a:r>
            <a:r>
              <a:rPr lang="en-US" dirty="0"/>
              <a:t> u </a:t>
            </a:r>
            <a:r>
              <a:rPr lang="en-US" dirty="0" err="1"/>
              <a:t>liku</a:t>
            </a:r>
            <a:r>
              <a:rPr lang="en-US" dirty="0"/>
              <a:t> </a:t>
            </a:r>
            <a:r>
              <a:rPr lang="en-US" dirty="0" err="1"/>
              <a:t>svještenika</a:t>
            </a:r>
            <a:r>
              <a:rPr lang="en-US" dirty="0"/>
              <a:t> </a:t>
            </a:r>
            <a:r>
              <a:rPr lang="en-US" dirty="0" err="1"/>
              <a:t>silberbranta</a:t>
            </a:r>
            <a:r>
              <a:rPr lang="en-US" dirty="0"/>
              <a:t>. </a:t>
            </a:r>
            <a:r>
              <a:rPr lang="en-US" dirty="0" err="1"/>
              <a:t>Živi</a:t>
            </a:r>
            <a:r>
              <a:rPr lang="en-US" dirty="0"/>
              <a:t> </a:t>
            </a:r>
            <a:r>
              <a:rPr lang="en-US" dirty="0" err="1"/>
              <a:t>raskošno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raskalašno</a:t>
            </a:r>
            <a:r>
              <a:rPr lang="en-US" dirty="0"/>
              <a:t> </a:t>
            </a:r>
            <a:r>
              <a:rPr lang="en-US" dirty="0" err="1"/>
              <a:t>troši</a:t>
            </a:r>
            <a:r>
              <a:rPr lang="en-US" dirty="0"/>
              <a:t> </a:t>
            </a:r>
            <a:r>
              <a:rPr lang="en-US" dirty="0" err="1"/>
              <a:t>glembajev</a:t>
            </a:r>
            <a:r>
              <a:rPr lang="en-US" dirty="0"/>
              <a:t> </a:t>
            </a:r>
            <a:r>
              <a:rPr lang="en-US" dirty="0" err="1"/>
              <a:t>novac</a:t>
            </a:r>
            <a:r>
              <a:rPr lang="en-US" dirty="0"/>
              <a:t>, </a:t>
            </a:r>
            <a:r>
              <a:rPr lang="en-US" dirty="0" err="1"/>
              <a:t>glumi</a:t>
            </a:r>
            <a:r>
              <a:rPr lang="en-US" dirty="0"/>
              <a:t> </a:t>
            </a:r>
            <a:r>
              <a:rPr lang="en-US" dirty="0" err="1"/>
              <a:t>dobrotvorku</a:t>
            </a:r>
            <a:r>
              <a:rPr lang="en-US" dirty="0"/>
              <a:t>, a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sluha</a:t>
            </a:r>
            <a:r>
              <a:rPr lang="en-US" dirty="0"/>
              <a:t> za </a:t>
            </a:r>
            <a:r>
              <a:rPr lang="en-US" dirty="0" err="1"/>
              <a:t>tuđe</a:t>
            </a:r>
            <a:r>
              <a:rPr lang="en-US" dirty="0"/>
              <a:t> </a:t>
            </a:r>
            <a:r>
              <a:rPr lang="en-US" dirty="0" err="1"/>
              <a:t>nevolje</a:t>
            </a:r>
            <a:r>
              <a:rPr lang="en-US" dirty="0"/>
              <a:t>. U </a:t>
            </a:r>
            <a:r>
              <a:rPr lang="en-US" dirty="0" err="1"/>
              <a:t>besu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izgubila</a:t>
            </a:r>
            <a:r>
              <a:rPr lang="en-US" dirty="0"/>
              <a:t> sav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novac</a:t>
            </a:r>
            <a:r>
              <a:rPr lang="en-US" dirty="0"/>
              <a:t> </a:t>
            </a:r>
            <a:r>
              <a:rPr lang="en-US" dirty="0" err="1"/>
              <a:t>muževljevom</a:t>
            </a:r>
            <a:r>
              <a:rPr lang="en-US" dirty="0"/>
              <a:t> </a:t>
            </a:r>
            <a:r>
              <a:rPr lang="en-US" dirty="0" err="1"/>
              <a:t>krivicom</a:t>
            </a:r>
            <a:r>
              <a:rPr lang="en-US" dirty="0"/>
              <a:t> </a:t>
            </a:r>
            <a:r>
              <a:rPr lang="en-US" dirty="0" err="1"/>
              <a:t>pokazuje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pravo</a:t>
            </a:r>
            <a:r>
              <a:rPr lang="en-US" dirty="0"/>
              <a:t> lice,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smrti,kada</a:t>
            </a:r>
            <a:r>
              <a:rPr lang="en-US" dirty="0"/>
              <a:t> </a:t>
            </a:r>
            <a:r>
              <a:rPr lang="en-US" dirty="0" err="1"/>
              <a:t>saznaje</a:t>
            </a:r>
            <a:r>
              <a:rPr lang="en-US" dirty="0"/>
              <a:t> za </a:t>
            </a:r>
            <a:r>
              <a:rPr lang="en-US" dirty="0" err="1"/>
              <a:t>finansijski</a:t>
            </a:r>
            <a:r>
              <a:rPr lang="en-US" dirty="0"/>
              <a:t> </a:t>
            </a:r>
            <a:r>
              <a:rPr lang="en-US" dirty="0" err="1"/>
              <a:t>krah</a:t>
            </a:r>
            <a:r>
              <a:rPr lang="en-US" dirty="0"/>
              <a:t>, </a:t>
            </a:r>
            <a:r>
              <a:rPr lang="en-US" dirty="0" err="1"/>
              <a:t>govori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ružne</a:t>
            </a:r>
            <a:r>
              <a:rPr lang="en-US" dirty="0"/>
              <a:t> </a:t>
            </a:r>
            <a:r>
              <a:rPr lang="en-US" dirty="0" err="1"/>
              <a:t>riječi</a:t>
            </a:r>
            <a:r>
              <a:rPr lang="en-US" dirty="0"/>
              <a:t> o </a:t>
            </a:r>
            <a:r>
              <a:rPr lang="en-US" dirty="0" err="1"/>
              <a:t>pokojniku</a:t>
            </a:r>
            <a:r>
              <a:rPr lang="en-US" dirty="0"/>
              <a:t>.</a:t>
            </a:r>
          </a:p>
          <a:p>
            <a:r>
              <a:rPr lang="en-US" dirty="0"/>
              <a:t>Ona je </a:t>
            </a:r>
            <a:r>
              <a:rPr lang="en-US" dirty="0" err="1"/>
              <a:t>izrazito</a:t>
            </a:r>
            <a:r>
              <a:rPr lang="en-US" dirty="0"/>
              <a:t> </a:t>
            </a:r>
            <a:r>
              <a:rPr lang="en-US" dirty="0" err="1"/>
              <a:t>negativna</a:t>
            </a:r>
            <a:r>
              <a:rPr lang="en-US" dirty="0"/>
              <a:t> </a:t>
            </a:r>
            <a:r>
              <a:rPr lang="en-US" dirty="0" err="1"/>
              <a:t>ličnost</a:t>
            </a:r>
            <a:r>
              <a:rPr lang="en-US" dirty="0"/>
              <a:t> 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en-US" dirty="0" err="1"/>
              <a:t>dramskoj</a:t>
            </a:r>
            <a:r>
              <a:rPr lang="en-US" dirty="0"/>
              <a:t> </a:t>
            </a:r>
            <a:r>
              <a:rPr lang="en-US" dirty="0" err="1"/>
              <a:t>priči</a:t>
            </a:r>
            <a:r>
              <a:rPr lang="en-US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0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A1936-F27B-4234-AD3B-62E7DA89D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3327351"/>
          </a:xfrm>
        </p:spPr>
        <p:txBody>
          <a:bodyPr>
            <a:normAutofit fontScale="92500" lnSpcReduction="20000"/>
          </a:bodyPr>
          <a:lstStyle/>
          <a:p>
            <a:r>
              <a:rPr lang="sr-Latn-C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Drama obuhvata sva ona djela koja su namijenjena izvođenju na pozornici.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C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Osnova drame je sukob iz kojeg proizilazi napetost. Napetost se javlja iz suprotstavljenih stavova i za prikazivanje tih suprotnosti </a:t>
            </a:r>
            <a:r>
              <a:rPr lang="sr-Latn-CS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dijalog</a:t>
            </a:r>
            <a:r>
              <a:rPr lang="sr-Latn-C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 najznačajnije stilsko sredstvo.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C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Razlikujemo dva govorna modusa: didaskalije, monolog i dijalog (koji pripadaju likovima).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C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Osnovna tri jedinstva drame su </a:t>
            </a:r>
            <a:r>
              <a:rPr lang="sr-Latn-CS" sz="2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mjesto, vrijeme i radnja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766688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E576B-F15A-4CF9-963F-5D0F28590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97981"/>
            <a:ext cx="10820400" cy="3719744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0"/>
              </a:spcAft>
            </a:pPr>
            <a:r>
              <a:rPr lang="sr-Latn-C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Jedinstvo mjesta</a:t>
            </a:r>
            <a:r>
              <a:rPr lang="sr-Latn-C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C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nužno je odigravanje na jednom mjestu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sr-Latn-C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Prostor mora biti prikazan, mada se u tekstu može graditi i u didaskalijama.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Latn-C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Jedinstvo vremena</a:t>
            </a:r>
            <a:r>
              <a:rPr lang="sr-Latn-C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C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obuhvata kratak period, ne smije biti dugo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C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bitno je da se nikako ne usporava.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r-Latn-C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Jedinstvo radnje</a:t>
            </a:r>
            <a:r>
              <a:rPr lang="sr-Latn-CS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C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uvijek mora postojati, ne smije da ima digresija, mora teći jednim tokom. Potrebno je da bude cjelovita i da nema sporednih epizoda.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3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E0CD8-8121-4F57-BABA-A7450CF42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24614"/>
            <a:ext cx="10820400" cy="4594071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Miroslav </a:t>
            </a:r>
            <a:r>
              <a:rPr lang="en-US" dirty="0" err="1">
                <a:solidFill>
                  <a:srgbClr val="00B050"/>
                </a:solidFill>
              </a:rPr>
              <a:t>Krleža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(1893-1981), po </a:t>
            </a:r>
            <a:r>
              <a:rPr lang="en-US" dirty="0" err="1"/>
              <a:t>mnogima</a:t>
            </a:r>
            <a:r>
              <a:rPr lang="en-US" dirty="0"/>
              <a:t> </a:t>
            </a:r>
            <a:r>
              <a:rPr lang="en-US" dirty="0" err="1"/>
              <a:t>najveći</a:t>
            </a:r>
            <a:r>
              <a:rPr lang="en-US" dirty="0"/>
              <a:t> </a:t>
            </a:r>
            <a:r>
              <a:rPr lang="en-US" dirty="0" err="1"/>
              <a:t>hrvatski</a:t>
            </a:r>
            <a:r>
              <a:rPr lang="en-US" dirty="0"/>
              <a:t> </a:t>
            </a:r>
            <a:r>
              <a:rPr lang="en-US" dirty="0" err="1"/>
              <a:t>književnik</a:t>
            </a:r>
            <a:r>
              <a:rPr lang="en-US" dirty="0"/>
              <a:t> 20.vijeka.</a:t>
            </a:r>
          </a:p>
          <a:p>
            <a:r>
              <a:rPr lang="en-US" dirty="0" err="1"/>
              <a:t>Hrvatsku</a:t>
            </a:r>
            <a:r>
              <a:rPr lang="en-US" dirty="0"/>
              <a:t> </a:t>
            </a:r>
            <a:r>
              <a:rPr lang="en-US" dirty="0" err="1"/>
              <a:t>književnost</a:t>
            </a:r>
            <a:r>
              <a:rPr lang="en-US" dirty="0"/>
              <a:t> </a:t>
            </a:r>
            <a:r>
              <a:rPr lang="en-US" dirty="0" err="1"/>
              <a:t>posljednjih</a:t>
            </a:r>
            <a:r>
              <a:rPr lang="en-US" dirty="0"/>
              <a:t> </a:t>
            </a:r>
            <a:r>
              <a:rPr lang="en-US" dirty="0" err="1"/>
              <a:t>šezdeset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obilježio</a:t>
            </a:r>
            <a:r>
              <a:rPr lang="en-US" dirty="0"/>
              <a:t> je </a:t>
            </a:r>
            <a:r>
              <a:rPr lang="en-US" dirty="0" err="1"/>
              <a:t>svojom</a:t>
            </a:r>
            <a:r>
              <a:rPr lang="en-US" dirty="0"/>
              <a:t> </a:t>
            </a:r>
            <a:r>
              <a:rPr lang="en-US" dirty="0" err="1"/>
              <a:t>modernom</a:t>
            </a:r>
            <a:r>
              <a:rPr lang="en-US" dirty="0"/>
              <a:t> </a:t>
            </a:r>
            <a:r>
              <a:rPr lang="en-US" dirty="0" err="1"/>
              <a:t>tematikom</a:t>
            </a:r>
            <a:r>
              <a:rPr lang="en-US" dirty="0"/>
              <a:t>, </a:t>
            </a:r>
            <a:r>
              <a:rPr lang="en-US" dirty="0" err="1"/>
              <a:t>raznovrsnošću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.</a:t>
            </a:r>
          </a:p>
          <a:p>
            <a:r>
              <a:rPr lang="en-US" dirty="0" err="1"/>
              <a:t>Pokretač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izdavač</a:t>
            </a:r>
            <a:r>
              <a:rPr lang="en-US" dirty="0"/>
              <a:t> </a:t>
            </a:r>
            <a:r>
              <a:rPr lang="en-US" dirty="0" err="1"/>
              <a:t>mnogih</a:t>
            </a:r>
            <a:r>
              <a:rPr lang="en-US" dirty="0"/>
              <a:t> </a:t>
            </a:r>
            <a:r>
              <a:rPr lang="en-US" dirty="0" err="1"/>
              <a:t>književnih</a:t>
            </a:r>
            <a:r>
              <a:rPr lang="en-US" dirty="0"/>
              <a:t> </a:t>
            </a:r>
            <a:r>
              <a:rPr lang="en-US" dirty="0" err="1"/>
              <a:t>časopisa</a:t>
            </a:r>
            <a:r>
              <a:rPr lang="en-US" dirty="0"/>
              <a:t> u </a:t>
            </a:r>
            <a:r>
              <a:rPr lang="en-US" dirty="0" err="1"/>
              <a:t>periodu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1918. </a:t>
            </a:r>
            <a:r>
              <a:rPr lang="en-US" dirty="0" err="1"/>
              <a:t>i</a:t>
            </a:r>
            <a:r>
              <a:rPr lang="en-US" dirty="0"/>
              <a:t> 1941.godine; </a:t>
            </a:r>
            <a:r>
              <a:rPr lang="en-US" dirty="0" err="1"/>
              <a:t>osnivač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director </a:t>
            </a:r>
            <a:r>
              <a:rPr lang="en-US" dirty="0" err="1"/>
              <a:t>Leksikografskog</a:t>
            </a:r>
            <a:r>
              <a:rPr lang="en-US" dirty="0"/>
              <a:t> </a:t>
            </a:r>
            <a:r>
              <a:rPr lang="en-US" dirty="0" err="1"/>
              <a:t>zavoda</a:t>
            </a:r>
            <a:r>
              <a:rPr lang="en-US" dirty="0"/>
              <a:t> u </a:t>
            </a:r>
            <a:r>
              <a:rPr lang="en-US" dirty="0" err="1"/>
              <a:t>Zagrebu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Krleža</a:t>
            </a:r>
            <a:r>
              <a:rPr lang="en-US" dirty="0"/>
              <a:t> je </a:t>
            </a:r>
            <a:r>
              <a:rPr lang="en-US" dirty="0" err="1"/>
              <a:t>dobar</a:t>
            </a:r>
            <a:r>
              <a:rPr lang="en-US" dirty="0"/>
              <a:t> </a:t>
            </a:r>
            <a:r>
              <a:rPr lang="en-US" dirty="0" err="1"/>
              <a:t>primjer</a:t>
            </a:r>
            <a:r>
              <a:rPr lang="en-US" dirty="0"/>
              <a:t> </a:t>
            </a:r>
            <a:r>
              <a:rPr lang="en-US" dirty="0" err="1"/>
              <a:t>pisca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ogledao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dao</a:t>
            </a:r>
            <a:r>
              <a:rPr lang="en-US" dirty="0"/>
              <a:t> </a:t>
            </a:r>
            <a:r>
              <a:rPr lang="en-US" dirty="0" err="1"/>
              <a:t>značajne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skoro</a:t>
            </a:r>
            <a:r>
              <a:rPr lang="en-US" dirty="0"/>
              <a:t> u </a:t>
            </a:r>
            <a:r>
              <a:rPr lang="en-US" dirty="0" err="1"/>
              <a:t>svakoj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književnosti</a:t>
            </a:r>
            <a:r>
              <a:rPr lang="en-US" dirty="0"/>
              <a:t> – bio je </a:t>
            </a:r>
            <a:r>
              <a:rPr lang="en-US" dirty="0" err="1"/>
              <a:t>pjesnik</a:t>
            </a:r>
            <a:r>
              <a:rPr lang="en-US" dirty="0"/>
              <a:t>, </a:t>
            </a:r>
            <a:r>
              <a:rPr lang="en-US" dirty="0" err="1"/>
              <a:t>novelista</a:t>
            </a:r>
            <a:r>
              <a:rPr lang="en-US" dirty="0"/>
              <a:t>, </a:t>
            </a:r>
            <a:r>
              <a:rPr lang="en-US" dirty="0" err="1"/>
              <a:t>romansijer</a:t>
            </a:r>
            <a:r>
              <a:rPr lang="en-US" dirty="0"/>
              <a:t>, </a:t>
            </a:r>
            <a:r>
              <a:rPr lang="en-US" dirty="0" err="1"/>
              <a:t>dramski</a:t>
            </a:r>
            <a:r>
              <a:rPr lang="en-US" dirty="0"/>
              <a:t> </a:t>
            </a:r>
            <a:r>
              <a:rPr lang="en-US" dirty="0" err="1"/>
              <a:t>pisac</a:t>
            </a:r>
            <a:r>
              <a:rPr lang="en-US" dirty="0"/>
              <a:t>, </a:t>
            </a:r>
            <a:r>
              <a:rPr lang="en-US" dirty="0" err="1"/>
              <a:t>esejista</a:t>
            </a:r>
            <a:r>
              <a:rPr lang="en-US" dirty="0"/>
              <a:t>, </a:t>
            </a:r>
            <a:r>
              <a:rPr lang="en-US" dirty="0" err="1"/>
              <a:t>putopisac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6031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A5982-D1E8-4489-AFA7-A9910FDCE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sr-Latn-C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Zaokupljala ga je psihološka i socijalna tematika. Tematika koja obilježava avangardu a i Krležin avangardni izraz je modelovanje otuđenosti čovjeka od savremenosti.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Gospoda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Glembajevi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psihološko-socijalna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drama.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3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E9461-6ADF-4EA5-999B-60C9EF40F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65825"/>
            <a:ext cx="10820400" cy="502470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Krleža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 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svoj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literarni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svijet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uveo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porodičnu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lozu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Glembajevih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Drama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Gospoda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Glembajevi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zasniva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sukobu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oca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podtekstu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sukoba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hamletovski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motiv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osveta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zbog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majčine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smrti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Drama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ima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tri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čina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koji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nijesu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podijeljeni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pojave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dirty="0"/>
              <a:t>1. </a:t>
            </a:r>
            <a:r>
              <a:rPr lang="en-US" dirty="0" err="1"/>
              <a:t>čin</a:t>
            </a:r>
            <a:r>
              <a:rPr lang="en-US" dirty="0"/>
              <a:t>: </a:t>
            </a:r>
            <a:r>
              <a:rPr lang="en-US" dirty="0" err="1"/>
              <a:t>prikazuje</a:t>
            </a:r>
            <a:r>
              <a:rPr lang="en-US" dirty="0"/>
              <a:t> </a:t>
            </a:r>
            <a:r>
              <a:rPr lang="en-US" dirty="0" err="1"/>
              <a:t>sukob</a:t>
            </a:r>
            <a:r>
              <a:rPr lang="en-US" dirty="0"/>
              <a:t> Leona s </a:t>
            </a:r>
            <a:r>
              <a:rPr lang="en-US" dirty="0" err="1"/>
              <a:t>glembajevskom</a:t>
            </a:r>
            <a:r>
              <a:rPr lang="en-US" dirty="0"/>
              <a:t> </a:t>
            </a:r>
            <a:r>
              <a:rPr lang="en-US" dirty="0" err="1"/>
              <a:t>sredinom</a:t>
            </a:r>
            <a:br>
              <a:rPr lang="en-US" sz="2400" dirty="0"/>
            </a:br>
            <a:r>
              <a:rPr lang="en-US" dirty="0"/>
              <a:t>2. </a:t>
            </a:r>
            <a:r>
              <a:rPr lang="en-US" dirty="0" err="1"/>
              <a:t>čin</a:t>
            </a:r>
            <a:r>
              <a:rPr lang="en-US" dirty="0"/>
              <a:t>: </a:t>
            </a:r>
            <a:r>
              <a:rPr lang="en-US" dirty="0" err="1"/>
              <a:t>sukob</a:t>
            </a:r>
            <a:r>
              <a:rPr lang="en-US" dirty="0"/>
              <a:t> Leona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oca</a:t>
            </a:r>
            <a:r>
              <a:rPr lang="en-US" dirty="0"/>
              <a:t>; </a:t>
            </a:r>
            <a:r>
              <a:rPr lang="en-US" dirty="0" err="1"/>
              <a:t>Glembajeva</a:t>
            </a:r>
            <a:r>
              <a:rPr lang="en-US" dirty="0"/>
              <a:t> </a:t>
            </a:r>
            <a:r>
              <a:rPr lang="en-US" dirty="0" err="1"/>
              <a:t>smrt</a:t>
            </a:r>
            <a:br>
              <a:rPr lang="en-US" sz="2400" dirty="0"/>
            </a:br>
            <a:r>
              <a:rPr lang="en-US" dirty="0"/>
              <a:t>3. </a:t>
            </a:r>
            <a:r>
              <a:rPr lang="en-US" dirty="0" err="1"/>
              <a:t>čin</a:t>
            </a:r>
            <a:r>
              <a:rPr lang="en-US" dirty="0"/>
              <a:t>: Leone – </a:t>
            </a:r>
            <a:r>
              <a:rPr lang="en-US" dirty="0" err="1"/>
              <a:t>barunica</a:t>
            </a:r>
            <a:r>
              <a:rPr lang="en-US" dirty="0"/>
              <a:t> Castelli – Beatrice; </a:t>
            </a:r>
            <a:r>
              <a:rPr lang="en-US" dirty="0" err="1"/>
              <a:t>baruničina</a:t>
            </a:r>
            <a:r>
              <a:rPr lang="en-US" dirty="0"/>
              <a:t> </a:t>
            </a:r>
            <a:r>
              <a:rPr lang="en-US" dirty="0" err="1"/>
              <a:t>smrt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956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4A2A3-0EA7-45D6-BFF5-0466A2312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91450"/>
            <a:ext cx="10396883" cy="3883136"/>
          </a:xfrm>
        </p:spPr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Mjesto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radnje</a:t>
            </a:r>
            <a:r>
              <a:rPr lang="en-US" dirty="0"/>
              <a:t>:  Zagreb</a:t>
            </a:r>
          </a:p>
          <a:p>
            <a:r>
              <a:rPr lang="en-US" dirty="0" err="1">
                <a:solidFill>
                  <a:srgbClr val="00B050"/>
                </a:solidFill>
              </a:rPr>
              <a:t>Vrijeme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radnje</a:t>
            </a:r>
            <a:r>
              <a:rPr lang="en-US" dirty="0"/>
              <a:t>: </a:t>
            </a:r>
            <a:r>
              <a:rPr lang="de-DE" dirty="0"/>
              <a:t> jedne noći, kasnog ljeta, godinu dana prije rata 1914-18. Prvi čin u noći između jedan i pola tri. Drugi čin između pola tri i pola četiri. Treći čin oko pet.</a:t>
            </a:r>
          </a:p>
          <a:p>
            <a:endParaRPr lang="de-DE" dirty="0"/>
          </a:p>
          <a:p>
            <a:r>
              <a:rPr lang="en-US" dirty="0" err="1">
                <a:solidFill>
                  <a:srgbClr val="00B050"/>
                </a:solidFill>
              </a:rPr>
              <a:t>Tema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drame</a:t>
            </a:r>
            <a:r>
              <a:rPr lang="en-US" dirty="0"/>
              <a:t>: </a:t>
            </a:r>
            <a:r>
              <a:rPr lang="en-US" dirty="0" err="1"/>
              <a:t>moralno-materijalno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fizičko</a:t>
            </a:r>
            <a:r>
              <a:rPr lang="en-US" dirty="0"/>
              <a:t> </a:t>
            </a:r>
            <a:r>
              <a:rPr lang="en-US" dirty="0" err="1"/>
              <a:t>propadanje</a:t>
            </a:r>
            <a:r>
              <a:rPr lang="en-US" dirty="0"/>
              <a:t> </a:t>
            </a:r>
            <a:r>
              <a:rPr lang="en-US" dirty="0" err="1"/>
              <a:t>Glembajevih</a:t>
            </a:r>
            <a:r>
              <a:rPr lang="en-US" dirty="0"/>
              <a:t>.</a:t>
            </a:r>
          </a:p>
          <a:p>
            <a:endParaRPr lang="de-DE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1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B14E-E978-4F5F-BC79-AC4D1E98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04186"/>
            <a:ext cx="6097480" cy="78123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likovi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593E1-E398-424C-89BB-F029BD4BD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778" y="1349408"/>
            <a:ext cx="10820400" cy="4460906"/>
          </a:xfrm>
        </p:spPr>
        <p:txBody>
          <a:bodyPr>
            <a:normAutofit lnSpcReduction="10000"/>
          </a:bodyPr>
          <a:lstStyle/>
          <a:p>
            <a:pPr fontAlgn="t"/>
            <a:r>
              <a:rPr lang="en-US" sz="1900" dirty="0"/>
              <a:t>- </a:t>
            </a:r>
            <a:r>
              <a:rPr lang="en-US" sz="1900" dirty="0" err="1"/>
              <a:t>Ignjat</a:t>
            </a:r>
            <a:r>
              <a:rPr lang="en-US" sz="1900" dirty="0"/>
              <a:t> </a:t>
            </a:r>
            <a:r>
              <a:rPr lang="en-US" sz="1900" dirty="0" err="1"/>
              <a:t>Glembaj</a:t>
            </a:r>
            <a:r>
              <a:rPr lang="en-US" sz="1900" dirty="0"/>
              <a:t>, </a:t>
            </a:r>
            <a:r>
              <a:rPr lang="en-US" sz="1900" dirty="0" err="1"/>
              <a:t>bankar</a:t>
            </a:r>
            <a:r>
              <a:rPr lang="en-US" sz="1900" dirty="0"/>
              <a:t>, </a:t>
            </a:r>
            <a:r>
              <a:rPr lang="en-US" sz="1900" dirty="0" err="1"/>
              <a:t>direktor</a:t>
            </a:r>
            <a:r>
              <a:rPr lang="en-US" sz="1900" dirty="0"/>
              <a:t> </a:t>
            </a:r>
            <a:r>
              <a:rPr lang="en-US" sz="1900" dirty="0" err="1"/>
              <a:t>preduzeća</a:t>
            </a:r>
            <a:r>
              <a:rPr lang="en-US" sz="1900" dirty="0"/>
              <a:t> </a:t>
            </a:r>
            <a:r>
              <a:rPr lang="en-US" sz="1900" dirty="0" err="1"/>
              <a:t>Glembaj</a:t>
            </a:r>
            <a:r>
              <a:rPr lang="en-US" sz="1900" dirty="0"/>
              <a:t> Ltd. (69 </a:t>
            </a:r>
            <a:r>
              <a:rPr lang="en-US" sz="1900" dirty="0" err="1"/>
              <a:t>godina</a:t>
            </a:r>
            <a:r>
              <a:rPr lang="en-US" sz="1900" dirty="0"/>
              <a:t>)</a:t>
            </a:r>
          </a:p>
          <a:p>
            <a:pPr fontAlgn="t"/>
            <a:r>
              <a:rPr lang="en-US" sz="1900" dirty="0"/>
              <a:t>- </a:t>
            </a:r>
            <a:r>
              <a:rPr lang="en-US" sz="1900" dirty="0" err="1"/>
              <a:t>Barunica</a:t>
            </a:r>
            <a:r>
              <a:rPr lang="en-US" sz="1900" dirty="0"/>
              <a:t> </a:t>
            </a:r>
            <a:r>
              <a:rPr lang="en-US" sz="1900" dirty="0" err="1"/>
              <a:t>Kasteli-Glembaj</a:t>
            </a:r>
            <a:r>
              <a:rPr lang="en-US" sz="1900" dirty="0"/>
              <a:t>, </a:t>
            </a:r>
            <a:r>
              <a:rPr lang="en-US" sz="1900" dirty="0" err="1"/>
              <a:t>njegova</a:t>
            </a:r>
            <a:r>
              <a:rPr lang="en-US" sz="1900" dirty="0"/>
              <a:t> </a:t>
            </a:r>
            <a:r>
              <a:rPr lang="en-US" sz="1900" dirty="0" err="1"/>
              <a:t>druga</a:t>
            </a:r>
            <a:r>
              <a:rPr lang="en-US" sz="1900" dirty="0"/>
              <a:t> </a:t>
            </a:r>
            <a:r>
              <a:rPr lang="en-US" sz="1900" dirty="0" err="1"/>
              <a:t>žena</a:t>
            </a:r>
            <a:r>
              <a:rPr lang="en-US" sz="1900" dirty="0"/>
              <a:t> (45 </a:t>
            </a:r>
            <a:r>
              <a:rPr lang="en-US" sz="1900" dirty="0" err="1"/>
              <a:t>godina</a:t>
            </a:r>
            <a:r>
              <a:rPr lang="en-US" sz="1900" dirty="0"/>
              <a:t>)</a:t>
            </a:r>
          </a:p>
          <a:p>
            <a:pPr fontAlgn="t"/>
            <a:r>
              <a:rPr lang="en-US" sz="1900" dirty="0"/>
              <a:t>- Dr. Leone </a:t>
            </a:r>
            <a:r>
              <a:rPr lang="en-US" sz="1900" dirty="0" err="1"/>
              <a:t>Glembaj</a:t>
            </a:r>
            <a:r>
              <a:rPr lang="en-US" sz="1900" dirty="0"/>
              <a:t>, sin </a:t>
            </a:r>
            <a:r>
              <a:rPr lang="en-US" sz="1900" dirty="0" err="1"/>
              <a:t>Ignjata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prve</a:t>
            </a:r>
            <a:r>
              <a:rPr lang="en-US" sz="1900" dirty="0"/>
              <a:t> </a:t>
            </a:r>
            <a:r>
              <a:rPr lang="en-US" sz="1900" dirty="0" err="1"/>
              <a:t>supruge</a:t>
            </a:r>
            <a:r>
              <a:rPr lang="en-US" sz="1900" dirty="0"/>
              <a:t> Basilides-</a:t>
            </a:r>
            <a:r>
              <a:rPr lang="en-US" sz="1900" dirty="0" err="1"/>
              <a:t>Danielli</a:t>
            </a:r>
            <a:r>
              <a:rPr lang="en-US" sz="1900" dirty="0"/>
              <a:t> (38 </a:t>
            </a:r>
            <a:r>
              <a:rPr lang="en-US" sz="1900" dirty="0" err="1"/>
              <a:t>godina</a:t>
            </a:r>
            <a:r>
              <a:rPr lang="en-US" sz="1900" dirty="0"/>
              <a:t>)</a:t>
            </a:r>
          </a:p>
          <a:p>
            <a:pPr fontAlgn="t"/>
            <a:r>
              <a:rPr lang="en-US" sz="1900" dirty="0"/>
              <a:t>- Angelika </a:t>
            </a:r>
            <a:r>
              <a:rPr lang="en-US" sz="1900" dirty="0" err="1"/>
              <a:t>Glembaj</a:t>
            </a:r>
            <a:r>
              <a:rPr lang="en-US" sz="1900" dirty="0"/>
              <a:t>, </a:t>
            </a:r>
            <a:r>
              <a:rPr lang="en-US" sz="1900" dirty="0" err="1"/>
              <a:t>udovica</a:t>
            </a:r>
            <a:r>
              <a:rPr lang="en-US" sz="1900" dirty="0"/>
              <a:t> </a:t>
            </a:r>
            <a:r>
              <a:rPr lang="en-US" sz="1900" dirty="0" err="1"/>
              <a:t>starijeg</a:t>
            </a:r>
            <a:r>
              <a:rPr lang="en-US" sz="1900" dirty="0"/>
              <a:t> </a:t>
            </a:r>
            <a:r>
              <a:rPr lang="en-US" sz="1900" dirty="0" err="1"/>
              <a:t>Glembajevog</a:t>
            </a:r>
            <a:r>
              <a:rPr lang="en-US" sz="1900" dirty="0"/>
              <a:t> </a:t>
            </a:r>
            <a:r>
              <a:rPr lang="en-US" sz="1900" dirty="0" err="1"/>
              <a:t>sina</a:t>
            </a:r>
            <a:r>
              <a:rPr lang="en-US" sz="1900" dirty="0"/>
              <a:t> Ivana (29 </a:t>
            </a:r>
            <a:r>
              <a:rPr lang="en-US" sz="1900" dirty="0" err="1"/>
              <a:t>godina</a:t>
            </a:r>
            <a:r>
              <a:rPr lang="en-US" sz="1900" dirty="0"/>
              <a:t>)</a:t>
            </a:r>
          </a:p>
          <a:p>
            <a:pPr fontAlgn="t"/>
            <a:r>
              <a:rPr lang="en-US" sz="1900" dirty="0"/>
              <a:t>- </a:t>
            </a:r>
            <a:r>
              <a:rPr lang="en-US" sz="1900" dirty="0" err="1"/>
              <a:t>Fabrici</a:t>
            </a:r>
            <a:r>
              <a:rPr lang="en-US" sz="1900" dirty="0"/>
              <a:t>, </a:t>
            </a:r>
            <a:r>
              <a:rPr lang="en-US" sz="1900" dirty="0" err="1"/>
              <a:t>bankar</a:t>
            </a:r>
            <a:r>
              <a:rPr lang="en-US" sz="1900" dirty="0"/>
              <a:t> </a:t>
            </a:r>
            <a:r>
              <a:rPr lang="en-US" sz="1900" dirty="0" err="1"/>
              <a:t>Glembaja</a:t>
            </a:r>
            <a:r>
              <a:rPr lang="en-US" sz="1900" dirty="0"/>
              <a:t>, </a:t>
            </a:r>
            <a:r>
              <a:rPr lang="en-US" sz="1900" dirty="0" err="1"/>
              <a:t>veliki</a:t>
            </a:r>
            <a:r>
              <a:rPr lang="en-US" sz="1900" dirty="0"/>
              <a:t> </a:t>
            </a:r>
            <a:r>
              <a:rPr lang="en-US" sz="1900" dirty="0" err="1"/>
              <a:t>župan</a:t>
            </a:r>
            <a:r>
              <a:rPr lang="en-US" sz="1900" dirty="0"/>
              <a:t> (69 </a:t>
            </a:r>
            <a:r>
              <a:rPr lang="en-US" sz="1900" dirty="0" err="1"/>
              <a:t>godina</a:t>
            </a:r>
            <a:r>
              <a:rPr lang="en-US" sz="1900" dirty="0"/>
              <a:t>)</a:t>
            </a:r>
          </a:p>
          <a:p>
            <a:pPr fontAlgn="t"/>
            <a:r>
              <a:rPr lang="en-US" sz="1900" dirty="0"/>
              <a:t>- Dr. </a:t>
            </a:r>
            <a:r>
              <a:rPr lang="en-US" sz="1900" dirty="0" err="1"/>
              <a:t>Puba</a:t>
            </a:r>
            <a:r>
              <a:rPr lang="en-US" sz="1900" dirty="0"/>
              <a:t> </a:t>
            </a:r>
            <a:r>
              <a:rPr lang="en-US" sz="1900" dirty="0" err="1"/>
              <a:t>Fabrici</a:t>
            </a:r>
            <a:r>
              <a:rPr lang="en-US" sz="1900" dirty="0"/>
              <a:t>, </a:t>
            </a:r>
            <a:r>
              <a:rPr lang="en-US" sz="1900" dirty="0" err="1"/>
              <a:t>advokat</a:t>
            </a:r>
            <a:r>
              <a:rPr lang="en-US" sz="1900" dirty="0"/>
              <a:t>, </a:t>
            </a:r>
            <a:r>
              <a:rPr lang="en-US" sz="1900" dirty="0" err="1"/>
              <a:t>pravni</a:t>
            </a:r>
            <a:r>
              <a:rPr lang="en-US" sz="1900" dirty="0"/>
              <a:t> </a:t>
            </a:r>
            <a:r>
              <a:rPr lang="en-US" sz="1900" dirty="0" err="1"/>
              <a:t>savjetnik</a:t>
            </a:r>
            <a:r>
              <a:rPr lang="en-US" sz="1900" dirty="0"/>
              <a:t> </a:t>
            </a:r>
            <a:r>
              <a:rPr lang="en-US" sz="1900" dirty="0" err="1"/>
              <a:t>poduzeća</a:t>
            </a:r>
            <a:r>
              <a:rPr lang="en-US" sz="1900" dirty="0"/>
              <a:t> </a:t>
            </a:r>
            <a:r>
              <a:rPr lang="en-US" sz="1900" dirty="0" err="1"/>
              <a:t>Glembaj</a:t>
            </a:r>
            <a:r>
              <a:rPr lang="en-US" sz="1900" dirty="0"/>
              <a:t> Ltd. (28 </a:t>
            </a:r>
            <a:r>
              <a:rPr lang="en-US" sz="1900" dirty="0" err="1"/>
              <a:t>godina</a:t>
            </a:r>
            <a:r>
              <a:rPr lang="en-US" sz="1900" dirty="0"/>
              <a:t>)</a:t>
            </a:r>
          </a:p>
          <a:p>
            <a:pPr fontAlgn="t"/>
            <a:r>
              <a:rPr lang="en-US" sz="1900" dirty="0"/>
              <a:t>- Dr. med. Altman, </a:t>
            </a:r>
            <a:r>
              <a:rPr lang="en-US" sz="1900" dirty="0" err="1"/>
              <a:t>ljekar</a:t>
            </a:r>
            <a:r>
              <a:rPr lang="en-US" sz="1900" dirty="0"/>
              <a:t> (51 </a:t>
            </a:r>
            <a:r>
              <a:rPr lang="en-US" sz="1900" dirty="0" err="1"/>
              <a:t>godina</a:t>
            </a:r>
            <a:r>
              <a:rPr lang="en-US" sz="1900" dirty="0"/>
              <a:t>)</a:t>
            </a:r>
          </a:p>
          <a:p>
            <a:pPr fontAlgn="t"/>
            <a:r>
              <a:rPr lang="en-US" sz="1900" dirty="0"/>
              <a:t>- </a:t>
            </a:r>
            <a:r>
              <a:rPr lang="en-US" sz="1900" dirty="0" err="1"/>
              <a:t>Silberbrant</a:t>
            </a:r>
            <a:r>
              <a:rPr lang="en-US" sz="1900" dirty="0"/>
              <a:t>, </a:t>
            </a:r>
            <a:r>
              <a:rPr lang="en-US" sz="1900" dirty="0" err="1"/>
              <a:t>baruničin</a:t>
            </a:r>
            <a:r>
              <a:rPr lang="en-US" sz="1900" dirty="0"/>
              <a:t> </a:t>
            </a:r>
            <a:r>
              <a:rPr lang="en-US" sz="1900" dirty="0" err="1"/>
              <a:t>ispovjednik</a:t>
            </a:r>
            <a:r>
              <a:rPr lang="en-US" sz="1900" dirty="0"/>
              <a:t> (39 </a:t>
            </a:r>
            <a:r>
              <a:rPr lang="en-US" sz="1900" dirty="0" err="1"/>
              <a:t>godina</a:t>
            </a:r>
            <a:r>
              <a:rPr lang="en-US" sz="1900" dirty="0"/>
              <a:t>)</a:t>
            </a:r>
          </a:p>
          <a:p>
            <a:pPr fontAlgn="t"/>
            <a:r>
              <a:rPr lang="en-US" sz="1900" dirty="0"/>
              <a:t>- Oliver </a:t>
            </a:r>
            <a:r>
              <a:rPr lang="en-US" sz="1900" dirty="0" err="1"/>
              <a:t>Glembaj</a:t>
            </a:r>
            <a:r>
              <a:rPr lang="en-US" sz="1900" dirty="0"/>
              <a:t>, sin </a:t>
            </a:r>
            <a:r>
              <a:rPr lang="en-US" sz="1900" dirty="0" err="1"/>
              <a:t>barunice</a:t>
            </a:r>
            <a:r>
              <a:rPr lang="en-US" sz="1900" dirty="0"/>
              <a:t> </a:t>
            </a:r>
            <a:r>
              <a:rPr lang="en-US" sz="1900" dirty="0" err="1"/>
              <a:t>Casteli</a:t>
            </a:r>
            <a:r>
              <a:rPr lang="en-US" sz="1900" dirty="0"/>
              <a:t> </a:t>
            </a:r>
            <a:r>
              <a:rPr lang="en-US" sz="1900" dirty="0" err="1"/>
              <a:t>i</a:t>
            </a:r>
            <a:r>
              <a:rPr lang="en-US" sz="1900" dirty="0"/>
              <a:t> </a:t>
            </a:r>
            <a:r>
              <a:rPr lang="en-US" sz="1900" dirty="0" err="1"/>
              <a:t>Ignjata</a:t>
            </a:r>
            <a:r>
              <a:rPr lang="en-US" sz="1900" dirty="0"/>
              <a:t> </a:t>
            </a:r>
            <a:r>
              <a:rPr lang="en-US" sz="1900" dirty="0" err="1"/>
              <a:t>Glembaja</a:t>
            </a:r>
            <a:r>
              <a:rPr lang="en-US" sz="1900" dirty="0"/>
              <a:t> (17 </a:t>
            </a:r>
            <a:r>
              <a:rPr lang="en-US" sz="1900" dirty="0" err="1"/>
              <a:t>godina</a:t>
            </a:r>
            <a:r>
              <a:rPr lang="en-US" sz="1900" dirty="0"/>
              <a:t>)</a:t>
            </a:r>
          </a:p>
          <a:p>
            <a:pPr fontAlgn="t"/>
            <a:r>
              <a:rPr lang="en-US" sz="1900" dirty="0"/>
              <a:t>- </a:t>
            </a:r>
            <a:r>
              <a:rPr lang="en-US" sz="1900" dirty="0" err="1"/>
              <a:t>Sobarice</a:t>
            </a:r>
            <a:r>
              <a:rPr lang="en-US" sz="1900" dirty="0"/>
              <a:t>, </a:t>
            </a:r>
            <a:r>
              <a:rPr lang="en-US" sz="1900" dirty="0" err="1"/>
              <a:t>gosti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11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0D4B9-9AD7-4398-920B-D1F581306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38687"/>
            <a:ext cx="10820400" cy="4611827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Leone </a:t>
            </a:r>
            <a:r>
              <a:rPr lang="en-US" dirty="0" err="1">
                <a:solidFill>
                  <a:srgbClr val="00B050"/>
                </a:solidFill>
              </a:rPr>
              <a:t>Glembaj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je </a:t>
            </a:r>
            <a:r>
              <a:rPr lang="en-US" dirty="0" err="1"/>
              <a:t>centralna</a:t>
            </a:r>
            <a:r>
              <a:rPr lang="en-US" dirty="0"/>
              <a:t> </a:t>
            </a:r>
            <a:r>
              <a:rPr lang="en-US" dirty="0" err="1"/>
              <a:t>ličnost</a:t>
            </a:r>
            <a:r>
              <a:rPr lang="en-US" dirty="0"/>
              <a:t> </a:t>
            </a:r>
            <a:r>
              <a:rPr lang="en-US" dirty="0" err="1"/>
              <a:t>drame</a:t>
            </a:r>
            <a:r>
              <a:rPr lang="en-US" dirty="0"/>
              <a:t>. On je </a:t>
            </a:r>
            <a:r>
              <a:rPr lang="en-US" dirty="0" err="1"/>
              <a:t>umjetnik</a:t>
            </a:r>
            <a:r>
              <a:rPr lang="en-US" dirty="0"/>
              <a:t> po </a:t>
            </a:r>
            <a:r>
              <a:rPr lang="en-US" dirty="0" err="1"/>
              <a:t>profesiji</a:t>
            </a:r>
            <a:r>
              <a:rPr lang="en-US" dirty="0"/>
              <a:t>, </a:t>
            </a:r>
            <a:r>
              <a:rPr lang="en-US" dirty="0" err="1"/>
              <a:t>živi</a:t>
            </a:r>
            <a:r>
              <a:rPr lang="en-US" dirty="0"/>
              <a:t> u </a:t>
            </a:r>
            <a:r>
              <a:rPr lang="en-US" dirty="0" err="1"/>
              <a:t>inostranstvu</a:t>
            </a:r>
            <a:r>
              <a:rPr lang="en-US" dirty="0"/>
              <a:t> od dana </a:t>
            </a:r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umrla</a:t>
            </a:r>
            <a:r>
              <a:rPr lang="en-US" dirty="0"/>
              <a:t>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majka</a:t>
            </a:r>
            <a:r>
              <a:rPr lang="en-US" dirty="0"/>
              <a:t>. </a:t>
            </a:r>
            <a:r>
              <a:rPr lang="en-US" dirty="0" err="1"/>
              <a:t>Jedina</a:t>
            </a:r>
            <a:r>
              <a:rPr lang="en-US" dirty="0"/>
              <a:t> </a:t>
            </a:r>
            <a:r>
              <a:rPr lang="en-US" dirty="0" err="1"/>
              <a:t>ličnost</a:t>
            </a:r>
            <a:r>
              <a:rPr lang="en-US" dirty="0"/>
              <a:t> u </a:t>
            </a:r>
            <a:r>
              <a:rPr lang="en-US" dirty="0" err="1"/>
              <a:t>porodici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poštuje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cijeni</a:t>
            </a:r>
            <a:r>
              <a:rPr lang="en-US" dirty="0"/>
              <a:t> je Angelika.</a:t>
            </a:r>
          </a:p>
          <a:p>
            <a:r>
              <a:rPr lang="en-US" dirty="0"/>
              <a:t>Leone je </a:t>
            </a:r>
            <a:r>
              <a:rPr lang="en-US" dirty="0" err="1"/>
              <a:t>Glembaj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je </a:t>
            </a:r>
            <a:r>
              <a:rPr lang="en-US" dirty="0" err="1"/>
              <a:t>najveći</a:t>
            </a:r>
            <a:r>
              <a:rPr lang="en-US" dirty="0"/>
              <a:t> </a:t>
            </a:r>
            <a:r>
              <a:rPr lang="en-US" dirty="0" err="1"/>
              <a:t>protivnik</a:t>
            </a:r>
            <a:r>
              <a:rPr lang="en-US" dirty="0"/>
              <a:t> </a:t>
            </a:r>
            <a:r>
              <a:rPr lang="en-US" dirty="0" err="1"/>
              <a:t>Glembajevih</a:t>
            </a:r>
            <a:r>
              <a:rPr lang="en-US" dirty="0"/>
              <a:t>.</a:t>
            </a:r>
          </a:p>
          <a:p>
            <a:r>
              <a:rPr lang="en-US" dirty="0" err="1"/>
              <a:t>Negativan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Glembajevima</a:t>
            </a:r>
            <a:r>
              <a:rPr lang="en-US" dirty="0"/>
              <a:t> </a:t>
            </a:r>
            <a:r>
              <a:rPr lang="en-US" dirty="0" err="1"/>
              <a:t>iskazuje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samom</a:t>
            </a:r>
            <a:r>
              <a:rPr lang="en-US" dirty="0"/>
              <a:t> </a:t>
            </a:r>
            <a:r>
              <a:rPr lang="en-US" dirty="0" err="1"/>
              <a:t>početku</a:t>
            </a:r>
            <a:r>
              <a:rPr lang="en-US" dirty="0"/>
              <a:t> </a:t>
            </a:r>
            <a:r>
              <a:rPr lang="en-US" dirty="0" err="1"/>
              <a:t>drame</a:t>
            </a:r>
            <a:r>
              <a:rPr lang="en-US" dirty="0"/>
              <a:t>, u </a:t>
            </a:r>
            <a:r>
              <a:rPr lang="en-US" dirty="0" err="1"/>
              <a:t>komentarima</a:t>
            </a:r>
            <a:r>
              <a:rPr lang="en-US" dirty="0"/>
              <a:t> </a:t>
            </a:r>
            <a:r>
              <a:rPr lang="en-US" dirty="0" err="1"/>
              <a:t>glembajevskih</a:t>
            </a:r>
            <a:r>
              <a:rPr lang="en-US" dirty="0"/>
              <a:t> </a:t>
            </a:r>
            <a:r>
              <a:rPr lang="en-US" dirty="0" err="1"/>
              <a:t>portreta</a:t>
            </a:r>
            <a:r>
              <a:rPr lang="en-US" dirty="0"/>
              <a:t>, </a:t>
            </a:r>
            <a:r>
              <a:rPr lang="en-US" dirty="0" err="1"/>
              <a:t>jedan</a:t>
            </a:r>
            <a:r>
              <a:rPr lang="en-US" dirty="0"/>
              <a:t> je </a:t>
            </a:r>
            <a:r>
              <a:rPr lang="en-US" dirty="0" err="1"/>
              <a:t>varao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kartama</a:t>
            </a:r>
            <a:r>
              <a:rPr lang="en-US" dirty="0"/>
              <a:t>, </a:t>
            </a:r>
            <a:r>
              <a:rPr lang="en-US" dirty="0" err="1"/>
              <a:t>drugi</a:t>
            </a:r>
            <a:r>
              <a:rPr lang="en-US" dirty="0"/>
              <a:t> je </a:t>
            </a:r>
            <a:r>
              <a:rPr lang="en-US" dirty="0" err="1"/>
              <a:t>ubijao</a:t>
            </a:r>
            <a:r>
              <a:rPr lang="en-US" dirty="0"/>
              <a:t>, </a:t>
            </a:r>
            <a:r>
              <a:rPr lang="en-US" dirty="0" err="1"/>
              <a:t>itd</a:t>
            </a:r>
            <a:r>
              <a:rPr lang="en-US" dirty="0"/>
              <a:t>.</a:t>
            </a:r>
          </a:p>
          <a:p>
            <a:r>
              <a:rPr lang="en-US" dirty="0"/>
              <a:t>Leone </a:t>
            </a:r>
            <a:r>
              <a:rPr lang="en-US" dirty="0" err="1"/>
              <a:t>stalno</a:t>
            </a:r>
            <a:r>
              <a:rPr lang="en-US" dirty="0"/>
              <a:t> </a:t>
            </a:r>
            <a:r>
              <a:rPr lang="en-US" dirty="0" err="1"/>
              <a:t>naglašava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on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čim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se </a:t>
            </a:r>
            <a:r>
              <a:rPr lang="en-US" dirty="0" err="1"/>
              <a:t>događa</a:t>
            </a:r>
            <a:r>
              <a:rPr lang="en-US" dirty="0"/>
              <a:t> </a:t>
            </a:r>
            <a:r>
              <a:rPr lang="en-US" dirty="0" err="1"/>
              <a:t>Glembajevima</a:t>
            </a:r>
            <a:r>
              <a:rPr lang="en-US" dirty="0"/>
              <a:t>, da je on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stranac</a:t>
            </a:r>
            <a:r>
              <a:rPr lang="en-US" dirty="0"/>
              <a:t>, </a:t>
            </a:r>
            <a:r>
              <a:rPr lang="en-US" dirty="0" err="1"/>
              <a:t>samo</a:t>
            </a:r>
            <a:r>
              <a:rPr lang="en-US" dirty="0"/>
              <a:t> u </a:t>
            </a:r>
            <a:r>
              <a:rPr lang="en-US" dirty="0" err="1"/>
              <a:t>prolazu</a:t>
            </a:r>
            <a:r>
              <a:rPr lang="en-US" dirty="0"/>
              <a:t>.</a:t>
            </a:r>
          </a:p>
          <a:p>
            <a:r>
              <a:rPr lang="en-US" dirty="0"/>
              <a:t>To je </a:t>
            </a:r>
            <a:r>
              <a:rPr lang="en-US" dirty="0" err="1"/>
              <a:t>njegov</a:t>
            </a:r>
            <a:r>
              <a:rPr lang="en-US" dirty="0"/>
              <a:t> </a:t>
            </a:r>
            <a:r>
              <a:rPr lang="en-US" dirty="0" err="1"/>
              <a:t>podsvjesni</a:t>
            </a:r>
            <a:r>
              <a:rPr lang="en-US" dirty="0"/>
              <a:t> </a:t>
            </a:r>
            <a:r>
              <a:rPr lang="en-US" dirty="0" err="1"/>
              <a:t>napor</a:t>
            </a:r>
            <a:r>
              <a:rPr lang="en-US" dirty="0"/>
              <a:t> da se </a:t>
            </a:r>
            <a:r>
              <a:rPr lang="en-US" dirty="0" err="1"/>
              <a:t>distancira</a:t>
            </a:r>
            <a:r>
              <a:rPr lang="en-US" dirty="0"/>
              <a:t> od </a:t>
            </a:r>
            <a:r>
              <a:rPr lang="en-US" dirty="0" err="1"/>
              <a:t>Glembajevih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glembajevštine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8648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323</TotalTime>
  <Words>1577</Words>
  <Application>Microsoft Office PowerPoint</Application>
  <PresentationFormat>Widescreen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Impact</vt:lpstr>
      <vt:lpstr>Times New Roman</vt:lpstr>
      <vt:lpstr>Main Event</vt:lpstr>
      <vt:lpstr>Gospoda glembajevi  Miroslav krleža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likovi</vt:lpstr>
      <vt:lpstr>PowerPoint Presentation</vt:lpstr>
      <vt:lpstr>Psiholška drama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Sociološka drama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Gospoda glembajevi</dc:title>
  <dc:creator>Korisnik</dc:creator>
  <cp:lastModifiedBy>Korisnik</cp:lastModifiedBy>
  <cp:revision>25</cp:revision>
  <dcterms:created xsi:type="dcterms:W3CDTF">2019-03-31T19:28:11Z</dcterms:created>
  <dcterms:modified xsi:type="dcterms:W3CDTF">2019-05-23T20:20:29Z</dcterms:modified>
</cp:coreProperties>
</file>