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333FF"/>
    <a:srgbClr val="CC0066"/>
    <a:srgbClr val="FF9900"/>
    <a:srgbClr val="990099"/>
    <a:srgbClr val="CCFF66"/>
    <a:srgbClr val="006600"/>
    <a:srgbClr val="339966"/>
    <a:srgbClr val="00CC00"/>
    <a:srgbClr val="CCFF99"/>
    <a:srgbClr val="FFCC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BAE70-FDCA-460C-85DB-5B5077A19D29}" type="datetimeFigureOut">
              <a:rPr lang="en-US" smtClean="0"/>
              <a:pPr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59559-1B39-45F1-BE5A-08A4C43BAA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438399"/>
          </a:xfrm>
        </p:spPr>
        <p:txBody>
          <a:bodyPr>
            <a:normAutofit/>
          </a:bodyPr>
          <a:lstStyle/>
          <a:p>
            <a:pPr algn="l"/>
            <a:r>
              <a:rPr lang="sr-Latn-CS" sz="3600" b="1" i="1" u="sng" dirty="0">
                <a:solidFill>
                  <a:srgbClr val="C00000"/>
                </a:solidFill>
                <a:latin typeface="Century Schoolbook" pitchFamily="18" charset="0"/>
              </a:rPr>
              <a:t>SREDNJE I TRENUTNO UBRZANJE</a:t>
            </a:r>
            <a:br>
              <a:rPr lang="sr-Latn-CS" sz="3600" b="1" i="1" u="sng" dirty="0">
                <a:solidFill>
                  <a:srgbClr val="C00000"/>
                </a:solidFill>
                <a:latin typeface="Century Schoolbook" pitchFamily="18" charset="0"/>
              </a:rPr>
            </a:br>
            <a:r>
              <a:rPr lang="en-US" sz="2400" dirty="0">
                <a:latin typeface="Century Schoolbook" pitchFamily="18" charset="0"/>
              </a:rPr>
              <a:t/>
            </a:r>
            <a:br>
              <a:rPr lang="en-US" sz="2400" dirty="0">
                <a:latin typeface="Century Schoolbook" pitchFamily="18" charset="0"/>
              </a:rPr>
            </a:br>
            <a:r>
              <a:rPr lang="sr-Latn-CS" sz="2400" b="1" i="1" dirty="0">
                <a:latin typeface="Century Schoolbook" pitchFamily="18" charset="0"/>
              </a:rPr>
              <a:t> </a:t>
            </a:r>
            <a:r>
              <a:rPr lang="en-US" sz="2400" dirty="0">
                <a:latin typeface="Century Schoolbook" pitchFamily="18" charset="0"/>
              </a:rPr>
              <a:t/>
            </a:r>
            <a:br>
              <a:rPr lang="en-US" sz="2400" dirty="0">
                <a:latin typeface="Century Schoolbook" pitchFamily="18" charset="0"/>
              </a:rPr>
            </a:br>
            <a:r>
              <a:rPr lang="sr-Latn-CS" sz="2400" b="1" i="1" dirty="0">
                <a:latin typeface="Century Schoolbook" pitchFamily="18" charset="0"/>
              </a:rPr>
              <a:t> </a:t>
            </a:r>
            <a:r>
              <a:rPr lang="en-US" sz="2400" dirty="0">
                <a:latin typeface="Century Schoolbook" pitchFamily="18" charset="0"/>
              </a:rPr>
              <a:t/>
            </a:r>
            <a:br>
              <a:rPr lang="en-US" sz="2400" dirty="0">
                <a:latin typeface="Century Schoolbook" pitchFamily="18" charset="0"/>
              </a:rPr>
            </a:br>
            <a:endParaRPr lang="en-US" sz="2400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667000"/>
            <a:ext cx="3657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57200" y="26670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4648200"/>
            <a:ext cx="16002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0" y="5334000"/>
            <a:ext cx="7620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81200" y="4572000"/>
            <a:ext cx="3048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2600" y="5029200"/>
            <a:ext cx="457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447800" y="5410200"/>
            <a:ext cx="228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295400" y="5715000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648200"/>
            <a:ext cx="152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26670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7467600" y="5105400"/>
            <a:ext cx="228600" cy="914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543800" y="6019800"/>
            <a:ext cx="1524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67600" y="65532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543800" y="5029200"/>
            <a:ext cx="304800" cy="1143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152400" y="1219200"/>
            <a:ext cx="8686800" cy="12954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i="1" dirty="0">
                <a:solidFill>
                  <a:srgbClr val="CC0066"/>
                </a:solidFill>
                <a:latin typeface="Century Schoolbook" pitchFamily="18" charset="0"/>
              </a:rPr>
              <a:t>Ubrzanje</a:t>
            </a:r>
            <a:r>
              <a:rPr lang="sr-Latn-CS" sz="2800" b="1" i="1" dirty="0">
                <a:solidFill>
                  <a:srgbClr val="CCFF66"/>
                </a:solidFill>
                <a:latin typeface="Century Schoolbook" pitchFamily="18" charset="0"/>
              </a:rPr>
              <a:t> </a:t>
            </a:r>
            <a:r>
              <a:rPr lang="sr-Latn-CS" sz="2800" b="1" i="1" dirty="0">
                <a:solidFill>
                  <a:srgbClr val="3333FF"/>
                </a:solidFill>
                <a:latin typeface="Century Schoolbook" pitchFamily="18" charset="0"/>
              </a:rPr>
              <a:t>je vektorska fizička veličina koja opisuje promjenu brzine tijela u toku kretanja.</a:t>
            </a:r>
            <a:endParaRPr lang="en-US" sz="2800" dirty="0">
              <a:solidFill>
                <a:srgbClr val="3333FF"/>
              </a:solidFill>
              <a:latin typeface="Century Schoolboo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67600" y="5029200"/>
            <a:ext cx="2286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67600" y="4953000"/>
            <a:ext cx="152400" cy="76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800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1981200" y="3810000"/>
            <a:ext cx="2286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905000" y="3810000"/>
            <a:ext cx="762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0" y="3810000"/>
            <a:ext cx="1066800" cy="76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905000" y="3505200"/>
            <a:ext cx="1600200" cy="6858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152400" y="0"/>
            <a:ext cx="3048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514600" y="3352800"/>
            <a:ext cx="5334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905000" y="4191000"/>
            <a:ext cx="152400" cy="3810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057400" y="4191000"/>
            <a:ext cx="1524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676400" y="2590800"/>
          <a:ext cx="685800" cy="744538"/>
        </p:xfrm>
        <a:graphic>
          <a:graphicData uri="http://schemas.openxmlformats.org/presentationml/2006/ole">
            <p:oleObj spid="_x0000_s1042" name="Equation" r:id="rId4" imgW="4876800" imgH="5486400" progId="Equation.3">
              <p:embed/>
            </p:oleObj>
          </a:graphicData>
        </a:graphic>
      </p:graphicFrame>
      <p:sp>
        <p:nvSpPr>
          <p:cNvPr id="19" name="Rounded Rectangle 18"/>
          <p:cNvSpPr/>
          <p:nvPr/>
        </p:nvSpPr>
        <p:spPr>
          <a:xfrm>
            <a:off x="152400" y="5105400"/>
            <a:ext cx="8763000" cy="1447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i="1" dirty="0">
                <a:solidFill>
                  <a:srgbClr val="CC0066"/>
                </a:solidFill>
                <a:latin typeface="Century Schoolbook" pitchFamily="18" charset="0"/>
              </a:rPr>
              <a:t>Vektor srednjeg ubrzanja </a:t>
            </a:r>
            <a:r>
              <a:rPr lang="sr-Latn-CS" sz="2800" b="1" i="1" dirty="0">
                <a:solidFill>
                  <a:srgbClr val="3333FF"/>
                </a:solidFill>
                <a:latin typeface="Century Schoolbook" pitchFamily="18" charset="0"/>
              </a:rPr>
              <a:t>je jednak odnosu vektora promjene brzine i intervala vremena u toku kojeg se ta promjena desila</a:t>
            </a:r>
            <a:r>
              <a:rPr lang="sr-Latn-CS" sz="2800" b="1" i="1" dirty="0">
                <a:solidFill>
                  <a:schemeClr val="tx2"/>
                </a:solidFill>
                <a:latin typeface="Century Schoolbook" pitchFamily="18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Century Schoolbook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791200" y="1447800"/>
          <a:ext cx="2438400" cy="1981200"/>
        </p:xfrm>
        <a:graphic>
          <a:graphicData uri="http://schemas.openxmlformats.org/presentationml/2006/ole">
            <p:oleObj spid="_x0000_s1043" name="Equation" r:id="rId5" imgW="13716000" imgH="9448800" progId="Equation.3">
              <p:embed/>
            </p:oleObj>
          </a:graphicData>
        </a:graphic>
      </p:graphicFrame>
      <p:sp>
        <p:nvSpPr>
          <p:cNvPr id="20" name="Rounded Rectangular Callout 19"/>
          <p:cNvSpPr/>
          <p:nvPr/>
        </p:nvSpPr>
        <p:spPr>
          <a:xfrm>
            <a:off x="3505200" y="838200"/>
            <a:ext cx="2057400" cy="1447800"/>
          </a:xfrm>
          <a:prstGeom prst="wedgeRoundRectCallout">
            <a:avLst>
              <a:gd name="adj1" fmla="val 63696"/>
              <a:gd name="adj2" fmla="val 40829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006600"/>
                </a:solidFill>
                <a:latin typeface="Century Schoolbook" pitchFamily="18" charset="0"/>
              </a:rPr>
              <a:t>vektor srednjeg ubrzanja</a:t>
            </a:r>
            <a:endParaRPr lang="en-US" sz="2800" b="1" dirty="0">
              <a:solidFill>
                <a:srgbClr val="006600"/>
              </a:solidFill>
              <a:latin typeface="Century Schoolbook" pitchFamily="18" charset="0"/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5638800" y="0"/>
            <a:ext cx="2286000" cy="1295400"/>
          </a:xfrm>
          <a:prstGeom prst="wedgeRoundRectCallout">
            <a:avLst>
              <a:gd name="adj1" fmla="val 40651"/>
              <a:gd name="adj2" fmla="val 7708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006600"/>
                </a:solidFill>
                <a:latin typeface="Century Schoolbook" pitchFamily="18" charset="0"/>
              </a:rPr>
              <a:t>vektor promjene brzine </a:t>
            </a:r>
            <a:endParaRPr lang="en-US" sz="2800" b="1" dirty="0">
              <a:solidFill>
                <a:srgbClr val="006600"/>
              </a:solidFill>
              <a:latin typeface="Century Schoolbook" pitchFamily="18" charset="0"/>
            </a:endParaRPr>
          </a:p>
        </p:txBody>
      </p:sp>
      <p:sp>
        <p:nvSpPr>
          <p:cNvPr id="22" name="Rounded Rectangular Callout 21"/>
          <p:cNvSpPr/>
          <p:nvPr/>
        </p:nvSpPr>
        <p:spPr>
          <a:xfrm>
            <a:off x="6553200" y="3810000"/>
            <a:ext cx="2362200" cy="1066800"/>
          </a:xfrm>
          <a:prstGeom prst="wedgeRoundRectCallout">
            <a:avLst>
              <a:gd name="adj1" fmla="val -5232"/>
              <a:gd name="adj2" fmla="val -94442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rgbClr val="006600"/>
                </a:solidFill>
                <a:latin typeface="Century Schoolbook" pitchFamily="18" charset="0"/>
              </a:rPr>
              <a:t>vremenski interval</a:t>
            </a:r>
            <a:endParaRPr lang="en-US" sz="2800" b="1" dirty="0">
              <a:solidFill>
                <a:srgbClr val="006600"/>
              </a:solidFill>
              <a:latin typeface="Century Schoolbook" pitchFamily="18" charset="0"/>
            </a:endParaRPr>
          </a:p>
        </p:txBody>
      </p:sp>
      <p:sp>
        <p:nvSpPr>
          <p:cNvPr id="24" name="Rounded Rectangular Callout 23"/>
          <p:cNvSpPr/>
          <p:nvPr/>
        </p:nvSpPr>
        <p:spPr>
          <a:xfrm>
            <a:off x="2362200" y="3429000"/>
            <a:ext cx="3505200" cy="1066800"/>
          </a:xfrm>
          <a:prstGeom prst="wedgeRoundRectCallout">
            <a:avLst>
              <a:gd name="adj1" fmla="val -65392"/>
              <a:gd name="adj2" fmla="val -1717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800" b="1" dirty="0">
                <a:solidFill>
                  <a:srgbClr val="006600"/>
                </a:solidFill>
                <a:latin typeface="Century Schoolbook" pitchFamily="18" charset="0"/>
              </a:rPr>
              <a:t>      i         su istog pravca i smjera  </a:t>
            </a:r>
            <a:endParaRPr lang="en-US" sz="2800" b="1" dirty="0">
              <a:solidFill>
                <a:srgbClr val="006600"/>
              </a:solidFill>
              <a:latin typeface="Century Schoolbook" pitchFamily="18" charset="0"/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45202098"/>
              </p:ext>
            </p:extLst>
          </p:nvPr>
        </p:nvGraphicFramePr>
        <p:xfrm>
          <a:off x="2514600" y="3484562"/>
          <a:ext cx="685800" cy="533400"/>
        </p:xfrm>
        <a:graphic>
          <a:graphicData uri="http://schemas.openxmlformats.org/presentationml/2006/ole">
            <p:oleObj spid="_x0000_s1044" name="Equation" r:id="rId6" imgW="203112" imgH="228501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985506766"/>
              </p:ext>
            </p:extLst>
          </p:nvPr>
        </p:nvGraphicFramePr>
        <p:xfrm>
          <a:off x="3581400" y="3456432"/>
          <a:ext cx="609600" cy="533400"/>
        </p:xfrm>
        <a:graphic>
          <a:graphicData uri="http://schemas.openxmlformats.org/presentationml/2006/ole">
            <p:oleObj spid="_x0000_s1045" name="Equation" r:id="rId7" imgW="5181600" imgH="4267200" progId="Equation.3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52400" y="152400"/>
          <a:ext cx="2457450" cy="1447800"/>
        </p:xfrm>
        <a:graphic>
          <a:graphicData uri="http://schemas.openxmlformats.org/presentationml/2006/ole">
            <p:oleObj spid="_x0000_s15380" name="Equation" r:id="rId3" imgW="19507200" imgH="10668000" progId="Equation.3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190500" y="1676400"/>
          <a:ext cx="1676400" cy="1295400"/>
        </p:xfrm>
        <a:graphic>
          <a:graphicData uri="http://schemas.openxmlformats.org/presentationml/2006/ole">
            <p:oleObj spid="_x0000_s15381" name="Equation" r:id="rId4" imgW="13411200" imgH="9448800" progId="Equation.3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3429000" y="1981200"/>
            <a:ext cx="5715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sr-Latn-CS" sz="2400" b="1" i="1" dirty="0">
                <a:solidFill>
                  <a:srgbClr val="C00000"/>
                </a:solidFill>
                <a:latin typeface="Century Schoolbook" pitchFamily="18" charset="0"/>
              </a:rPr>
              <a:t>  </a:t>
            </a:r>
            <a:r>
              <a:rPr lang="sr-Latn-CS" sz="2800" b="1" i="1" dirty="0">
                <a:solidFill>
                  <a:srgbClr val="C00000"/>
                </a:solidFill>
                <a:latin typeface="Century Schoolbook" pitchFamily="18" charset="0"/>
              </a:rPr>
              <a:t>formula za intenzitet</a:t>
            </a:r>
          </a:p>
          <a:p>
            <a:r>
              <a:rPr lang="sr-Latn-CS" sz="2800" b="1" i="1" dirty="0">
                <a:solidFill>
                  <a:srgbClr val="C00000"/>
                </a:solidFill>
                <a:latin typeface="Century Schoolbook" pitchFamily="18" charset="0"/>
              </a:rPr>
              <a:t>  vektora srednjeg ubrzanja.</a:t>
            </a:r>
            <a:endParaRPr lang="en-US" sz="2800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11"/>
          <p:cNvGraphicFramePr>
            <a:graphicFrameLocks noChangeAspect="1"/>
          </p:cNvGraphicFramePr>
          <p:nvPr/>
        </p:nvGraphicFramePr>
        <p:xfrm>
          <a:off x="1828800" y="1676400"/>
          <a:ext cx="1689100" cy="1295400"/>
        </p:xfrm>
        <a:graphic>
          <a:graphicData uri="http://schemas.openxmlformats.org/presentationml/2006/ole">
            <p:oleObj spid="_x0000_s15383" name="Equation" r:id="rId5" imgW="13411200" imgH="10363200" progId="Equation.3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 descr="https://www.shtreber.com/uploads_gallery/originals/Fizika/7.%20razred/SILA%20I%20KRETANJE/Ubrzanje%20tela/konstantno_ubrzanje.jpg?147223273283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https://www.shtreber.com/uploads_gallery/originals/Fizika/7.%20razred/SILA%20I%20KRETANJE/Ubrzanje%20tela/konstantno_ubrzanje.jpg?1472232732834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3" name="Picture 5" descr="C:\Documents and Settings\0lja\Desktop\fiz\UBRZANJE\konstantno_ubrzanj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s and Settings\0lja\Desktop\fiz\UBRZANJE\primer ubrzanj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ounded Rectangular Callout 2"/>
          <p:cNvSpPr/>
          <p:nvPr/>
        </p:nvSpPr>
        <p:spPr>
          <a:xfrm>
            <a:off x="3200400" y="533400"/>
            <a:ext cx="2209800" cy="990600"/>
          </a:xfrm>
          <a:prstGeom prst="wedgeRoundRectCallout">
            <a:avLst>
              <a:gd name="adj1" fmla="val -84522"/>
              <a:gd name="adj2" fmla="val 24952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sz="2800" b="1" dirty="0">
                <a:solidFill>
                  <a:schemeClr val="tx1"/>
                </a:solidFill>
                <a:latin typeface="Century Schoolbook" pitchFamily="18" charset="0"/>
              </a:rPr>
              <a:t>početna brzina</a:t>
            </a:r>
            <a:endParaRPr lang="en-US" sz="2800" b="1" dirty="0">
              <a:solidFill>
                <a:schemeClr val="tx1"/>
              </a:solidFill>
              <a:latin typeface="Century Schoolbook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590800" cy="68580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CS" sz="2800" b="1" dirty="0">
                <a:latin typeface="Century Schoolbook" pitchFamily="18" charset="0"/>
              </a:rPr>
              <a:t>PRIMJER</a:t>
            </a:r>
            <a:endParaRPr lang="en-US" sz="2800" b="1" dirty="0">
              <a:latin typeface="Century Schoolbook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65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Equation</vt:lpstr>
      <vt:lpstr>SREDNJE I TRENUTNO UBRZANJE      </vt:lpstr>
      <vt:lpstr>Slide 2</vt:lpstr>
      <vt:lpstr>Slide 3</vt:lpstr>
      <vt:lpstr>Slide 4</vt:lpstr>
      <vt:lpstr>Slide 5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SREDNJE I TRENUTNO UBRZANJE     Ubrzanje je vektorska fizička veličina koja opisuje promjenu brzine tijela u toku kretanja.</dc:title>
  <dc:creator>CHANGE_ME</dc:creator>
  <cp:lastModifiedBy>Windows User</cp:lastModifiedBy>
  <cp:revision>37</cp:revision>
  <dcterms:created xsi:type="dcterms:W3CDTF">2016-10-04T21:57:31Z</dcterms:created>
  <dcterms:modified xsi:type="dcterms:W3CDTF">2020-12-14T19:24:44Z</dcterms:modified>
</cp:coreProperties>
</file>