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84" r:id="rId15"/>
    <p:sldId id="266" r:id="rId16"/>
    <p:sldId id="267" r:id="rId17"/>
    <p:sldId id="268" r:id="rId18"/>
    <p:sldId id="286" r:id="rId19"/>
    <p:sldId id="287" r:id="rId20"/>
    <p:sldId id="269" r:id="rId21"/>
    <p:sldId id="270" r:id="rId22"/>
    <p:sldId id="271" r:id="rId23"/>
    <p:sldId id="273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19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7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9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54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4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4468A40-42CF-451B-9E54-D4F0369F6A9E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5A6CCEB-D758-4D41-86CC-B8F2473CDA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506DB3-28D5-43BE-8D8A-CB01E8E575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800" dirty="0"/>
              <a:t>“S E O B 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1274D9-011B-4BC0-ADA4-A9B85F039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Miloš</a:t>
            </a:r>
            <a:r>
              <a:rPr lang="en-US" sz="4000" dirty="0"/>
              <a:t> </a:t>
            </a:r>
            <a:r>
              <a:rPr lang="en-US" sz="4000" dirty="0" err="1"/>
              <a:t>Crnjanski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932981" y="5023015"/>
            <a:ext cx="4399472" cy="1326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i="1" dirty="0" smtClean="0"/>
              <a:t>Beskrajni, plavi krug. U njemu, </a:t>
            </a:r>
            <a:endParaRPr lang="en-US" i="1" dirty="0"/>
          </a:p>
        </p:txBody>
      </p:sp>
      <p:sp>
        <p:nvSpPr>
          <p:cNvPr id="5" name="5-Point Star 4"/>
          <p:cNvSpPr/>
          <p:nvPr/>
        </p:nvSpPr>
        <p:spPr>
          <a:xfrm>
            <a:off x="6633715" y="5546785"/>
            <a:ext cx="276044" cy="272952"/>
          </a:xfrm>
          <a:prstGeom prst="star5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55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681CB-48EC-4F16-BC6F-B2C9D0DB4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Sumatraistički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motivi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kakvi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nebo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oblaci</a:t>
            </a:r>
            <a:r>
              <a:rPr lang="en-US" dirty="0">
                <a:solidFill>
                  <a:srgbClr val="FF0000"/>
                </a:solidFill>
              </a:rPr>
              <a:t>, san, java, </a:t>
            </a:r>
            <a:r>
              <a:rPr lang="en-US" dirty="0" err="1">
                <a:solidFill>
                  <a:srgbClr val="FF0000"/>
                </a:solidFill>
              </a:rPr>
              <a:t>magla</a:t>
            </a:r>
            <a:r>
              <a:rPr lang="en-US" dirty="0">
                <a:solidFill>
                  <a:srgbClr val="FF0000"/>
                </a:solidFill>
              </a:rPr>
              <a:t>, put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putovanje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glavnog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stvaraju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Motivima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seoba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života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uzaludnosti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smrti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praznine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posvećuje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mnogo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prostora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veoma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govori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kad</a:t>
            </a:r>
            <a:r>
              <a:rPr lang="en-US" dirty="0">
                <a:solidFill>
                  <a:schemeClr val="tx1"/>
                </a:solidFill>
              </a:rPr>
              <a:t> god </a:t>
            </a:r>
            <a:r>
              <a:rPr lang="en-US" dirty="0" err="1">
                <a:solidFill>
                  <a:schemeClr val="tx1"/>
                </a:solidFill>
              </a:rPr>
              <a:t>nešto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kaže</a:t>
            </a:r>
            <a:r>
              <a:rPr lang="en-US" dirty="0">
                <a:solidFill>
                  <a:schemeClr val="tx1"/>
                </a:solidFill>
              </a:rPr>
              <a:t>, to </a:t>
            </a:r>
            <a:r>
              <a:rPr lang="en-US" dirty="0" err="1">
                <a:solidFill>
                  <a:schemeClr val="tx1"/>
                </a:solidFill>
              </a:rPr>
              <a:t>biva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crkveno-slovenskom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Ovim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ističe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avangardna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poetika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Oblici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nestandardnog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jezika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ulaze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tekst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imajući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veoma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bitnu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zahtjevnu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funkciju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potvrđuje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Vukovu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majku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Rusiju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toliko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teži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Karakteristika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likova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dakle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cjelokupnog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je mala </a:t>
            </a:r>
            <a:r>
              <a:rPr lang="en-US" dirty="0" err="1">
                <a:solidFill>
                  <a:schemeClr val="tx1"/>
                </a:solidFill>
              </a:rPr>
              <a:t>koncentracija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dijaloga</a:t>
            </a:r>
            <a:r>
              <a:rPr lang="en-US" dirty="0">
                <a:solidFill>
                  <a:schemeClr val="tx1"/>
                </a:solidFill>
              </a:rPr>
              <a:t>. Ne </a:t>
            </a:r>
            <a:r>
              <a:rPr lang="en-US" dirty="0" err="1">
                <a:solidFill>
                  <a:schemeClr val="tx1"/>
                </a:solidFill>
              </a:rPr>
              <a:t>priča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mnogo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sve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upućeno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misli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4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BDC9F-099C-4151-A601-942F1BD4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zavičaja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 err="1">
                <a:solidFill>
                  <a:schemeClr val="tx1"/>
                </a:solidFill>
              </a:rPr>
              <a:t>poznat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pjesme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Sumatra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prisutan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i="1" dirty="0" err="1">
                <a:solidFill>
                  <a:schemeClr val="tx1"/>
                </a:solidFill>
              </a:rPr>
              <a:t>Seobama</a:t>
            </a:r>
            <a:r>
              <a:rPr lang="en-US" i="1" dirty="0">
                <a:solidFill>
                  <a:schemeClr val="tx1"/>
                </a:solidFill>
              </a:rPr>
              <a:t>. </a:t>
            </a:r>
            <a:endParaRPr lang="sr-Latn-ME" i="1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Miloša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Crnjanskog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njegovu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poetiku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sumatraizma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vezuje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prostor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utopijskih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karakteristika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mašta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zavičaju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Rusiji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Čitava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njegova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misija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da je </a:t>
            </a:r>
            <a:r>
              <a:rPr lang="en-US" dirty="0" err="1">
                <a:solidFill>
                  <a:schemeClr val="tx1"/>
                </a:solidFill>
              </a:rPr>
              <a:t>prikrivena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snom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Okviri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omeđeni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snom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ali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čini</a:t>
            </a:r>
            <a:r>
              <a:rPr lang="en-US" dirty="0">
                <a:solidFill>
                  <a:schemeClr val="tx1"/>
                </a:solidFill>
              </a:rPr>
              <a:t> da </a:t>
            </a:r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Isakovič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javi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sanja</a:t>
            </a:r>
            <a:r>
              <a:rPr lang="en-US" dirty="0">
                <a:solidFill>
                  <a:schemeClr val="tx1"/>
                </a:solidFill>
              </a:rPr>
              <a:t>. O </a:t>
            </a:r>
            <a:r>
              <a:rPr lang="en-US" dirty="0" err="1">
                <a:solidFill>
                  <a:schemeClr val="tx1"/>
                </a:solidFill>
              </a:rPr>
              <a:t>boljem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Rusiji</a:t>
            </a:r>
            <a:r>
              <a:rPr lang="en-US" dirty="0">
                <a:solidFill>
                  <a:schemeClr val="tx1"/>
                </a:solidFill>
              </a:rPr>
              <a:t>, “</a:t>
            </a:r>
            <a:r>
              <a:rPr lang="en-US" dirty="0" err="1">
                <a:solidFill>
                  <a:schemeClr val="tx1"/>
                </a:solidFill>
              </a:rPr>
              <a:t>zvezdi</a:t>
            </a:r>
            <a:r>
              <a:rPr lang="en-US" dirty="0">
                <a:solidFill>
                  <a:schemeClr val="tx1"/>
                </a:solidFill>
              </a:rPr>
              <a:t>”.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7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C3317-D95B-47A5-A1A5-6CE7F033E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skladu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poetikom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sumatraizma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Crnjanski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povezuje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prostore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kilometrima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udaljeni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Tako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postaje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neprekidna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tokom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informacije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toliko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efektno</a:t>
            </a:r>
            <a:r>
              <a:rPr lang="en-US" dirty="0">
                <a:solidFill>
                  <a:schemeClr val="tx1"/>
                </a:solidFill>
              </a:rPr>
              <a:t>, da se </a:t>
            </a:r>
            <a:r>
              <a:rPr lang="en-US" dirty="0" err="1">
                <a:solidFill>
                  <a:schemeClr val="tx1"/>
                </a:solidFill>
              </a:rPr>
              <a:t>pomišlja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kako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upravo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simbol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zajedništva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jedne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porodice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tone u </a:t>
            </a:r>
            <a:r>
              <a:rPr lang="en-US" dirty="0" err="1">
                <a:solidFill>
                  <a:schemeClr val="tx1"/>
                </a:solidFill>
              </a:rPr>
              <a:t>propast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Voda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uvijek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mutna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hladna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najviše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upućeni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Dafina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Aranđel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učesnici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ljubavnog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trougla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228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>
                <a:solidFill>
                  <a:srgbClr val="FF0000"/>
                </a:solidFill>
              </a:rPr>
              <a:t>Nebo</a:t>
            </a:r>
            <a:r>
              <a:rPr lang="sr-Latn-ME" dirty="0" smtClean="0"/>
              <a:t> – sumatraistički znak, sveprisutno je kada je riječ o junacima. Vuk je </a:t>
            </a:r>
            <a:r>
              <a:rPr lang="sr-Latn-ME" dirty="0" smtClean="0"/>
              <a:t>stalno</a:t>
            </a:r>
            <a:r>
              <a:rPr lang="en-US" dirty="0" smtClean="0"/>
              <a:t> pod </a:t>
            </a:r>
            <a:r>
              <a:rPr lang="en-US" dirty="0" err="1" smtClean="0"/>
              <a:t>nebom</a:t>
            </a:r>
            <a:r>
              <a:rPr lang="en-US" dirty="0" smtClean="0"/>
              <a:t>, </a:t>
            </a:r>
            <a:r>
              <a:rPr lang="en-US" dirty="0" err="1" smtClean="0"/>
              <a:t>Dafina</a:t>
            </a:r>
            <a:r>
              <a:rPr lang="en-US" dirty="0" smtClean="0"/>
              <a:t> </a:t>
            </a:r>
            <a:r>
              <a:rPr lang="en-US" dirty="0" err="1" smtClean="0"/>
              <a:t>upija</a:t>
            </a:r>
            <a:r>
              <a:rPr lang="en-US" dirty="0" smtClean="0"/>
              <a:t> </a:t>
            </a:r>
            <a:r>
              <a:rPr lang="sr-Latn-ME" dirty="0" smtClean="0"/>
              <a:t>nebo i promjene na njemu, gledajući sa prozora, dok Aranđel vidi nebo u Dafininim očima.</a:t>
            </a:r>
          </a:p>
          <a:p>
            <a:r>
              <a:rPr lang="sr-Latn-ME" dirty="0" smtClean="0"/>
              <a:t>Da je priroda u saglasju sa događajima u priči, svjedoči i Vukov pogled u naoblačeno nebo u trenutku dok Dafina čini preljubu.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7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 smtClean="0">
                <a:solidFill>
                  <a:srgbClr val="FF0000"/>
                </a:solidFill>
              </a:rPr>
              <a:t>ZVIJEZDA</a:t>
            </a:r>
            <a:r>
              <a:rPr lang="sr-Latn-ME" dirty="0" smtClean="0"/>
              <a:t> metaforično predstavlja ideale kojima junaci teže, </a:t>
            </a:r>
            <a:r>
              <a:rPr lang="sr-Latn-ME" i="1" dirty="0" smtClean="0"/>
              <a:t>simbol koji označava slutnju, osjećaj, viziju sreće života, sjaja, koji se ne može definisati nego koji svako za sebe mora osjećati</a:t>
            </a:r>
            <a:r>
              <a:rPr lang="sr-Latn-ME" dirty="0" smtClean="0"/>
              <a:t>, pa tako Vuk teži Rusiji, Dafina mirnom, porodičnom životu bez seljenja, a Aranđel nizanju dukata, uživajući sa snahom.</a:t>
            </a:r>
          </a:p>
          <a:p>
            <a:r>
              <a:rPr lang="sr-Latn-ME" dirty="0" smtClean="0"/>
              <a:t>I Aranđel vidi zvijezdu u Dafininim očima, na samrti.</a:t>
            </a:r>
          </a:p>
          <a:p>
            <a:r>
              <a:rPr lang="sr-Latn-ME" dirty="0" smtClean="0"/>
              <a:t>Dafinine oči se sve vrijeme dovode u vezu sa nebom, njihova je boja kao boja zimskog neba, tj. </a:t>
            </a:r>
            <a:r>
              <a:rPr lang="sr-Latn-ME" dirty="0"/>
              <a:t>k</a:t>
            </a:r>
            <a:r>
              <a:rPr lang="sr-Latn-ME" dirty="0" smtClean="0"/>
              <a:t>ao da ima dio neba u očima. Ona ostaje nedostižna Aranđelu bez obzira na način prevare, jer posljednje što se oslikava u njenim očima jeste lik Vuka Isakoviča.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3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63E1F-2B33-4117-A776-5E474A92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Događaji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romanu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nijesu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hronološkim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tokom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Naime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Isakovič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saznaje</a:t>
            </a:r>
            <a:r>
              <a:rPr lang="en-US" dirty="0">
                <a:solidFill>
                  <a:schemeClr val="tx1"/>
                </a:solidFill>
              </a:rPr>
              <a:t> da mu je </a:t>
            </a:r>
            <a:r>
              <a:rPr lang="en-US" dirty="0" err="1">
                <a:solidFill>
                  <a:schemeClr val="tx1"/>
                </a:solidFill>
              </a:rPr>
              <a:t>žena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mrtva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dok</a:t>
            </a:r>
            <a:r>
              <a:rPr lang="en-US" dirty="0">
                <a:solidFill>
                  <a:schemeClr val="tx1"/>
                </a:solidFill>
              </a:rPr>
              <a:t> mi </a:t>
            </a:r>
            <a:r>
              <a:rPr lang="en-US" dirty="0" err="1">
                <a:solidFill>
                  <a:schemeClr val="tx1"/>
                </a:solidFill>
              </a:rPr>
              <a:t>tek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narednom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poglavlju</a:t>
            </a:r>
            <a:r>
              <a:rPr lang="en-US" dirty="0">
                <a:solidFill>
                  <a:schemeClr val="tx1"/>
                </a:solidFill>
              </a:rPr>
              <a:t>, VIII, </a:t>
            </a:r>
            <a:r>
              <a:rPr lang="en-US" dirty="0" err="1">
                <a:solidFill>
                  <a:schemeClr val="tx1"/>
                </a:solidFill>
              </a:rPr>
              <a:t>čitamo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njenoj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smrti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mukama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kojima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umire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poglavljima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naizmjenično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bivaju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prikazani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frontu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gdje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Isakovič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gdje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nalaze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Aranđel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Dafina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6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0D332-CF32-4C09-92D3-1AC2B8D43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Scena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preljube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vrlo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značajnu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poziciju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tekstu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rasplet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smjeru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kom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dešava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Prikaz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dvoje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ljubavnika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grijeh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predstavlja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prikaz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mučenja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slijedi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nakon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zajedno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provedene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noći</a:t>
            </a:r>
            <a:r>
              <a:rPr lang="en-US" dirty="0">
                <a:solidFill>
                  <a:schemeClr val="tx1"/>
                </a:solidFill>
              </a:rPr>
              <a:t>. Ni </a:t>
            </a:r>
            <a:r>
              <a:rPr lang="en-US" dirty="0" err="1">
                <a:solidFill>
                  <a:schemeClr val="tx1"/>
                </a:solidFill>
              </a:rPr>
              <a:t>jedno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drugo</a:t>
            </a:r>
            <a:r>
              <a:rPr lang="en-US" dirty="0">
                <a:solidFill>
                  <a:schemeClr val="tx1"/>
                </a:solidFill>
              </a:rPr>
              <a:t> ne </a:t>
            </a:r>
            <a:r>
              <a:rPr lang="en-US" dirty="0" err="1">
                <a:solidFill>
                  <a:schemeClr val="tx1"/>
                </a:solidFill>
              </a:rPr>
              <a:t>nalaze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sreću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kojoj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maštali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Preljuba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samo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potpunog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rasula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propadanja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zadesiti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porodicu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Kompoziciono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preljube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centralni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Seoba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propadanja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stradanja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patnje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grijeha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uništava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čitavu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porodicu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78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8EB0B-E5E7-46F0-8544-A3CD702B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75442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Organizacija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vremena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prostora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B8C34-94EC-4651-B1FD-B2A4E5D1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vrijeme</a:t>
            </a:r>
            <a:r>
              <a:rPr lang="en-US" dirty="0"/>
              <a:t> u </a:t>
            </a:r>
            <a:r>
              <a:rPr lang="en-US" dirty="0" err="1"/>
              <a:t>pitanju</a:t>
            </a:r>
            <a:r>
              <a:rPr lang="en-US" dirty="0"/>
              <a:t> “</a:t>
            </a:r>
            <a:r>
              <a:rPr lang="en-US" dirty="0" err="1"/>
              <a:t>Seobe</a:t>
            </a:r>
            <a:r>
              <a:rPr lang="en-US" dirty="0"/>
              <a:t>” se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istorijskim</a:t>
            </a:r>
            <a:r>
              <a:rPr lang="en-US" dirty="0"/>
              <a:t> </a:t>
            </a:r>
            <a:r>
              <a:rPr lang="en-US" dirty="0" err="1"/>
              <a:t>vremenom</a:t>
            </a:r>
            <a:r>
              <a:rPr lang="en-US" dirty="0"/>
              <a:t> u </a:t>
            </a:r>
            <a:r>
              <a:rPr lang="en-US" dirty="0" err="1"/>
              <a:t>trajanju</a:t>
            </a:r>
            <a:r>
              <a:rPr lang="en-US" dirty="0"/>
              <a:t> od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. </a:t>
            </a:r>
            <a:r>
              <a:rPr lang="en-US" dirty="0" err="1"/>
              <a:t>Vuk</a:t>
            </a:r>
            <a:r>
              <a:rPr lang="en-US" dirty="0"/>
              <a:t> </a:t>
            </a:r>
            <a:r>
              <a:rPr lang="en-US" dirty="0" err="1"/>
              <a:t>Isakovič</a:t>
            </a:r>
            <a:r>
              <a:rPr lang="en-US" dirty="0"/>
              <a:t> se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odlazi</a:t>
            </a:r>
            <a:r>
              <a:rPr lang="en-US" dirty="0"/>
              <a:t> u rat u </a:t>
            </a:r>
            <a:r>
              <a:rPr lang="en-US" dirty="0" err="1"/>
              <a:t>proljeće</a:t>
            </a:r>
            <a:r>
              <a:rPr lang="en-US" dirty="0"/>
              <a:t> 1744. </a:t>
            </a:r>
            <a:r>
              <a:rPr lang="en-US" dirty="0" err="1"/>
              <a:t>godine</a:t>
            </a:r>
            <a:r>
              <a:rPr lang="en-US" dirty="0"/>
              <a:t>, a </a:t>
            </a:r>
            <a:r>
              <a:rPr lang="en-US" dirty="0" err="1"/>
              <a:t>vraća</a:t>
            </a:r>
            <a:r>
              <a:rPr lang="en-US" dirty="0"/>
              <a:t> se </a:t>
            </a:r>
            <a:r>
              <a:rPr lang="en-US" dirty="0" err="1"/>
              <a:t>kući</a:t>
            </a:r>
            <a:r>
              <a:rPr lang="en-US" dirty="0"/>
              <a:t> u </a:t>
            </a:r>
            <a:r>
              <a:rPr lang="en-US" dirty="0" err="1"/>
              <a:t>ljeto</a:t>
            </a:r>
            <a:r>
              <a:rPr lang="en-US" dirty="0"/>
              <a:t> 1745. </a:t>
            </a:r>
          </a:p>
          <a:p>
            <a:r>
              <a:rPr lang="en-US" dirty="0"/>
              <a:t>U tom period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smještena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dešavanja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književne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retrospekcije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bitnim</a:t>
            </a:r>
            <a:r>
              <a:rPr lang="en-US" dirty="0"/>
              <a:t> </a:t>
            </a:r>
            <a:r>
              <a:rPr lang="en-US" dirty="0" err="1"/>
              <a:t>događajima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desili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proljeća</a:t>
            </a:r>
            <a:r>
              <a:rPr lang="en-US" dirty="0"/>
              <a:t> 1744.</a:t>
            </a:r>
          </a:p>
        </p:txBody>
      </p:sp>
    </p:spTree>
    <p:extLst>
      <p:ext uri="{BB962C8B-B14F-4D97-AF65-F5344CB8AC3E}">
        <p14:creationId xmlns:p14="http://schemas.microsoft.com/office/powerpoint/2010/main" val="373897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Organizacija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vremena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prostora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 smtClean="0"/>
              <a:t>Otvoren : zatvoren prostor</a:t>
            </a:r>
          </a:p>
          <a:p>
            <a:endParaRPr lang="sr-Latn-ME" dirty="0"/>
          </a:p>
          <a:p>
            <a:r>
              <a:rPr lang="sr-Latn-ME" dirty="0" smtClean="0"/>
              <a:t>Vuk Isakovič i Slavonsko-podunavski puk su uvijek na otvorenom – asocira prostranstvo, slobodu, širinu, prirodu.</a:t>
            </a:r>
          </a:p>
          <a:p>
            <a:r>
              <a:rPr lang="sr-Latn-ME" dirty="0" smtClean="0"/>
              <a:t>On je slikan pod tuđim nebom u ležećem položaju budući da ga voze, čime se prostor koji ga okružuje, a kroz koji prolazi, dodatno oneobičava.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Zatvoren prostor simboliše skučenost, ograničenost, dom koji postaje </a:t>
            </a:r>
            <a:r>
              <a:rPr lang="sr-Latn-ME" i="1" dirty="0" smtClean="0"/>
              <a:t>antidom</a:t>
            </a:r>
            <a:r>
              <a:rPr lang="sr-Latn-ME" dirty="0" smtClean="0"/>
              <a:t>, jer u Aranđelovoj kući dolazi do preljube</a:t>
            </a:r>
          </a:p>
          <a:p>
            <a:r>
              <a:rPr lang="sr-Latn-ME" dirty="0" smtClean="0"/>
              <a:t>Dafina, nakon što se useljava u djeverovu kuću, bira mjesto kraj prozora, sa kojeg posmatra rijeku u kojoj se ogleda i njena sjen.</a:t>
            </a:r>
          </a:p>
          <a:p>
            <a:r>
              <a:rPr lang="sr-Latn-ME" dirty="0" smtClean="0"/>
              <a:t>Simbolika prozora s rešetkama je potpuna, jer se stiče utisak da se junakinja osjeća zarobljeno u praznini svog života. Ona bira mjesto sa kojeg može da ostvari ma kakav kontakt s prirodom, i s kojeg može da </a:t>
            </a:r>
            <a:r>
              <a:rPr lang="sr-Latn-ME" i="1" dirty="0" smtClean="0"/>
              <a:t>upija nebo.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816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rgbClr val="FF0000"/>
                </a:solidFill>
              </a:rPr>
              <a:t>Žanrovsko određenje romana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8770571" cy="4100423"/>
          </a:xfrm>
        </p:spPr>
        <p:txBody>
          <a:bodyPr/>
          <a:lstStyle/>
          <a:p>
            <a:r>
              <a:rPr lang="sr-Latn-ME" b="1" dirty="0" smtClean="0"/>
              <a:t>Poetski roman sa istorijskom osnovom </a:t>
            </a:r>
            <a:r>
              <a:rPr lang="sr-Latn-ME" dirty="0" smtClean="0"/>
              <a:t>ili istorijski roman s lirskim nabojem.</a:t>
            </a:r>
          </a:p>
          <a:p>
            <a:r>
              <a:rPr lang="sr-Latn-ME" dirty="0" smtClean="0"/>
              <a:t>Psihološki, istorijski, socijalni, ljubavni, porodični, ratni, filozofsko-egzistencijalni i lirski roman.</a:t>
            </a:r>
            <a:endParaRPr lang="en-US" dirty="0" smtClean="0"/>
          </a:p>
          <a:p>
            <a:r>
              <a:rPr lang="en-US" dirty="0" err="1" smtClean="0"/>
              <a:t>Istorijska</a:t>
            </a:r>
            <a:r>
              <a:rPr lang="en-US" dirty="0" smtClean="0"/>
              <a:t> </a:t>
            </a:r>
            <a:r>
              <a:rPr lang="en-US" dirty="0" err="1" smtClean="0"/>
              <a:t>podloga</a:t>
            </a:r>
            <a:r>
              <a:rPr lang="sr-Latn-ME" dirty="0" smtClean="0"/>
              <a:t>, za koju je građa uzeta iz </a:t>
            </a:r>
            <a:r>
              <a:rPr lang="sr-Latn-ME" i="1" dirty="0" smtClean="0"/>
              <a:t>Memoara</a:t>
            </a:r>
            <a:r>
              <a:rPr lang="sr-Latn-ME" dirty="0" smtClean="0"/>
              <a:t> Simeona Piščevića. </a:t>
            </a:r>
            <a:r>
              <a:rPr lang="sr-Latn-ME" i="1" dirty="0" smtClean="0"/>
              <a:t>U Seobama je, naime, kao i u prvom delu Piščevićevih memoara, opisan vojni  pohod Slavonsko – podunavskog puka, sastavljenog od tri stotine Srba iz Ugarske, podanika i vojnih najamnika Marije Terezije. Od onih Srba koji počev od velike seobe 1690, predvođene patrijarhom Arsenijem III Čarnojevićem, nisu prestajali u većim talasima da beže preko Save ispod turskog nasilja i pustošenja.</a:t>
            </a:r>
          </a:p>
          <a:p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8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CABD93-1AC2-4EFE-B30F-057638A21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važnu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noć</a:t>
            </a:r>
            <a:r>
              <a:rPr lang="en-US" dirty="0"/>
              <a:t>. U </a:t>
            </a:r>
            <a:r>
              <a:rPr lang="en-US" dirty="0" err="1"/>
              <a:t>slovenskoj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mitologiji</a:t>
            </a:r>
            <a:r>
              <a:rPr lang="en-US" dirty="0"/>
              <a:t> </a:t>
            </a:r>
            <a:r>
              <a:rPr lang="en-US" dirty="0" err="1"/>
              <a:t>noći</a:t>
            </a:r>
            <a:r>
              <a:rPr lang="en-US" dirty="0"/>
              <a:t> se </a:t>
            </a:r>
            <a:r>
              <a:rPr lang="en-US" dirty="0" err="1"/>
              <a:t>pridaju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nečastive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, za </a:t>
            </a:r>
            <a:r>
              <a:rPr lang="en-US" dirty="0" err="1"/>
              <a:t>vrijeme</a:t>
            </a:r>
            <a:r>
              <a:rPr lang="en-US" dirty="0"/>
              <a:t> tame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mraka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</a:t>
            </a:r>
            <a:r>
              <a:rPr lang="en-US" dirty="0" err="1"/>
              <a:t>zle</a:t>
            </a:r>
            <a:r>
              <a:rPr lang="en-US" dirty="0"/>
              <a:t> </a:t>
            </a:r>
            <a:r>
              <a:rPr lang="en-US" dirty="0" err="1"/>
              <a:t>sile</a:t>
            </a:r>
            <a:r>
              <a:rPr lang="en-US" dirty="0"/>
              <a:t>, pa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“</a:t>
            </a:r>
            <a:r>
              <a:rPr lang="en-US" dirty="0" err="1"/>
              <a:t>Seobama</a:t>
            </a:r>
            <a:r>
              <a:rPr lang="en-US" dirty="0"/>
              <a:t>”.</a:t>
            </a:r>
          </a:p>
          <a:p>
            <a:r>
              <a:rPr lang="en-US" dirty="0" err="1"/>
              <a:t>Naime</a:t>
            </a:r>
            <a:r>
              <a:rPr lang="en-US" dirty="0"/>
              <a:t>, </a:t>
            </a:r>
            <a:r>
              <a:rPr lang="en-US" dirty="0" err="1"/>
              <a:t>Dafina</a:t>
            </a:r>
            <a:r>
              <a:rPr lang="en-US" dirty="0"/>
              <a:t> je </a:t>
            </a:r>
            <a:r>
              <a:rPr lang="en-US" dirty="0" err="1"/>
              <a:t>počinila</a:t>
            </a:r>
            <a:r>
              <a:rPr lang="en-US" dirty="0"/>
              <a:t> </a:t>
            </a:r>
            <a:r>
              <a:rPr lang="en-US" dirty="0" err="1"/>
              <a:t>grijeh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đeverom</a:t>
            </a:r>
            <a:r>
              <a:rPr lang="en-US" dirty="0"/>
              <a:t> u </a:t>
            </a:r>
            <a:r>
              <a:rPr lang="en-US" dirty="0" err="1"/>
              <a:t>noći</a:t>
            </a:r>
            <a:r>
              <a:rPr lang="en-US" dirty="0"/>
              <a:t>, a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halucinacije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priviđenja</a:t>
            </a:r>
            <a:r>
              <a:rPr lang="en-US" dirty="0"/>
              <a:t> se </a:t>
            </a:r>
            <a:r>
              <a:rPr lang="en-US" dirty="0" err="1"/>
              <a:t>dešavaju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u </a:t>
            </a:r>
            <a:r>
              <a:rPr lang="en-US" dirty="0" err="1"/>
              <a:t>noći</a:t>
            </a:r>
            <a:r>
              <a:rPr lang="en-US" dirty="0"/>
              <a:t>. </a:t>
            </a:r>
            <a:r>
              <a:rPr lang="en-US" dirty="0" err="1"/>
              <a:t>Dafina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“</a:t>
            </a:r>
            <a:r>
              <a:rPr lang="en-US" dirty="0" err="1"/>
              <a:t>ugleda</a:t>
            </a:r>
            <a:r>
              <a:rPr lang="en-US" dirty="0"/>
              <a:t>”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muža</a:t>
            </a:r>
            <a:r>
              <a:rPr lang="en-US" dirty="0"/>
              <a:t> u </a:t>
            </a:r>
            <a:r>
              <a:rPr lang="en-US" dirty="0" err="1"/>
              <a:t>noćima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halucinacija</a:t>
            </a:r>
            <a:r>
              <a:rPr lang="en-US" dirty="0"/>
              <a:t>. </a:t>
            </a:r>
            <a:r>
              <a:rPr lang="en-US" dirty="0" err="1"/>
              <a:t>Vuk</a:t>
            </a:r>
            <a:r>
              <a:rPr lang="en-US" dirty="0"/>
              <a:t> za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saznaje</a:t>
            </a:r>
            <a:r>
              <a:rPr lang="en-US" dirty="0"/>
              <a:t> u </a:t>
            </a:r>
            <a:r>
              <a:rPr lang="en-US" dirty="0" err="1"/>
              <a:t>noći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56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D1C8A1-D819-4960-A772-2426F3D4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Motiv</a:t>
            </a:r>
            <a:r>
              <a:rPr lang="en-US" dirty="0" smtClean="0"/>
              <a:t> </a:t>
            </a:r>
            <a:r>
              <a:rPr lang="en-US" b="1" dirty="0" err="1"/>
              <a:t>zavičaja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je </a:t>
            </a:r>
            <a:r>
              <a:rPr lang="en-US" dirty="0" err="1"/>
              <a:t>značajan</a:t>
            </a:r>
            <a:r>
              <a:rPr lang="en-US" dirty="0"/>
              <a:t> za </a:t>
            </a:r>
            <a:r>
              <a:rPr lang="en-US" dirty="0" err="1"/>
              <a:t>Crnjanskovu</a:t>
            </a:r>
            <a:r>
              <a:rPr lang="en-US" dirty="0"/>
              <a:t> </a:t>
            </a:r>
            <a:r>
              <a:rPr lang="en-US" dirty="0" err="1"/>
              <a:t>poetiku</a:t>
            </a:r>
            <a:r>
              <a:rPr lang="en-US" dirty="0"/>
              <a:t>. U </a:t>
            </a:r>
            <a:r>
              <a:rPr lang="en-US" dirty="0" err="1"/>
              <a:t>većini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djela</a:t>
            </a:r>
            <a:r>
              <a:rPr lang="en-US" dirty="0"/>
              <a:t> </a:t>
            </a:r>
            <a:r>
              <a:rPr lang="en-US" dirty="0" err="1"/>
              <a:t>upavo</a:t>
            </a:r>
            <a:r>
              <a:rPr lang="en-US" dirty="0"/>
              <a:t> je </a:t>
            </a:r>
            <a:r>
              <a:rPr lang="en-US" dirty="0" err="1"/>
              <a:t>zavičaj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teži</a:t>
            </a:r>
            <a:r>
              <a:rPr lang="en-US" dirty="0"/>
              <a:t>, o </a:t>
            </a:r>
            <a:r>
              <a:rPr lang="en-US" dirty="0" err="1"/>
              <a:t>kom</a:t>
            </a:r>
            <a:r>
              <a:rPr lang="en-US" dirty="0"/>
              <a:t> se </a:t>
            </a:r>
            <a:r>
              <a:rPr lang="en-US" dirty="0" err="1"/>
              <a:t>mašta</a:t>
            </a:r>
            <a:r>
              <a:rPr lang="en-US" dirty="0"/>
              <a:t>.</a:t>
            </a:r>
          </a:p>
          <a:p>
            <a:r>
              <a:rPr lang="en-US" dirty="0" err="1"/>
              <a:t>Zavičaj</a:t>
            </a:r>
            <a:r>
              <a:rPr lang="en-US" dirty="0"/>
              <a:t> u </a:t>
            </a:r>
            <a:r>
              <a:rPr lang="en-US" dirty="0" err="1"/>
              <a:t>romanu</a:t>
            </a:r>
            <a:r>
              <a:rPr lang="en-US" dirty="0"/>
              <a:t> “</a:t>
            </a:r>
            <a:r>
              <a:rPr lang="en-US" dirty="0" err="1"/>
              <a:t>Seobe</a:t>
            </a:r>
            <a:r>
              <a:rPr lang="en-US" dirty="0"/>
              <a:t>” 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bitan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Vuk</a:t>
            </a:r>
            <a:r>
              <a:rPr lang="en-US" dirty="0"/>
              <a:t> </a:t>
            </a:r>
            <a:r>
              <a:rPr lang="en-US" dirty="0" err="1"/>
              <a:t>Isakovič</a:t>
            </a:r>
            <a:r>
              <a:rPr lang="en-US" dirty="0"/>
              <a:t> </a:t>
            </a:r>
            <a:r>
              <a:rPr lang="en-US" dirty="0" err="1"/>
              <a:t>odlazi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zavičaja</a:t>
            </a:r>
            <a:r>
              <a:rPr lang="en-US" dirty="0"/>
              <a:t> u rat. </a:t>
            </a:r>
            <a:r>
              <a:rPr lang="en-US" dirty="0" err="1"/>
              <a:t>Zavičaj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dalek</a:t>
            </a:r>
            <a:r>
              <a:rPr lang="en-US" dirty="0"/>
              <a:t>, </a:t>
            </a:r>
            <a:r>
              <a:rPr lang="en-US" dirty="0" err="1"/>
              <a:t>maglovit</a:t>
            </a:r>
            <a:r>
              <a:rPr lang="en-US" dirty="0"/>
              <a:t> proctor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Vuk</a:t>
            </a:r>
            <a:r>
              <a:rPr lang="en-US" dirty="0"/>
              <a:t> ne nada. On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otići</a:t>
            </a:r>
            <a:r>
              <a:rPr lang="en-US" dirty="0"/>
              <a:t> u </a:t>
            </a:r>
            <a:r>
              <a:rPr lang="en-US" dirty="0" err="1"/>
              <a:t>Rusiju</a:t>
            </a:r>
            <a:r>
              <a:rPr lang="en-US" dirty="0"/>
              <a:t>, </a:t>
            </a:r>
            <a:r>
              <a:rPr lang="en-US" dirty="0" err="1"/>
              <a:t>stvoriti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zavičaj</a:t>
            </a:r>
            <a:r>
              <a:rPr lang="en-US" dirty="0"/>
              <a:t> za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potomke</a:t>
            </a:r>
            <a:r>
              <a:rPr lang="en-US" dirty="0"/>
              <a:t>, </a:t>
            </a:r>
            <a:r>
              <a:rPr lang="en-US" dirty="0" err="1"/>
              <a:t>zavičaj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vjekovima</a:t>
            </a:r>
            <a:r>
              <a:rPr lang="en-US" dirty="0"/>
              <a:t> </a:t>
            </a:r>
            <a:r>
              <a:rPr lang="en-US" dirty="0" err="1"/>
              <a:t>ginutu</a:t>
            </a:r>
            <a:r>
              <a:rPr lang="en-US" dirty="0"/>
              <a:t> </a:t>
            </a:r>
            <a:r>
              <a:rPr lang="en-US" dirty="0" err="1"/>
              <a:t>generacije</a:t>
            </a:r>
            <a:r>
              <a:rPr lang="en-US" dirty="0"/>
              <a:t> za </a:t>
            </a:r>
            <a:r>
              <a:rPr lang="en-US" dirty="0" err="1"/>
              <a:t>tuđ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pod </a:t>
            </a:r>
            <a:r>
              <a:rPr lang="en-US" dirty="0" err="1"/>
              <a:t>tuđom</a:t>
            </a:r>
            <a:r>
              <a:rPr lang="en-US" dirty="0"/>
              <a:t> </a:t>
            </a:r>
            <a:r>
              <a:rPr lang="en-US" dirty="0" err="1"/>
              <a:t>zastavom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081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C42F6-A05D-4D32-8D19-49FEB6224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Kao </a:t>
            </a:r>
            <a:r>
              <a:rPr lang="en-US" dirty="0" err="1">
                <a:solidFill>
                  <a:schemeClr val="tx1"/>
                </a:solidFill>
              </a:rPr>
              <a:t>jedan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nedosanjan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željen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pro</a:t>
            </a:r>
            <a:r>
              <a:rPr lang="sr-Latn-ME" dirty="0" smtClean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tor </a:t>
            </a:r>
            <a:r>
              <a:rPr lang="en-US" dirty="0" err="1">
                <a:solidFill>
                  <a:schemeClr val="tx1"/>
                </a:solidFill>
              </a:rPr>
              <a:t>javlja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Rusija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Vuk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Isakovič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Rusiju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vidi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san,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maglu</a:t>
            </a:r>
            <a:r>
              <a:rPr lang="en-US" i="1" dirty="0">
                <a:solidFill>
                  <a:schemeClr val="tx1"/>
                </a:solidFill>
              </a:rPr>
              <a:t>, bez </a:t>
            </a:r>
            <a:r>
              <a:rPr lang="en-US" i="1" dirty="0" err="1">
                <a:solidFill>
                  <a:schemeClr val="tx1"/>
                </a:solidFill>
              </a:rPr>
              <a:t>jasnih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pojmova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njenom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smislu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značaju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čisti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zrak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apsolutno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prostranstvo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slobodu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raj, </a:t>
            </a:r>
            <a:r>
              <a:rPr lang="en-US" i="1" dirty="0" err="1">
                <a:solidFill>
                  <a:schemeClr val="tx1"/>
                </a:solidFill>
              </a:rPr>
              <a:t>kao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jednu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veliku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nepreglednu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zelenu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poljanu</a:t>
            </a:r>
            <a:r>
              <a:rPr lang="en-US" i="1" dirty="0">
                <a:solidFill>
                  <a:schemeClr val="tx1"/>
                </a:solidFill>
              </a:rPr>
              <a:t> ,po </a:t>
            </a:r>
            <a:r>
              <a:rPr lang="en-US" i="1" dirty="0" err="1">
                <a:solidFill>
                  <a:schemeClr val="tx1"/>
                </a:solidFill>
              </a:rPr>
              <a:t>kojoj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će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jahati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Organizaciji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prostora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rijeke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Motiv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rijeke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</a:t>
            </a:r>
            <a:r>
              <a:rPr lang="en-US" dirty="0">
                <a:solidFill>
                  <a:schemeClr val="tx1"/>
                </a:solidFill>
              </a:rPr>
              <a:t> po </a:t>
            </a:r>
            <a:r>
              <a:rPr lang="en-US" dirty="0" err="1">
                <a:solidFill>
                  <a:schemeClr val="tx1"/>
                </a:solidFill>
              </a:rPr>
              <a:t>sebi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odgovara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prolaženju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oticanju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seobama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Kuće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brata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prolaze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void. </a:t>
            </a:r>
            <a:r>
              <a:rPr lang="en-US" dirty="0" err="1">
                <a:solidFill>
                  <a:schemeClr val="tx1"/>
                </a:solidFill>
              </a:rPr>
              <a:t>Proticanje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predstavlja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proticanje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koje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nezaustavljivo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Proticanje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vezuje</a:t>
            </a:r>
            <a:r>
              <a:rPr lang="en-US" dirty="0">
                <a:solidFill>
                  <a:schemeClr val="tx1"/>
                </a:solidFill>
              </a:rPr>
              <a:t> se za scene </a:t>
            </a:r>
            <a:r>
              <a:rPr lang="en-US" dirty="0" err="1">
                <a:solidFill>
                  <a:schemeClr val="tx1"/>
                </a:solidFill>
              </a:rPr>
              <a:t>Dafininog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umiranja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Dafine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otiče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život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prolazi</a:t>
            </a:r>
            <a:r>
              <a:rPr lang="en-US" dirty="0">
                <a:solidFill>
                  <a:schemeClr val="tx1"/>
                </a:solidFill>
              </a:rPr>
              <a:t> Rijeka </a:t>
            </a:r>
            <a:r>
              <a:rPr lang="en-US" dirty="0" err="1">
                <a:solidFill>
                  <a:schemeClr val="tx1"/>
                </a:solidFill>
              </a:rPr>
              <a:t>koju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gleda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prozora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45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160B0-EAFA-4F3E-AFCD-E2DE4D2A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63014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Analiza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likova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E02FC-E8C9-43FC-AD76-3DC16801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 </a:t>
            </a:r>
            <a:r>
              <a:rPr lang="en-US" dirty="0" err="1"/>
              <a:t>romanu</a:t>
            </a:r>
            <a:r>
              <a:rPr lang="en-US" dirty="0"/>
              <a:t> se </a:t>
            </a:r>
            <a:r>
              <a:rPr lang="en-US" dirty="0" err="1"/>
              <a:t>izdvajaju</a:t>
            </a:r>
            <a:r>
              <a:rPr lang="en-US" dirty="0"/>
              <a:t> tri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lika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bitniju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romanu</a:t>
            </a:r>
            <a:r>
              <a:rPr lang="en-US" dirty="0"/>
              <a:t>, pa </a:t>
            </a:r>
            <a:r>
              <a:rPr lang="en-US" dirty="0" err="1"/>
              <a:t>ni</a:t>
            </a:r>
            <a:r>
              <a:rPr lang="en-US" dirty="0"/>
              <a:t> o </a:t>
            </a:r>
            <a:r>
              <a:rPr lang="en-US" dirty="0" err="1"/>
              <a:t>njihovoj</a:t>
            </a:r>
            <a:r>
              <a:rPr lang="en-US" dirty="0"/>
              <a:t> </a:t>
            </a:r>
            <a:r>
              <a:rPr lang="en-US" dirty="0" err="1"/>
              <a:t>karakterizaciji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vođeno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.</a:t>
            </a:r>
          </a:p>
          <a:p>
            <a:r>
              <a:rPr lang="en-US" dirty="0"/>
              <a:t>Roman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buđenjem</a:t>
            </a:r>
            <a:r>
              <a:rPr lang="en-US" dirty="0"/>
              <a:t> Vuka </a:t>
            </a:r>
            <a:r>
              <a:rPr lang="en-US" dirty="0" err="1"/>
              <a:t>Isakoviča</a:t>
            </a:r>
            <a:r>
              <a:rPr lang="en-US" dirty="0"/>
              <a:t>. Kao </a:t>
            </a:r>
            <a:r>
              <a:rPr lang="en-US" dirty="0" err="1"/>
              <a:t>komandant</a:t>
            </a:r>
            <a:r>
              <a:rPr lang="en-US" dirty="0"/>
              <a:t> </a:t>
            </a:r>
            <a:r>
              <a:rPr lang="en-US" dirty="0" err="1"/>
              <a:t>Slavonsko-podunavskog</a:t>
            </a:r>
            <a:r>
              <a:rPr lang="en-US" dirty="0"/>
              <a:t> </a:t>
            </a:r>
            <a:r>
              <a:rPr lang="en-US" dirty="0" err="1"/>
              <a:t>puka</a:t>
            </a:r>
            <a:r>
              <a:rPr lang="en-US" dirty="0"/>
              <a:t>, </a:t>
            </a:r>
            <a:r>
              <a:rPr lang="en-US" dirty="0" err="1"/>
              <a:t>Isakovič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ratištu</a:t>
            </a:r>
            <a:r>
              <a:rPr lang="en-US" dirty="0"/>
              <a:t> </a:t>
            </a:r>
            <a:r>
              <a:rPr lang="en-US" dirty="0" err="1"/>
              <a:t>provodi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/>
              <a:t>godinu</a:t>
            </a:r>
            <a:r>
              <a:rPr lang="en-US" dirty="0"/>
              <a:t> dana. </a:t>
            </a:r>
            <a:r>
              <a:rPr lang="en-US" dirty="0" err="1"/>
              <a:t>Prateći</a:t>
            </a:r>
            <a:r>
              <a:rPr lang="en-US" dirty="0"/>
              <a:t> mu </a:t>
            </a:r>
            <a:r>
              <a:rPr lang="en-US" dirty="0" err="1"/>
              <a:t>misli</a:t>
            </a:r>
            <a:r>
              <a:rPr lang="en-US" dirty="0"/>
              <a:t>, </a:t>
            </a:r>
            <a:r>
              <a:rPr lang="en-US" dirty="0" err="1"/>
              <a:t>pripovjedač</a:t>
            </a:r>
            <a:r>
              <a:rPr lang="en-US" dirty="0"/>
              <a:t> </a:t>
            </a:r>
            <a:r>
              <a:rPr lang="en-US" dirty="0" err="1"/>
              <a:t>otkriva</a:t>
            </a:r>
            <a:r>
              <a:rPr lang="en-US" dirty="0"/>
              <a:t> da je on sit </a:t>
            </a:r>
            <a:r>
              <a:rPr lang="en-US" dirty="0" err="1"/>
              <a:t>seoba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mu </a:t>
            </a:r>
            <a:r>
              <a:rPr lang="en-US" dirty="0" err="1"/>
              <a:t>mir</a:t>
            </a:r>
            <a:r>
              <a:rPr lang="en-US" dirty="0"/>
              <a:t>, </a:t>
            </a:r>
            <a:r>
              <a:rPr lang="en-US" dirty="0" err="1"/>
              <a:t>odmor</a:t>
            </a:r>
            <a:r>
              <a:rPr lang="en-US" dirty="0"/>
              <a:t>. </a:t>
            </a:r>
            <a:r>
              <a:rPr lang="en-US" dirty="0" err="1"/>
              <a:t>Stiče</a:t>
            </a:r>
            <a:r>
              <a:rPr lang="en-US" dirty="0"/>
              <a:t> se </a:t>
            </a:r>
            <a:r>
              <a:rPr lang="en-US" dirty="0" err="1"/>
              <a:t>utisak</a:t>
            </a:r>
            <a:r>
              <a:rPr lang="en-US" dirty="0"/>
              <a:t> da je java za Vuka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teška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neprijatna</a:t>
            </a:r>
            <a:r>
              <a:rPr lang="en-US" dirty="0"/>
              <a:t>. </a:t>
            </a:r>
            <a:r>
              <a:rPr lang="en-US" dirty="0" err="1"/>
              <a:t>Stalne</a:t>
            </a:r>
            <a:r>
              <a:rPr lang="en-US" dirty="0"/>
              <a:t> </a:t>
            </a:r>
            <a:r>
              <a:rPr lang="en-US" dirty="0" err="1"/>
              <a:t>seobe</a:t>
            </a:r>
            <a:r>
              <a:rPr lang="en-US" dirty="0"/>
              <a:t>, </a:t>
            </a:r>
            <a:r>
              <a:rPr lang="en-US" dirty="0" err="1"/>
              <a:t>ratovi</a:t>
            </a:r>
            <a:r>
              <a:rPr lang="en-US" dirty="0"/>
              <a:t> </a:t>
            </a:r>
            <a:r>
              <a:rPr lang="en-US" dirty="0" err="1"/>
              <a:t>ostavili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neizbrisiv</a:t>
            </a:r>
            <a:r>
              <a:rPr lang="en-US" dirty="0"/>
              <a:t> </a:t>
            </a:r>
            <a:r>
              <a:rPr lang="en-US" dirty="0" err="1"/>
              <a:t>trag</a:t>
            </a:r>
            <a:r>
              <a:rPr lang="en-US" dirty="0"/>
              <a:t>.</a:t>
            </a:r>
          </a:p>
          <a:p>
            <a:r>
              <a:rPr lang="en-US" dirty="0" err="1"/>
              <a:t>Vuk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u </a:t>
            </a:r>
            <a:r>
              <a:rPr lang="en-US" dirty="0" err="1"/>
              <a:t>romanu</a:t>
            </a:r>
            <a:r>
              <a:rPr lang="en-US" dirty="0"/>
              <a:t> </a:t>
            </a:r>
            <a:r>
              <a:rPr lang="en-US" dirty="0" err="1"/>
              <a:t>izdvojen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.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važnost</a:t>
            </a:r>
            <a:r>
              <a:rPr lang="en-US" dirty="0"/>
              <a:t> od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neminovna</a:t>
            </a:r>
            <a:r>
              <a:rPr lang="en-US" dirty="0"/>
              <a:t>. O tome </a:t>
            </a:r>
            <a:r>
              <a:rPr lang="en-US" dirty="0" err="1"/>
              <a:t>svjedoči</a:t>
            </a:r>
            <a:r>
              <a:rPr lang="en-US" dirty="0"/>
              <a:t> </a:t>
            </a:r>
            <a:r>
              <a:rPr lang="en-US" dirty="0" err="1"/>
              <a:t>činjenica</a:t>
            </a:r>
            <a:r>
              <a:rPr lang="en-US" dirty="0"/>
              <a:t> da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387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829398"/>
              </p:ext>
            </p:extLst>
          </p:nvPr>
        </p:nvGraphicFramePr>
        <p:xfrm>
          <a:off x="2907820" y="1040919"/>
          <a:ext cx="8944875" cy="529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625"/>
                <a:gridCol w="2981625"/>
                <a:gridCol w="2981625"/>
              </a:tblGrid>
              <a:tr h="651358"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KONTRAST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    VUK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                ARANĐEL</a:t>
                      </a:r>
                      <a:endParaRPr lang="en-US" dirty="0"/>
                    </a:p>
                  </a:txBody>
                  <a:tcPr/>
                </a:tc>
              </a:tr>
              <a:tr h="1047632">
                <a:tc>
                  <a:txBody>
                    <a:bodyPr/>
                    <a:lstStyle/>
                    <a:p>
                      <a:r>
                        <a:rPr lang="sr-Latn-ME" dirty="0" smtClean="0"/>
                        <a:t>Fizički izgled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visok, krupan, crn</a:t>
                      </a:r>
                    </a:p>
                    <a:p>
                      <a:endParaRPr lang="sr-Latn-ME" dirty="0" smtClean="0"/>
                    </a:p>
                    <a:p>
                      <a:r>
                        <a:rPr lang="sr-Latn-ME" dirty="0" smtClean="0"/>
                        <a:t>težak kao bure; medvjed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oniži, mršav, žut</a:t>
                      </a:r>
                    </a:p>
                    <a:p>
                      <a:endParaRPr lang="sr-Latn-ME" dirty="0" smtClean="0"/>
                    </a:p>
                    <a:p>
                      <a:r>
                        <a:rPr lang="sr-Latn-ME" dirty="0" smtClean="0"/>
                        <a:t> jarac</a:t>
                      </a:r>
                      <a:endParaRPr lang="en-US" dirty="0"/>
                    </a:p>
                  </a:txBody>
                  <a:tcPr/>
                </a:tc>
              </a:tr>
              <a:tr h="651358">
                <a:tc>
                  <a:txBody>
                    <a:bodyPr/>
                    <a:lstStyle/>
                    <a:p>
                      <a:r>
                        <a:rPr lang="sr-Latn-ME" dirty="0" smtClean="0"/>
                        <a:t>Karakterne osobine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rasipnik, nestalan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tvrdica, uporan, stalan</a:t>
                      </a:r>
                      <a:endParaRPr lang="en-US" dirty="0"/>
                    </a:p>
                  </a:txBody>
                  <a:tcPr/>
                </a:tc>
              </a:tr>
              <a:tr h="651358">
                <a:tc>
                  <a:txBody>
                    <a:bodyPr/>
                    <a:lstStyle/>
                    <a:p>
                      <a:r>
                        <a:rPr lang="sr-Latn-ME" dirty="0" smtClean="0"/>
                        <a:t>Zanimanje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vojnik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trgovac i zelenaš</a:t>
                      </a:r>
                      <a:endParaRPr lang="en-US" dirty="0"/>
                    </a:p>
                  </a:txBody>
                  <a:tcPr/>
                </a:tc>
              </a:tr>
              <a:tr h="733342">
                <a:tc>
                  <a:txBody>
                    <a:bodyPr/>
                    <a:lstStyle/>
                    <a:p>
                      <a:r>
                        <a:rPr lang="sr-Latn-ME" dirty="0" smtClean="0"/>
                        <a:t>Uvjerenje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vezan za</a:t>
                      </a:r>
                      <a:r>
                        <a:rPr lang="sr-Latn-ME" baseline="0" dirty="0" smtClean="0"/>
                        <a:t> </a:t>
                      </a:r>
                      <a:r>
                        <a:rPr lang="sr-Latn-ME" i="1" baseline="0" dirty="0" smtClean="0"/>
                        <a:t>slatko</a:t>
                      </a:r>
                      <a:r>
                        <a:rPr lang="sr-Latn-ME" baseline="0" dirty="0" smtClean="0"/>
                        <a:t> pravoslavlje, za seobe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Bez</a:t>
                      </a:r>
                      <a:r>
                        <a:rPr lang="sr-Latn-ME" baseline="0" dirty="0" smtClean="0"/>
                        <a:t> želje za selidbom, a sa željom da se trajno nastani</a:t>
                      </a:r>
                      <a:endParaRPr lang="en-US" dirty="0"/>
                    </a:p>
                  </a:txBody>
                  <a:tcPr/>
                </a:tc>
              </a:tr>
              <a:tr h="733342">
                <a:tc>
                  <a:txBody>
                    <a:bodyPr/>
                    <a:lstStyle/>
                    <a:p>
                      <a:r>
                        <a:rPr lang="sr-Latn-ME" dirty="0" smtClean="0"/>
                        <a:t>Jezik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ponekad</a:t>
                      </a:r>
                      <a:r>
                        <a:rPr lang="sr-Latn-ME" baseline="0" dirty="0" smtClean="0"/>
                        <a:t> govori na crkvenoslovenskom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uopšte ne govori</a:t>
                      </a:r>
                      <a:endParaRPr lang="en-US" dirty="0"/>
                    </a:p>
                  </a:txBody>
                  <a:tcPr/>
                </a:tc>
              </a:tr>
              <a:tr h="822481">
                <a:tc>
                  <a:txBody>
                    <a:bodyPr/>
                    <a:lstStyle/>
                    <a:p>
                      <a:r>
                        <a:rPr lang="sr-Latn-ME" dirty="0" smtClean="0"/>
                        <a:t>Dafina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prema Vuku: neposredna, strasna, nemoćna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ME" dirty="0" smtClean="0"/>
                        <a:t>prema Aranđelu: lukava,</a:t>
                      </a:r>
                      <a:r>
                        <a:rPr lang="sr-Latn-ME" baseline="0" dirty="0" smtClean="0"/>
                        <a:t> suzdržana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4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Vuk</a:t>
            </a:r>
            <a:r>
              <a:rPr lang="en-US" dirty="0" smtClean="0"/>
              <a:t> se </a:t>
            </a:r>
            <a:r>
              <a:rPr lang="en-US" dirty="0" err="1" smtClean="0"/>
              <a:t>izdvaja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sr-Latn-ME" dirty="0" smtClean="0"/>
              <a:t>vođa na čelu Puka, u kojem se simbolično ogleda narod, ali njegov čin postaje uzaludan – vjnici se uzaludno bore i ginu za tuđ račun, a on ne biva unaprijeđen u potpukovnika.</a:t>
            </a:r>
          </a:p>
          <a:p>
            <a:r>
              <a:rPr lang="sr-Latn-ME" dirty="0" smtClean="0"/>
              <a:t>Vuku pripada i ključno mjesto na okvirima teksta, jer se iz njegove perspektive posmatra predočena stvarnost na početku romana, dok je kraj takođe markiran isticanjem njegovih unutrašnjih stanja.</a:t>
            </a:r>
          </a:p>
          <a:p>
            <a:r>
              <a:rPr lang="sr-Latn-ME" dirty="0" smtClean="0"/>
              <a:t>Nasuprot njemu lik Aranđela Isakoviča koji se prema bratu ponaša kao da je stariji od njega.</a:t>
            </a:r>
          </a:p>
        </p:txBody>
      </p:sp>
    </p:spTree>
    <p:extLst>
      <p:ext uri="{BB962C8B-B14F-4D97-AF65-F5344CB8AC3E}">
        <p14:creationId xmlns:p14="http://schemas.microsoft.com/office/powerpoint/2010/main" val="119078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Aranđel – trgovac poznat po cijelom Zemunu.</a:t>
            </a:r>
          </a:p>
          <a:p>
            <a:r>
              <a:rPr lang="sr-Latn-ME" dirty="0" smtClean="0"/>
              <a:t>Umnožava svoje bogatstvo, stiče se utisak da želi trajno da se nastani negdje.</a:t>
            </a:r>
          </a:p>
          <a:p>
            <a:r>
              <a:rPr lang="sr-Latn-ME" dirty="0" smtClean="0"/>
              <a:t>Okarakterisan je kao proračunat i stamen, nasuprot Vuku koji je zanesenjak, ne stoji čvtsto na zemlji.</a:t>
            </a:r>
          </a:p>
          <a:p>
            <a:r>
              <a:rPr lang="sr-Latn-ME" dirty="0" smtClean="0"/>
              <a:t>Za Aranđela je Vuk </a:t>
            </a:r>
            <a:r>
              <a:rPr lang="sr-Latn-ME" i="1" dirty="0" smtClean="0"/>
              <a:t>taj brat </a:t>
            </a:r>
            <a:r>
              <a:rPr lang="sr-Latn-ME" dirty="0" smtClean="0"/>
              <a:t>i, nakon što mu se javi želja prema snahi, neće mariti za njega, iako mu je stalno pred očima.</a:t>
            </a:r>
          </a:p>
          <a:p>
            <a:r>
              <a:rPr lang="sr-Latn-ME" dirty="0" smtClean="0"/>
              <a:t>Za Dafinu, nakon preljube, Vuk postaje </a:t>
            </a:r>
            <a:r>
              <a:rPr lang="sr-Latn-ME" i="1" dirty="0" smtClean="0"/>
              <a:t>taj muž.</a:t>
            </a:r>
          </a:p>
          <a:p>
            <a:r>
              <a:rPr lang="sr-Latn-ME" dirty="0" smtClean="0"/>
              <a:t>I ona postaje isto što i Aranđel, pa od </a:t>
            </a:r>
            <a:r>
              <a:rPr lang="sr-Latn-ME" i="1" dirty="0" smtClean="0"/>
              <a:t>teške i pune postaje suva i žuta, sama kost i koža.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8105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Čitaocu se sve vrijeme predočava teški pređašnji Dafinin život, ne bi li se tu mogla naći motivacija za čin preljube.</a:t>
            </a:r>
          </a:p>
          <a:p>
            <a:r>
              <a:rPr lang="sr-Latn-ME" dirty="0" smtClean="0"/>
              <a:t>U Aranđelovom liku se suprotstavljaju  dva principa – materijalni i duhovni. Shvata da se novcem ne može kupiti sreća kao ni Dafinin život. Simbolična je slika prosipanja dukata, i Aranđelovo saznanje da je sve ništavno.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36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Kao kolektivni junak modeluje se Slavonsko-podunavski puk koji je oznakovljen tako da pokaže kako Austrija politički manipuliše srpskim nerodom u Vojvodini. Puk ratuje za tuđ račun, u tuđoj zemlji.</a:t>
            </a:r>
          </a:p>
          <a:p>
            <a:r>
              <a:rPr lang="sr-Latn-ME" dirty="0" smtClean="0"/>
              <a:t>Postupak animalizivanja posebno je naglašen u građenju ovog lika, junaci gube individualnost, postaju masa </a:t>
            </a:r>
            <a:r>
              <a:rPr lang="sr-Latn-ME" i="1" dirty="0" smtClean="0"/>
              <a:t>razbarušena, neoprana, mokra i pobesnela</a:t>
            </a:r>
            <a:r>
              <a:rPr lang="sr-Latn-ME" dirty="0" smtClean="0"/>
              <a:t>: koja </a:t>
            </a:r>
            <a:r>
              <a:rPr lang="sr-Latn-ME" i="1" dirty="0" smtClean="0"/>
              <a:t>smrdi na loj.</a:t>
            </a:r>
          </a:p>
          <a:p>
            <a:r>
              <a:rPr lang="sr-Latn-ME" dirty="0" smtClean="0"/>
              <a:t>Najbolje ih opisuje naslov VII poglavlja: </a:t>
            </a:r>
            <a:r>
              <a:rPr lang="sr-Latn-ME" i="1" dirty="0" smtClean="0"/>
              <a:t>Tumarali su, kao muve bez glave, jeli su, pili su, spavali su, da najposle trčećim korakom poginu, zakoračivši u prazninu, po tuđoj volji i za tuđ račun.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668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 smtClean="0"/>
              <a:t>Odgledaj film </a:t>
            </a:r>
            <a:r>
              <a:rPr lang="sr-Latn-ME" sz="2000" i="1" dirty="0" smtClean="0"/>
              <a:t>Seobe</a:t>
            </a:r>
            <a:r>
              <a:rPr lang="sr-Latn-ME" sz="2000" dirty="0" smtClean="0"/>
              <a:t>, u režiji </a:t>
            </a:r>
            <a:r>
              <a:rPr lang="sr-Latn-ME" sz="2000" b="1" dirty="0" smtClean="0"/>
              <a:t>Aleksandra Petrovića </a:t>
            </a:r>
            <a:r>
              <a:rPr lang="sr-Latn-ME" sz="2000" dirty="0" smtClean="0"/>
              <a:t>(snimljen 1989. godine.</a:t>
            </a:r>
            <a:br>
              <a:rPr lang="sr-Latn-ME" sz="2000" dirty="0" smtClean="0"/>
            </a:br>
            <a:r>
              <a:rPr lang="sr-Latn-ME" sz="2000" dirty="0" smtClean="0"/>
              <a:t>Film je sniman 222 dana, u pejzažima Baranje, na ušću Drine, u baroknim dvorcima Češke.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5" y="2328062"/>
            <a:ext cx="4048125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81" y="2274319"/>
            <a:ext cx="3588589" cy="2911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0" y="2370924"/>
            <a:ext cx="37909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rgbClr val="FF0000"/>
                </a:solidFill>
              </a:rPr>
              <a:t>Pripovijedanje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Izdvaja se jedna nadređena pripovjedačka instanca – sveznajući pripovjedač, koji ima mogućnost da ulazi u perspektive samih junaka i da dublje osvjetljava njihove karaktere.</a:t>
            </a:r>
          </a:p>
          <a:p>
            <a:r>
              <a:rPr lang="sr-Latn-ME" dirty="0" smtClean="0"/>
              <a:t>Pitanje glasa (onog koji pripovijeda) i pitanje perspektive ili tačke gledišta (onog koji vidi) nije isto. (primjer 11 str.)</a:t>
            </a:r>
          </a:p>
          <a:p>
            <a:r>
              <a:rPr lang="sr-Latn-ME" dirty="0" smtClean="0"/>
              <a:t>Glavni junaci se ne ostvaruju kao pripovjedači, ali se kroz njihovu svijest prelama stvarnost romana.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9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85000-634C-43B2-B0C7-54572D80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625455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Kompozicija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romana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EC421-5DB5-4DF8-A599-E43F15EC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Naslov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Seobe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 </a:t>
            </a:r>
            <a:r>
              <a:rPr lang="en-US" dirty="0" err="1">
                <a:solidFill>
                  <a:schemeClr val="tx1"/>
                </a:solidFill>
              </a:rPr>
              <a:t>predstavlja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promjenu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mjesta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boravka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već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naglašavaju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nemogućnost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trajanja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mjestu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nepostojanje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spokoja</a:t>
            </a:r>
            <a:r>
              <a:rPr lang="en-US" dirty="0">
                <a:solidFill>
                  <a:schemeClr val="tx1"/>
                </a:solidFill>
              </a:rPr>
              <a:t>. U tom </a:t>
            </a:r>
            <a:r>
              <a:rPr lang="en-US" dirty="0" err="1">
                <a:solidFill>
                  <a:schemeClr val="tx1"/>
                </a:solidFill>
              </a:rPr>
              <a:t>smislu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ovog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simboličko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negoli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doslovno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značenje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Seobe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nemir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čovjeku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neprekidno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haotično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duše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simbol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Prstenasta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kompozicija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sr-Latn-ME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Vuk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Isakovič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početku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prološkoj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granici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budi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sna</a:t>
            </a:r>
            <a:r>
              <a:rPr lang="en-US" dirty="0">
                <a:solidFill>
                  <a:schemeClr val="tx1"/>
                </a:solidFill>
              </a:rPr>
              <a:t>, da bi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epiloškoj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granici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ponovo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utonuo</a:t>
            </a:r>
            <a:r>
              <a:rPr lang="en-US" dirty="0">
                <a:solidFill>
                  <a:schemeClr val="tx1"/>
                </a:solidFill>
              </a:rPr>
              <a:t> u san. </a:t>
            </a:r>
          </a:p>
        </p:txBody>
      </p:sp>
    </p:spTree>
    <p:extLst>
      <p:ext uri="{BB962C8B-B14F-4D97-AF65-F5344CB8AC3E}">
        <p14:creationId xmlns:p14="http://schemas.microsoft.com/office/powerpoint/2010/main" val="428798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94CEEA-3476-437F-AA34-23A773F3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prolog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epilog, </a:t>
            </a:r>
            <a:r>
              <a:rPr lang="en-US" dirty="0" err="1">
                <a:solidFill>
                  <a:schemeClr val="tx1"/>
                </a:solidFill>
              </a:rPr>
              <a:t>dakle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posljednje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poglavlje</a:t>
            </a:r>
            <a:r>
              <a:rPr lang="en-US" dirty="0">
                <a:solidFill>
                  <a:schemeClr val="tx1"/>
                </a:solidFill>
              </a:rPr>
              <a:t> nose </a:t>
            </a:r>
            <a:r>
              <a:rPr lang="en-US" dirty="0" err="1">
                <a:solidFill>
                  <a:schemeClr val="tx1"/>
                </a:solidFill>
              </a:rPr>
              <a:t>simboličan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Beskrajan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plavi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krug</a:t>
            </a:r>
            <a:r>
              <a:rPr lang="en-US" i="1" dirty="0">
                <a:solidFill>
                  <a:schemeClr val="tx1"/>
                </a:solidFill>
              </a:rPr>
              <a:t>. U </a:t>
            </a:r>
            <a:r>
              <a:rPr lang="en-US" i="1" dirty="0" err="1">
                <a:solidFill>
                  <a:schemeClr val="tx1"/>
                </a:solidFill>
              </a:rPr>
              <a:t>njemu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zvezda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O </a:t>
            </a:r>
            <a:r>
              <a:rPr lang="en-US" dirty="0" err="1">
                <a:solidFill>
                  <a:schemeClr val="tx1"/>
                </a:solidFill>
              </a:rPr>
              <a:t>kružnoj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kompoziciji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govore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ponavljaju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početku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kraju</a:t>
            </a:r>
            <a:r>
              <a:rPr lang="en-US" dirty="0">
                <a:solidFill>
                  <a:schemeClr val="tx1"/>
                </a:solidFill>
              </a:rPr>
              <a:t>. Na </a:t>
            </a:r>
            <a:r>
              <a:rPr lang="en-US" dirty="0" err="1">
                <a:solidFill>
                  <a:schemeClr val="tx1"/>
                </a:solidFill>
              </a:rPr>
              <a:t>epiloškoj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granici</a:t>
            </a:r>
            <a:r>
              <a:rPr lang="en-US" dirty="0">
                <a:solidFill>
                  <a:schemeClr val="tx1"/>
                </a:solidFill>
              </a:rPr>
              <a:t>, u </a:t>
            </a:r>
            <a:r>
              <a:rPr lang="en-US" dirty="0" err="1">
                <a:solidFill>
                  <a:schemeClr val="tx1"/>
                </a:solidFill>
              </a:rPr>
              <a:t>posljednjem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poglavlju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nalazimo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rečenice</a:t>
            </a:r>
            <a:r>
              <a:rPr lang="en-US" dirty="0">
                <a:solidFill>
                  <a:schemeClr val="tx1"/>
                </a:solidFill>
              </a:rPr>
              <a:t>, pa </a:t>
            </a:r>
            <a:r>
              <a:rPr lang="en-US" dirty="0" err="1">
                <a:solidFill>
                  <a:schemeClr val="tx1"/>
                </a:solidFill>
              </a:rPr>
              <a:t>čak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pasuse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kao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prologu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U </a:t>
            </a:r>
            <a:r>
              <a:rPr lang="en-US" dirty="0" err="1">
                <a:solidFill>
                  <a:schemeClr val="tx1"/>
                </a:solidFill>
              </a:rPr>
              <a:t>Vukovom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prisustvu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početku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modeluje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ženski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lik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Prvo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njegovu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ženu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Dafinu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 err="1">
                <a:solidFill>
                  <a:schemeClr val="tx1"/>
                </a:solidFill>
              </a:rPr>
              <a:t>potom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Ananijevu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kći</a:t>
            </a:r>
            <a:r>
              <a:rPr lang="en-US" dirty="0">
                <a:solidFill>
                  <a:schemeClr val="tx1"/>
                </a:solidFill>
              </a:rPr>
              <a:t>. Krug je </a:t>
            </a:r>
            <a:r>
              <a:rPr lang="en-US" dirty="0" err="1">
                <a:solidFill>
                  <a:schemeClr val="tx1"/>
                </a:solidFill>
              </a:rPr>
              <a:t>zatvoren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16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18C08-8A93-4093-880E-ABF9D121E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Događaji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početka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ponavljaju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kraju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samo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shodno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opisanim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romanu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obrnutim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redosljedom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sr-Latn-ME" b="1" dirty="0" smtClean="0">
                <a:solidFill>
                  <a:schemeClr val="tx1"/>
                </a:solidFill>
              </a:rPr>
              <a:t>Motiv sna.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Vuk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Isakovič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početku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budi</a:t>
            </a:r>
            <a:r>
              <a:rPr lang="en-US" dirty="0">
                <a:solidFill>
                  <a:schemeClr val="tx1"/>
                </a:solidFill>
              </a:rPr>
              <a:t>, pa </a:t>
            </a:r>
            <a:r>
              <a:rPr lang="en-US" dirty="0" err="1">
                <a:solidFill>
                  <a:schemeClr val="tx1"/>
                </a:solidFill>
              </a:rPr>
              <a:t>kroz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prazninu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odlazi</a:t>
            </a:r>
            <a:r>
              <a:rPr lang="en-US" dirty="0">
                <a:solidFill>
                  <a:schemeClr val="tx1"/>
                </a:solidFill>
              </a:rPr>
              <a:t> od </a:t>
            </a:r>
            <a:r>
              <a:rPr lang="en-US" dirty="0" err="1">
                <a:solidFill>
                  <a:schemeClr val="tx1"/>
                </a:solidFill>
              </a:rPr>
              <a:t>kuće</a:t>
            </a:r>
            <a:r>
              <a:rPr lang="en-US" dirty="0">
                <a:solidFill>
                  <a:schemeClr val="tx1"/>
                </a:solidFill>
              </a:rPr>
              <a:t> u rat, a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rata se </a:t>
            </a:r>
            <a:r>
              <a:rPr lang="en-US" dirty="0" err="1">
                <a:solidFill>
                  <a:schemeClr val="tx1"/>
                </a:solidFill>
              </a:rPr>
              <a:t>kroz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prazninu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jašući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vraća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zavičaj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tone u san.</a:t>
            </a:r>
          </a:p>
        </p:txBody>
      </p:sp>
    </p:spTree>
    <p:extLst>
      <p:ext uri="{BB962C8B-B14F-4D97-AF65-F5344CB8AC3E}">
        <p14:creationId xmlns:p14="http://schemas.microsoft.com/office/powerpoint/2010/main" val="194354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09E9E-8F38-4611-A909-DF0AEC36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Kompozicija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književnog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djela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dijeli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spoljašnju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unutrašnju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Spoljašnju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kompoziciju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čini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poglavlja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naslovljena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poetskim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naslovima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Upravo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svojevrsni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simboli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skladu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principima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avangardne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poetike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Suprotno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tradiciji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književnosti</a:t>
            </a:r>
            <a:r>
              <a:rPr lang="en-US" dirty="0">
                <a:solidFill>
                  <a:schemeClr val="tx1"/>
                </a:solidFill>
              </a:rPr>
              <a:t> da se </a:t>
            </a:r>
            <a:r>
              <a:rPr lang="en-US" dirty="0" err="1">
                <a:solidFill>
                  <a:schemeClr val="tx1"/>
                </a:solidFill>
              </a:rPr>
              <a:t>poglavljima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kratki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Crnjanski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opširne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naslove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kojima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pjesničkim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slikama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simbolima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skreće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pažnja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723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6BAFC-6ABA-4709-8984-18F6F0EFA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b="1" dirty="0"/>
              <a:t>Unutrašnja kompozicija </a:t>
            </a:r>
            <a:r>
              <a:rPr lang="sr-Latn-ME" dirty="0"/>
              <a:t>gradi se na principu paralelnog sižea, jer se prate dva narativna toka – ratovanje Puka i porodična/ljubavna priča</a:t>
            </a:r>
            <a:r>
              <a:rPr lang="sr-Latn-ME" dirty="0" smtClean="0"/>
              <a:t>.</a:t>
            </a:r>
            <a:endParaRPr lang="sr-Latn-ME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Radnja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zasniva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prikazivanju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događaja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austrijsko-francuskog</a:t>
            </a:r>
            <a:r>
              <a:rPr lang="en-US" dirty="0">
                <a:solidFill>
                  <a:schemeClr val="tx1"/>
                </a:solidFill>
              </a:rPr>
              <a:t> rata u </a:t>
            </a:r>
            <a:r>
              <a:rPr lang="en-US" dirty="0" err="1">
                <a:solidFill>
                  <a:schemeClr val="tx1"/>
                </a:solidFill>
              </a:rPr>
              <a:t>kom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učestvovalo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300 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rba</a:t>
            </a:r>
            <a:r>
              <a:rPr lang="en-US" dirty="0">
                <a:solidFill>
                  <a:schemeClr val="tx1"/>
                </a:solidFill>
              </a:rPr>
              <a:t>. To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vojni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najamnci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Mađarske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Austrije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stigli</a:t>
            </a:r>
            <a:r>
              <a:rPr lang="en-US" dirty="0">
                <a:solidFill>
                  <a:schemeClr val="tx1"/>
                </a:solidFill>
              </a:rPr>
              <a:t> do </a:t>
            </a:r>
            <a:r>
              <a:rPr lang="en-US" dirty="0" err="1">
                <a:solidFill>
                  <a:schemeClr val="tx1"/>
                </a:solidFill>
              </a:rPr>
              <a:t>Rajne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Njemačkoj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</a:rPr>
              <a:t>Slavonsko-podunavski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puk</a:t>
            </a:r>
            <a:r>
              <a:rPr lang="en-US" dirty="0">
                <a:solidFill>
                  <a:schemeClr val="tx1"/>
                </a:solidFill>
              </a:rPr>
              <a:t> Vuka </a:t>
            </a:r>
            <a:r>
              <a:rPr lang="en-US" dirty="0" err="1">
                <a:solidFill>
                  <a:schemeClr val="tx1"/>
                </a:solidFill>
              </a:rPr>
              <a:t>Isakoviča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ratuje</a:t>
            </a:r>
            <a:r>
              <a:rPr lang="en-US" dirty="0">
                <a:solidFill>
                  <a:schemeClr val="tx1"/>
                </a:solidFill>
              </a:rPr>
              <a:t> za </a:t>
            </a:r>
            <a:r>
              <a:rPr lang="en-US" dirty="0" err="1">
                <a:solidFill>
                  <a:schemeClr val="tx1"/>
                </a:solidFill>
              </a:rPr>
              <a:t>tuđe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interese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to je ono </a:t>
            </a:r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najviše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opterećivalo</a:t>
            </a:r>
            <a:r>
              <a:rPr lang="en-US" dirty="0">
                <a:solidFill>
                  <a:schemeClr val="tx1"/>
                </a:solidFill>
              </a:rPr>
              <a:t>. Ova </a:t>
            </a:r>
            <a:r>
              <a:rPr lang="en-US" dirty="0" err="1">
                <a:solidFill>
                  <a:schemeClr val="tx1"/>
                </a:solidFill>
              </a:rPr>
              <a:t>priča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samo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aspe</a:t>
            </a:r>
            <a:r>
              <a:rPr lang="sr-Latn-ME" dirty="0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t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5833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A5C6F6-99FB-480D-B4B7-098A65A4D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Paralelno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njom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odvija</a:t>
            </a:r>
            <a:r>
              <a:rPr lang="en-US" dirty="0">
                <a:solidFill>
                  <a:schemeClr val="tx1"/>
                </a:solidFill>
              </a:rPr>
              <a:t> se </a:t>
            </a:r>
            <a:r>
              <a:rPr lang="en-US" dirty="0" err="1">
                <a:solidFill>
                  <a:schemeClr val="tx1"/>
                </a:solidFill>
              </a:rPr>
              <a:t>radnja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kuće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sr-Latn-ME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je </a:t>
            </a:r>
            <a:r>
              <a:rPr lang="en-US" dirty="0" err="1">
                <a:solidFill>
                  <a:schemeClr val="tx1"/>
                </a:solidFill>
              </a:rPr>
              <a:t>zasebna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priča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ljubavnom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trouglu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nevjerstvu</a:t>
            </a:r>
            <a:r>
              <a:rPr lang="en-US" dirty="0">
                <a:solidFill>
                  <a:schemeClr val="tx1"/>
                </a:solidFill>
              </a:rPr>
              <a:t>. To je </a:t>
            </a:r>
            <a:r>
              <a:rPr lang="en-US" dirty="0" err="1">
                <a:solidFill>
                  <a:schemeClr val="tx1"/>
                </a:solidFill>
              </a:rPr>
              <a:t>priča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tročlanoj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porodici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grijeh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vuče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dno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</a:rPr>
              <a:t>Dakle</a:t>
            </a:r>
            <a:r>
              <a:rPr lang="en-US" dirty="0">
                <a:solidFill>
                  <a:schemeClr val="tx1"/>
                </a:solidFill>
              </a:rPr>
              <a:t>, s </a:t>
            </a:r>
            <a:r>
              <a:rPr lang="en-US" dirty="0" err="1">
                <a:solidFill>
                  <a:schemeClr val="tx1"/>
                </a:solidFill>
              </a:rPr>
              <a:t>obzirom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to da </a:t>
            </a:r>
            <a:r>
              <a:rPr lang="en-US" dirty="0" err="1">
                <a:solidFill>
                  <a:schemeClr val="tx1"/>
                </a:solidFill>
              </a:rPr>
              <a:t>imamo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dvije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paralelne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priče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možemo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reći</a:t>
            </a:r>
            <a:r>
              <a:rPr lang="en-US" dirty="0">
                <a:solidFill>
                  <a:schemeClr val="tx1"/>
                </a:solidFill>
              </a:rPr>
              <a:t> da je </a:t>
            </a:r>
            <a:r>
              <a:rPr lang="en-US" dirty="0" err="1">
                <a:solidFill>
                  <a:schemeClr val="tx1"/>
                </a:solidFill>
              </a:rPr>
              <a:t>kompozicija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romana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Seobe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osim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što</a:t>
            </a:r>
            <a:r>
              <a:rPr lang="en-US" dirty="0">
                <a:solidFill>
                  <a:schemeClr val="tx1"/>
                </a:solidFill>
              </a:rPr>
              <a:t> je </a:t>
            </a:r>
            <a:r>
              <a:rPr lang="en-US" dirty="0" err="1">
                <a:solidFill>
                  <a:schemeClr val="tx1"/>
                </a:solidFill>
              </a:rPr>
              <a:t>prstenasta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paralelna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35646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2309</Words>
  <Application>Microsoft Office PowerPoint</Application>
  <PresentationFormat>Widescreen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Century Schoolbook</vt:lpstr>
      <vt:lpstr>Corbel</vt:lpstr>
      <vt:lpstr>Feathered</vt:lpstr>
      <vt:lpstr> “S E O B E”</vt:lpstr>
      <vt:lpstr>Žanrovsko određenje romana</vt:lpstr>
      <vt:lpstr>Pripovijedanje</vt:lpstr>
      <vt:lpstr>Kompozicija romana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Organizacija vremena i prostora</vt:lpstr>
      <vt:lpstr>Organizacija vremena i prostora</vt:lpstr>
      <vt:lpstr>PowerPoint Presentation</vt:lpstr>
      <vt:lpstr>PowerPoint Presentation</vt:lpstr>
      <vt:lpstr>PowerPoint Presentation</vt:lpstr>
      <vt:lpstr>PowerPoint Presentation</vt:lpstr>
      <vt:lpstr>Analiza likova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Odgledaj film Seobe, u režiji Aleksandra Petrovića (snimljen 1989. godine. Film je sniman 222 dana, u pejzažima Baranje, na ušću Drine, u baroknim dvorcima Češke.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 E O B E”</dc:title>
  <dc:creator>Korisnik</dc:creator>
  <cp:lastModifiedBy>Natasa</cp:lastModifiedBy>
  <cp:revision>45</cp:revision>
  <dcterms:created xsi:type="dcterms:W3CDTF">2019-03-03T10:27:38Z</dcterms:created>
  <dcterms:modified xsi:type="dcterms:W3CDTF">2021-03-26T08:08:07Z</dcterms:modified>
</cp:coreProperties>
</file>