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2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2/11/2021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5830824" cy="1828800"/>
          </a:xfrm>
        </p:spPr>
        <p:txBody>
          <a:bodyPr/>
          <a:lstStyle/>
          <a:p>
            <a:r>
              <a:rPr lang="sr-Latn-CS" dirty="0" smtClean="0"/>
              <a:t>“Utjeha kose”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038600"/>
            <a:ext cx="7772400" cy="914400"/>
          </a:xfrm>
        </p:spPr>
        <p:txBody>
          <a:bodyPr>
            <a:normAutofit/>
          </a:bodyPr>
          <a:lstStyle/>
          <a:p>
            <a:r>
              <a:rPr lang="sr-Latn-CS" sz="2800" b="1" dirty="0" smtClean="0"/>
              <a:t>ANTUN GUSTAV MATOŠ</a:t>
            </a:r>
          </a:p>
          <a:p>
            <a:r>
              <a:rPr lang="sr-Latn-CS" sz="2800" b="1" dirty="0" smtClean="0"/>
              <a:t>(1873-1914)</a:t>
            </a:r>
            <a:endParaRPr lang="en-US" sz="2800" b="1" dirty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183880" cy="53340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O piscu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4724400" cy="4953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/>
              <a:t>Najznačajniji predstavnik hrvatske moderne;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Porijeklom iz Srema – Tovarnik;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Pisao je suptilnu misaonu i melanholičnu poeziju i prozu;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Ogledao se u esejima, kritikama i putopisima;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Poznate knjige proze: </a:t>
            </a:r>
            <a:r>
              <a:rPr lang="sr-Latn-ME" sz="1600" i="1" dirty="0" smtClean="0"/>
              <a:t>Iverje, Novo Iverje, Umorne priče</a:t>
            </a:r>
            <a:r>
              <a:rPr lang="sr-Latn-ME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priče i pesimizma unosi duh impresionizma, simbolizma, pesimizma, bol i tragičnost;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Unosi san o ljubavi i nenađenoj sreći.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Najpoznatije pjesme: </a:t>
            </a:r>
            <a:r>
              <a:rPr lang="sr-Latn-ME" sz="1600" i="1" dirty="0" smtClean="0"/>
              <a:t>Jesenje veče, Utjeha kose, Maćuhica</a:t>
            </a:r>
            <a:r>
              <a:rPr lang="sr-Latn-ME" sz="1600" dirty="0" smtClean="0"/>
              <a:t>...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04800"/>
            <a:ext cx="38100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11963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60848"/>
          </a:xfrm>
        </p:spPr>
        <p:txBody>
          <a:bodyPr>
            <a:normAutofit/>
          </a:bodyPr>
          <a:lstStyle/>
          <a:p>
            <a:r>
              <a:rPr lang="sr-Latn-ME" sz="1600" dirty="0" smtClean="0"/>
              <a:t>Pjesma je nastala dok je njegova voljena bolovala od tuberkoloze, a dovršena je kada je umrla njegova Sofija, koja je imala 27 godina.</a:t>
            </a:r>
          </a:p>
          <a:p>
            <a:endParaRPr lang="sr-Latn-ME" sz="1600" dirty="0"/>
          </a:p>
          <a:p>
            <a:endParaRPr lang="sr-Latn-ME" sz="1600" dirty="0" smtClean="0"/>
          </a:p>
          <a:p>
            <a:pPr marL="0" indent="0">
              <a:buNone/>
            </a:pPr>
            <a:r>
              <a:rPr lang="sr-Latn-ME" sz="1600" dirty="0" smtClean="0"/>
              <a:t>      </a:t>
            </a:r>
            <a:r>
              <a:rPr lang="sr-Latn-ME" sz="1600" dirty="0" smtClean="0">
                <a:solidFill>
                  <a:srgbClr val="FF0000"/>
                </a:solidFill>
              </a:rPr>
              <a:t>MOTIVI</a:t>
            </a:r>
            <a:r>
              <a:rPr lang="sr-Latn-ME" sz="1600" dirty="0" smtClean="0"/>
              <a:t>: Motiv ljubavi i motiv cvijeta.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Vrsta pjesme: </a:t>
            </a:r>
          </a:p>
          <a:p>
            <a:pPr marL="0" indent="0">
              <a:buNone/>
            </a:pPr>
            <a:r>
              <a:rPr lang="sr-Latn-ME" sz="1600" dirty="0"/>
              <a:t>	 </a:t>
            </a:r>
            <a:r>
              <a:rPr lang="sr-Latn-ME" sz="1600" dirty="0" smtClean="0"/>
              <a:t>       </a:t>
            </a:r>
            <a:r>
              <a:rPr lang="sr-Latn-ME" sz="1600" b="1" dirty="0" smtClean="0">
                <a:solidFill>
                  <a:srgbClr val="0070C0"/>
                </a:solidFill>
              </a:rPr>
              <a:t>Ljubavna</a:t>
            </a:r>
            <a:r>
              <a:rPr lang="sr-Latn-ME" sz="1600" dirty="0" smtClean="0"/>
              <a:t> – jer govori o ljubavi prema voljenoj dragoj</a:t>
            </a:r>
          </a:p>
          <a:p>
            <a:pPr marL="0" indent="0">
              <a:buNone/>
            </a:pPr>
            <a:r>
              <a:rPr lang="sr-Latn-ME" sz="1600" dirty="0"/>
              <a:t>	 </a:t>
            </a:r>
            <a:r>
              <a:rPr lang="sr-Latn-ME" sz="1600" dirty="0" smtClean="0"/>
              <a:t>       </a:t>
            </a:r>
            <a:r>
              <a:rPr lang="sr-Latn-ME" sz="1600" b="1" dirty="0" smtClean="0">
                <a:solidFill>
                  <a:srgbClr val="0070C0"/>
                </a:solidFill>
              </a:rPr>
              <a:t>Refleksivna</a:t>
            </a:r>
            <a:r>
              <a:rPr lang="sr-Latn-ME" sz="1600" dirty="0" smtClean="0"/>
              <a:t> – jer pjesnik govori o smrti kao nečemu veličanstvenom što obični smrtnici ne mogu da osjete.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 smtClean="0"/>
              <a:t>     Sonet;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 smtClean="0"/>
              <a:t>    4 strofe, 2 katrena i 2 terceta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5-Point Star 3"/>
          <p:cNvSpPr/>
          <p:nvPr/>
        </p:nvSpPr>
        <p:spPr>
          <a:xfrm>
            <a:off x="762000" y="1600200"/>
            <a:ext cx="304800" cy="304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71500" y="3695700"/>
            <a:ext cx="381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71500" y="4267200"/>
            <a:ext cx="2667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55113"/>
      </p:ext>
    </p:extLst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1800" dirty="0" smtClean="0"/>
              <a:t>Prva strofa – četiri rečenice, četiri misaone cjeline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Sve je mirno, spokojno raspoloženje.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Stih podsjeća na događaj, jer ima vrijeme ,mjesto i radnju.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Dominira motiv sna i priviđenja.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U drugom stihu dat je kontrast cvijeća i kobne dvorane;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U trećem stihu je visoki odar i agonija svijeća.</a:t>
            </a:r>
          </a:p>
          <a:p>
            <a:pPr>
              <a:lnSpc>
                <a:spcPct val="150000"/>
              </a:lnSpc>
            </a:pPr>
            <a:r>
              <a:rPr lang="sr-Latn-ME" sz="1800" dirty="0" smtClean="0"/>
              <a:t>U četvrtom stihu pjesnik osjeća gubitak i nemoć.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r-Latn-ME" sz="1800" dirty="0" smtClean="0"/>
              <a:t>       - spreman  je da pokloni život voljenoj osobi.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4953000" y="4343400"/>
            <a:ext cx="3886200" cy="213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Gledo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sinoć</a:t>
            </a:r>
            <a:r>
              <a:rPr lang="en-US" sz="1400" dirty="0">
                <a:solidFill>
                  <a:schemeClr val="tx1"/>
                </a:solidFill>
              </a:rPr>
              <a:t>. U </a:t>
            </a:r>
            <a:r>
              <a:rPr lang="en-US" sz="1400" dirty="0" err="1">
                <a:solidFill>
                  <a:schemeClr val="tx1"/>
                </a:solidFill>
              </a:rPr>
              <a:t>snu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Tužan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Mrtvu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U </a:t>
            </a:r>
            <a:r>
              <a:rPr lang="en-US" sz="1400" dirty="0" err="1">
                <a:solidFill>
                  <a:schemeClr val="tx1"/>
                </a:solidFill>
              </a:rPr>
              <a:t>dvorani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kobnoj</a:t>
            </a:r>
            <a:r>
              <a:rPr lang="en-US" sz="1400" dirty="0">
                <a:solidFill>
                  <a:schemeClr val="tx1"/>
                </a:solidFill>
              </a:rPr>
              <a:t>, u </a:t>
            </a:r>
            <a:r>
              <a:rPr lang="en-US" sz="1400" dirty="0" err="1">
                <a:solidFill>
                  <a:schemeClr val="tx1"/>
                </a:solidFill>
              </a:rPr>
              <a:t>idili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cvijeća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Na </a:t>
            </a:r>
            <a:r>
              <a:rPr lang="en-US" sz="1400" dirty="0" err="1">
                <a:solidFill>
                  <a:schemeClr val="tx1"/>
                </a:solidFill>
              </a:rPr>
              <a:t>visokom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odru</a:t>
            </a:r>
            <a:r>
              <a:rPr lang="en-US" sz="1400" dirty="0">
                <a:solidFill>
                  <a:schemeClr val="tx1"/>
                </a:solidFill>
              </a:rPr>
              <a:t>, u </a:t>
            </a:r>
            <a:r>
              <a:rPr lang="en-US" sz="1400" dirty="0" err="1">
                <a:solidFill>
                  <a:schemeClr val="tx1"/>
                </a:solidFill>
              </a:rPr>
              <a:t>agoniji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svijeća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>
                <a:solidFill>
                  <a:schemeClr val="tx1"/>
                </a:solidFill>
              </a:rPr>
              <a:t>Gotov</a:t>
            </a:r>
            <a:r>
              <a:rPr lang="en-US" sz="1400" dirty="0">
                <a:solidFill>
                  <a:schemeClr val="tx1"/>
                </a:solidFill>
              </a:rPr>
              <a:t> da </a:t>
            </a:r>
            <a:r>
              <a:rPr lang="en-US" sz="1400" dirty="0" err="1">
                <a:solidFill>
                  <a:schemeClr val="tx1"/>
                </a:solidFill>
              </a:rPr>
              <a:t>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predam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život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žrtvu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4383114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/>
              <a:t>U prvom stihu se ponavlja dva puta odrični glagol NISAM;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Osjeća se njegova izgubljenost, hladna analiza osjećanja.</a:t>
            </a:r>
          </a:p>
          <a:p>
            <a:pPr marL="0" indent="0">
              <a:lnSpc>
                <a:spcPct val="150000"/>
              </a:lnSpc>
              <a:buNone/>
            </a:pPr>
            <a:endParaRPr lang="sr-Latn-ME" sz="1600" dirty="0" smtClean="0"/>
          </a:p>
          <a:p>
            <a:pPr>
              <a:lnSpc>
                <a:spcPct val="150000"/>
              </a:lnSpc>
            </a:pPr>
            <a:r>
              <a:rPr lang="sr-Latn-ME" sz="1600" dirty="0" smtClean="0"/>
              <a:t>U drugom stihu dolazi do miješanja dva različita osjećanja: „dvorana kobna“ i „smrt krasna“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r-Latn-ME" sz="1600" dirty="0" smtClean="0"/>
              <a:t>	Dvorana kobna – zao udes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r-Latn-ME" sz="1600" dirty="0" smtClean="0"/>
              <a:t>	Smrt krasna – koju obični smrtnici ne mogu doseći.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Opkoračenje;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trećem i četvrtom stihu prikazana je žena kao smisao pjesnikovog života.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Postao je dezorjentisan i izgubljen;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Njegov život nema perspektivu;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Da li je njegovom životu došao kraj?</a:t>
            </a:r>
          </a:p>
        </p:txBody>
      </p:sp>
      <p:sp>
        <p:nvSpPr>
          <p:cNvPr id="4" name="Rectangle 3"/>
          <p:cNvSpPr/>
          <p:nvPr/>
        </p:nvSpPr>
        <p:spPr>
          <a:xfrm>
            <a:off x="4876800" y="4876800"/>
            <a:ext cx="38862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Nisam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plako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Nisam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Zapanjen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stao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U </a:t>
            </a:r>
            <a:r>
              <a:rPr lang="en-US" sz="1400" dirty="0" err="1">
                <a:solidFill>
                  <a:schemeClr val="tx1"/>
                </a:solidFill>
              </a:rPr>
              <a:t>dvorani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kobnoj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punoj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smrti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krasne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>
                <a:solidFill>
                  <a:schemeClr val="tx1"/>
                </a:solidFill>
              </a:rPr>
              <a:t>Sumnjajući</a:t>
            </a:r>
            <a:r>
              <a:rPr lang="en-US" sz="1400" dirty="0">
                <a:solidFill>
                  <a:schemeClr val="tx1"/>
                </a:solidFill>
              </a:rPr>
              <a:t> da </a:t>
            </a:r>
            <a:r>
              <a:rPr lang="en-US" sz="1400" dirty="0" err="1">
                <a:solidFill>
                  <a:schemeClr val="tx1"/>
                </a:solidFill>
              </a:rPr>
              <a:t>su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tamne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oči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jasne</a:t>
            </a:r>
            <a:r>
              <a:rPr lang="sr-Latn-CS" sz="1400" dirty="0">
                <a:solidFill>
                  <a:schemeClr val="tx1"/>
                </a:solidFill>
              </a:rPr>
              <a:t>,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>
                <a:solidFill>
                  <a:schemeClr val="tx1"/>
                </a:solidFill>
              </a:rPr>
              <a:t>Odakle</a:t>
            </a:r>
            <a:r>
              <a:rPr lang="en-US" sz="1400" dirty="0">
                <a:solidFill>
                  <a:schemeClr val="tx1"/>
                </a:solidFill>
              </a:rPr>
              <a:t> mi </a:t>
            </a:r>
            <a:r>
              <a:rPr lang="en-US" sz="1400" dirty="0" err="1">
                <a:solidFill>
                  <a:schemeClr val="tx1"/>
                </a:solidFill>
              </a:rPr>
              <a:t>nekad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bolji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život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sjao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864475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/>
              <a:t>U prvom i drugom stihu treće strofe osjeća se trulež, propadanje i osjećaj potpunog gubitka.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Opšta zamjenica SVE ponavlja se tri puta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r-Latn-ME" sz="1600" dirty="0"/>
              <a:t>	</a:t>
            </a:r>
            <a:r>
              <a:rPr lang="sr-Latn-ME" sz="1600" dirty="0" smtClean="0"/>
              <a:t>	Oči, dah i ruke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Prisustvo očaja, uzaludnosti, nemoć pred smrću.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trećem stihu treće strofe pjesnik se boji smrti i osjeća nagon za životom.</a:t>
            </a:r>
          </a:p>
          <a:p>
            <a:pPr marL="0" indent="0">
              <a:lnSpc>
                <a:spcPct val="150000"/>
              </a:lnSpc>
              <a:buNone/>
            </a:pPr>
            <a:endParaRPr lang="sr-Latn-ME" sz="1600" dirty="0"/>
          </a:p>
          <a:p>
            <a:pPr>
              <a:lnSpc>
                <a:spcPct val="150000"/>
              </a:lnSpc>
            </a:pPr>
            <a:r>
              <a:rPr lang="sr-Latn-ME" sz="1600" dirty="0" smtClean="0"/>
              <a:t>Četvrta strofa – poenta pjesme.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U prvom stihu –opkoračenje.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Kosa je simbol života i u njoj pronalazi spas.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Pjesnik unosi utjehu – </a:t>
            </a:r>
            <a:r>
              <a:rPr lang="sr-Latn-ME" sz="1600" i="1" dirty="0" smtClean="0">
                <a:solidFill>
                  <a:srgbClr val="FF0000"/>
                </a:solidFill>
              </a:rPr>
              <a:t>Miruj! U smrti se sniva.</a:t>
            </a:r>
          </a:p>
          <a:p>
            <a:pPr>
              <a:lnSpc>
                <a:spcPct val="150000"/>
              </a:lnSpc>
            </a:pPr>
            <a:r>
              <a:rPr lang="sr-Latn-ME" sz="1600" dirty="0" smtClean="0"/>
              <a:t>Smrt naslućuje neki viši život, predstavlja novi oblik postojanja.</a:t>
            </a:r>
            <a:endParaRPr lang="sr-Latn-ME" sz="1200" dirty="0"/>
          </a:p>
        </p:txBody>
      </p:sp>
      <p:sp>
        <p:nvSpPr>
          <p:cNvPr id="4" name="Rectangle 3"/>
          <p:cNvSpPr/>
          <p:nvPr/>
        </p:nvSpPr>
        <p:spPr>
          <a:xfrm>
            <a:off x="609600" y="5181600"/>
            <a:ext cx="3733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Sve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baš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sve</a:t>
            </a:r>
            <a:r>
              <a:rPr lang="en-US" sz="1400" dirty="0">
                <a:solidFill>
                  <a:schemeClr val="tx1"/>
                </a:solidFill>
              </a:rPr>
              <a:t> je </a:t>
            </a:r>
            <a:r>
              <a:rPr lang="en-US" sz="1400" dirty="0" err="1">
                <a:solidFill>
                  <a:schemeClr val="tx1"/>
                </a:solidFill>
              </a:rPr>
              <a:t>mrtvo</a:t>
            </a:r>
            <a:r>
              <a:rPr lang="en-US" sz="1400" dirty="0">
                <a:solidFill>
                  <a:schemeClr val="tx1"/>
                </a:solidFill>
              </a:rPr>
              <a:t>: </a:t>
            </a:r>
            <a:r>
              <a:rPr lang="en-US" sz="1400" dirty="0" err="1">
                <a:solidFill>
                  <a:schemeClr val="tx1"/>
                </a:solidFill>
              </a:rPr>
              <a:t>oči</a:t>
            </a:r>
            <a:r>
              <a:rPr lang="sr-Latn-CS" sz="1400" dirty="0">
                <a:solidFill>
                  <a:schemeClr val="tx1"/>
                </a:solidFill>
              </a:rPr>
              <a:t>,</a:t>
            </a:r>
            <a:r>
              <a:rPr lang="en-US" sz="1400" dirty="0">
                <a:solidFill>
                  <a:schemeClr val="tx1"/>
                </a:solidFill>
              </a:rPr>
              <a:t> dah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ruke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>
                <a:solidFill>
                  <a:schemeClr val="tx1"/>
                </a:solidFill>
              </a:rPr>
              <a:t>Sve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što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očajanjem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htjedoh</a:t>
            </a:r>
            <a:r>
              <a:rPr lang="en-US" sz="1400" dirty="0">
                <a:solidFill>
                  <a:schemeClr val="tx1"/>
                </a:solidFill>
              </a:rPr>
              <a:t> da </a:t>
            </a:r>
            <a:r>
              <a:rPr lang="en-US" sz="1400" dirty="0" err="1">
                <a:solidFill>
                  <a:schemeClr val="tx1"/>
                </a:solidFill>
              </a:rPr>
              <a:t>oživim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U </a:t>
            </a:r>
            <a:r>
              <a:rPr lang="en-US" sz="1400" dirty="0" err="1">
                <a:solidFill>
                  <a:schemeClr val="tx1"/>
                </a:solidFill>
              </a:rPr>
              <a:t>slijepoj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stravi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strasti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muke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</a:p>
        </p:txBody>
      </p:sp>
      <p:sp>
        <p:nvSpPr>
          <p:cNvPr id="5" name="Rectangle 4"/>
          <p:cNvSpPr/>
          <p:nvPr/>
        </p:nvSpPr>
        <p:spPr>
          <a:xfrm>
            <a:off x="4724400" y="5160264"/>
            <a:ext cx="3810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U </a:t>
            </a:r>
            <a:r>
              <a:rPr lang="en-US" sz="1400" dirty="0" err="1">
                <a:solidFill>
                  <a:schemeClr val="tx1"/>
                </a:solidFill>
              </a:rPr>
              <a:t>dvorani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kobnoj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mislima</a:t>
            </a:r>
            <a:r>
              <a:rPr lang="en-US" sz="1400" dirty="0">
                <a:solidFill>
                  <a:schemeClr val="tx1"/>
                </a:solidFill>
              </a:rPr>
              <a:t> u </a:t>
            </a:r>
            <a:r>
              <a:rPr lang="en-US" sz="1400" dirty="0" err="1">
                <a:solidFill>
                  <a:schemeClr val="tx1"/>
                </a:solidFill>
              </a:rPr>
              <a:t>sivim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>
                <a:solidFill>
                  <a:schemeClr val="tx1"/>
                </a:solidFill>
              </a:rPr>
              <a:t>Samo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tvoja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još</a:t>
            </a:r>
            <a:r>
              <a:rPr lang="en-US" sz="1400" dirty="0">
                <a:solidFill>
                  <a:schemeClr val="tx1"/>
                </a:solidFill>
              </a:rPr>
              <a:t> je </a:t>
            </a:r>
            <a:r>
              <a:rPr lang="en-US" sz="1400" dirty="0" err="1">
                <a:solidFill>
                  <a:schemeClr val="tx1"/>
                </a:solidFill>
              </a:rPr>
              <a:t>bila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živa</a:t>
            </a:r>
            <a:r>
              <a:rPr lang="en-US" sz="1400" dirty="0">
                <a:solidFill>
                  <a:schemeClr val="tx1"/>
                </a:solidFill>
              </a:rPr>
              <a:t>,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Pa mi </a:t>
            </a:r>
            <a:r>
              <a:rPr lang="en-US" sz="1400" dirty="0" err="1">
                <a:solidFill>
                  <a:schemeClr val="tx1"/>
                </a:solidFill>
              </a:rPr>
              <a:t>reče</a:t>
            </a:r>
            <a:r>
              <a:rPr lang="en-US" sz="1400" dirty="0">
                <a:solidFill>
                  <a:schemeClr val="tx1"/>
                </a:solidFill>
              </a:rPr>
              <a:t>: — </a:t>
            </a:r>
            <a:r>
              <a:rPr lang="en-US" sz="1400" dirty="0" err="1">
                <a:solidFill>
                  <a:schemeClr val="tx1"/>
                </a:solidFill>
              </a:rPr>
              <a:t>Miruj</a:t>
            </a:r>
            <a:r>
              <a:rPr lang="en-US" sz="1400" dirty="0">
                <a:solidFill>
                  <a:schemeClr val="tx1"/>
                </a:solidFill>
              </a:rPr>
              <a:t>! U </a:t>
            </a:r>
            <a:r>
              <a:rPr lang="en-US" sz="1400" dirty="0" err="1">
                <a:solidFill>
                  <a:schemeClr val="tx1"/>
                </a:solidFill>
              </a:rPr>
              <a:t>smrti</a:t>
            </a:r>
            <a:r>
              <a:rPr lang="en-US" sz="1400" dirty="0">
                <a:solidFill>
                  <a:schemeClr val="tx1"/>
                </a:solidFill>
              </a:rPr>
              <a:t> se </a:t>
            </a:r>
            <a:r>
              <a:rPr lang="en-US" sz="1400" dirty="0" err="1">
                <a:solidFill>
                  <a:schemeClr val="tx1"/>
                </a:solidFill>
              </a:rPr>
              <a:t>sniva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08544"/>
      </p:ext>
    </p:extLst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81000"/>
            <a:ext cx="8183880" cy="1051560"/>
          </a:xfrm>
        </p:spPr>
        <p:txBody>
          <a:bodyPr/>
          <a:lstStyle/>
          <a:p>
            <a:r>
              <a:rPr lang="sr-Latn-ME" dirty="0" smtClean="0"/>
              <a:t>Stilske figure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" y="1752600"/>
            <a:ext cx="8183880" cy="4187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ME" sz="1600" dirty="0" smtClean="0">
                <a:solidFill>
                  <a:srgbClr val="FF0000"/>
                </a:solidFill>
              </a:rPr>
              <a:t>Oksimoron</a:t>
            </a:r>
            <a:r>
              <a:rPr lang="sr-Latn-ME" sz="1600" dirty="0" smtClean="0"/>
              <a:t> : smrti krasne, strasti muke</a:t>
            </a:r>
          </a:p>
          <a:p>
            <a:pPr>
              <a:lnSpc>
                <a:spcPct val="150000"/>
              </a:lnSpc>
            </a:pPr>
            <a:r>
              <a:rPr lang="sr-Latn-ME" sz="1600" dirty="0" smtClean="0">
                <a:solidFill>
                  <a:srgbClr val="FF0000"/>
                </a:solidFill>
              </a:rPr>
              <a:t>Kontrast</a:t>
            </a:r>
            <a:r>
              <a:rPr lang="sr-Latn-ME" sz="1600" dirty="0" smtClean="0"/>
              <a:t>: U dvorani kobnoj, u idili cvijeća</a:t>
            </a:r>
          </a:p>
          <a:p>
            <a:pPr>
              <a:lnSpc>
                <a:spcPct val="150000"/>
              </a:lnSpc>
            </a:pPr>
            <a:r>
              <a:rPr lang="sr-Latn-ME" sz="1600" dirty="0" smtClean="0">
                <a:solidFill>
                  <a:srgbClr val="FF0000"/>
                </a:solidFill>
              </a:rPr>
              <a:t>Gradacija</a:t>
            </a:r>
            <a:r>
              <a:rPr lang="sr-Latn-ME" sz="1600" dirty="0" smtClean="0"/>
              <a:t>: </a:t>
            </a:r>
          </a:p>
          <a:p>
            <a:pPr marL="0" indent="0">
              <a:buNone/>
            </a:pPr>
            <a:r>
              <a:rPr lang="sr-Latn-ME" sz="1600" i="1" dirty="0"/>
              <a:t>	</a:t>
            </a:r>
            <a:r>
              <a:rPr lang="sr-Latn-ME" sz="1600" i="1" dirty="0" smtClean="0"/>
              <a:t>       </a:t>
            </a:r>
            <a:r>
              <a:rPr lang="en-US" sz="1600" i="1" dirty="0" err="1" smtClean="0"/>
              <a:t>Gledo</a:t>
            </a:r>
            <a:r>
              <a:rPr lang="en-US" sz="1600" i="1" dirty="0" smtClean="0"/>
              <a:t> </a:t>
            </a:r>
            <a:r>
              <a:rPr lang="en-US" sz="1600" i="1" dirty="0" err="1"/>
              <a:t>sam</a:t>
            </a:r>
            <a:r>
              <a:rPr lang="en-US" sz="1600" i="1" dirty="0"/>
              <a:t> </a:t>
            </a:r>
            <a:r>
              <a:rPr lang="en-US" sz="1600" i="1" dirty="0" err="1"/>
              <a:t>te</a:t>
            </a:r>
            <a:r>
              <a:rPr lang="en-US" sz="1600" i="1" dirty="0"/>
              <a:t> </a:t>
            </a:r>
            <a:r>
              <a:rPr lang="en-US" sz="1600" i="1" dirty="0" err="1"/>
              <a:t>sinoć</a:t>
            </a:r>
            <a:r>
              <a:rPr lang="en-US" sz="1600" i="1" dirty="0"/>
              <a:t>. </a:t>
            </a:r>
            <a:endParaRPr lang="sr-Latn-ME" sz="1600" i="1" dirty="0" smtClean="0"/>
          </a:p>
          <a:p>
            <a:pPr marL="0" indent="0">
              <a:buNone/>
            </a:pPr>
            <a:r>
              <a:rPr lang="sr-Latn-ME" sz="1600" i="1" dirty="0"/>
              <a:t>	 </a:t>
            </a:r>
            <a:r>
              <a:rPr lang="sr-Latn-ME" sz="1600" i="1" dirty="0" smtClean="0"/>
              <a:t>      </a:t>
            </a:r>
            <a:r>
              <a:rPr lang="en-US" sz="1600" i="1" dirty="0" smtClean="0"/>
              <a:t>U </a:t>
            </a:r>
            <a:r>
              <a:rPr lang="en-US" sz="1600" i="1" dirty="0" err="1"/>
              <a:t>dvorani</a:t>
            </a:r>
            <a:r>
              <a:rPr lang="en-US" sz="1600" i="1" dirty="0"/>
              <a:t> </a:t>
            </a:r>
            <a:r>
              <a:rPr lang="en-US" sz="1600" i="1" dirty="0" err="1"/>
              <a:t>kobnoj</a:t>
            </a:r>
            <a:r>
              <a:rPr lang="en-US" sz="1600" i="1" dirty="0"/>
              <a:t>, u </a:t>
            </a:r>
            <a:r>
              <a:rPr lang="en-US" sz="1600" i="1" dirty="0" err="1"/>
              <a:t>idili</a:t>
            </a:r>
            <a:r>
              <a:rPr lang="en-US" sz="1600" i="1" dirty="0"/>
              <a:t> </a:t>
            </a:r>
            <a:r>
              <a:rPr lang="en-US" sz="1600" i="1" dirty="0" err="1" smtClean="0"/>
              <a:t>cvijeća</a:t>
            </a:r>
            <a:endParaRPr lang="sr-Latn-ME" sz="1600" i="1" dirty="0" smtClean="0"/>
          </a:p>
          <a:p>
            <a:pPr marL="0" indent="0">
              <a:buNone/>
            </a:pPr>
            <a:r>
              <a:rPr lang="sr-Latn-ME" sz="1600" i="1" dirty="0"/>
              <a:t>	 </a:t>
            </a:r>
            <a:r>
              <a:rPr lang="sr-Latn-ME" sz="1600" i="1" dirty="0" smtClean="0"/>
              <a:t>      </a:t>
            </a:r>
            <a:r>
              <a:rPr lang="en-US" sz="1600" i="1" dirty="0" smtClean="0"/>
              <a:t>U </a:t>
            </a:r>
            <a:r>
              <a:rPr lang="en-US" sz="1600" i="1" dirty="0" err="1"/>
              <a:t>dvorani</a:t>
            </a:r>
            <a:r>
              <a:rPr lang="en-US" sz="1600" i="1" dirty="0"/>
              <a:t> </a:t>
            </a:r>
            <a:r>
              <a:rPr lang="en-US" sz="1600" i="1" dirty="0" err="1"/>
              <a:t>kobnoj</a:t>
            </a:r>
            <a:r>
              <a:rPr lang="en-US" sz="1600" i="1" dirty="0"/>
              <a:t>, </a:t>
            </a:r>
            <a:r>
              <a:rPr lang="en-US" sz="1600" i="1" dirty="0" err="1"/>
              <a:t>punoj</a:t>
            </a:r>
            <a:r>
              <a:rPr lang="en-US" sz="1600" i="1" dirty="0"/>
              <a:t> </a:t>
            </a:r>
            <a:r>
              <a:rPr lang="en-US" sz="1600" i="1" dirty="0" err="1"/>
              <a:t>smrti</a:t>
            </a:r>
            <a:r>
              <a:rPr lang="en-US" sz="1600" i="1" dirty="0"/>
              <a:t> </a:t>
            </a:r>
            <a:r>
              <a:rPr lang="en-US" sz="1600" i="1" dirty="0" err="1" smtClean="0"/>
              <a:t>krasne</a:t>
            </a:r>
            <a:endParaRPr lang="sr-Latn-ME" sz="1600" i="1" dirty="0" smtClean="0"/>
          </a:p>
          <a:p>
            <a:pPr marL="0" indent="0">
              <a:buNone/>
            </a:pPr>
            <a:r>
              <a:rPr lang="sr-Latn-ME" sz="1600" i="1" dirty="0"/>
              <a:t>	 </a:t>
            </a:r>
            <a:r>
              <a:rPr lang="sr-Latn-ME" sz="1600" i="1" dirty="0" smtClean="0"/>
              <a:t>      </a:t>
            </a:r>
            <a:r>
              <a:rPr lang="en-US" sz="1600" i="1" dirty="0"/>
              <a:t>U </a:t>
            </a:r>
            <a:r>
              <a:rPr lang="en-US" sz="1600" i="1" dirty="0" err="1"/>
              <a:t>dvorani</a:t>
            </a:r>
            <a:r>
              <a:rPr lang="en-US" sz="1600" i="1" dirty="0"/>
              <a:t> </a:t>
            </a:r>
            <a:r>
              <a:rPr lang="en-US" sz="1600" i="1" dirty="0" err="1"/>
              <a:t>kobnoj</a:t>
            </a:r>
            <a:r>
              <a:rPr lang="en-US" sz="1600" i="1" dirty="0"/>
              <a:t>, </a:t>
            </a:r>
            <a:r>
              <a:rPr lang="en-US" sz="1600" i="1" dirty="0" err="1"/>
              <a:t>mislima</a:t>
            </a:r>
            <a:r>
              <a:rPr lang="en-US" sz="1600" i="1" dirty="0"/>
              <a:t> u </a:t>
            </a:r>
            <a:r>
              <a:rPr lang="en-US" sz="1600" i="1" dirty="0" err="1"/>
              <a:t>sivim</a:t>
            </a:r>
            <a:r>
              <a:rPr lang="en-US" sz="1600" i="1" dirty="0"/>
              <a:t>.</a:t>
            </a:r>
            <a:br>
              <a:rPr lang="en-US" sz="1600" i="1" dirty="0"/>
            </a:br>
            <a:r>
              <a:rPr lang="sr-Latn-ME" sz="1600" i="1" dirty="0" smtClean="0"/>
              <a:t> </a:t>
            </a:r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Metafora</a:t>
            </a:r>
            <a:r>
              <a:rPr lang="sr-Latn-ME" sz="1600" dirty="0" smtClean="0"/>
              <a:t>: dvorana kobna, agonija svijeća</a:t>
            </a:r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Inverzija</a:t>
            </a:r>
            <a:r>
              <a:rPr lang="sr-Latn-ME" sz="1600" dirty="0" smtClean="0"/>
              <a:t>: U dvorani kobnoj, mislila u sivim, kosa tvoja</a:t>
            </a:r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Eufemizam</a:t>
            </a:r>
            <a:r>
              <a:rPr lang="sr-Latn-ME" sz="1600" dirty="0" smtClean="0"/>
              <a:t>: dvorana kobna</a:t>
            </a:r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Poređenje</a:t>
            </a:r>
            <a:r>
              <a:rPr lang="sr-Latn-ME" sz="1600" dirty="0" smtClean="0"/>
              <a:t>: život kao žrtvu</a:t>
            </a:r>
          </a:p>
          <a:p>
            <a:pPr marL="0" indent="0">
              <a:buNone/>
            </a:pPr>
            <a:r>
              <a:rPr lang="sr-Latn-ME" sz="1600" dirty="0" smtClean="0">
                <a:solidFill>
                  <a:srgbClr val="FF0000"/>
                </a:solidFill>
              </a:rPr>
              <a:t>Epiteti 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541594"/>
      </p:ext>
    </p:extLst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2527</TotalTime>
  <Words>327</Words>
  <Application>Microsoft Office PowerPoint</Application>
  <PresentationFormat>On-screen Show (4:3)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Verdana</vt:lpstr>
      <vt:lpstr>Wingdings 2</vt:lpstr>
      <vt:lpstr>Aspect</vt:lpstr>
      <vt:lpstr>“Utjeha kose”</vt:lpstr>
      <vt:lpstr>O piscu</vt:lpstr>
      <vt:lpstr>PowerPoint Presentation</vt:lpstr>
      <vt:lpstr>PowerPoint Presentation</vt:lpstr>
      <vt:lpstr>PowerPoint Presentation</vt:lpstr>
      <vt:lpstr>PowerPoint Presentation</vt:lpstr>
      <vt:lpstr>Stilske figure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291</cp:revision>
  <dcterms:created xsi:type="dcterms:W3CDTF">2006-08-16T00:00:00Z</dcterms:created>
  <dcterms:modified xsi:type="dcterms:W3CDTF">2021-02-11T22:42:31Z</dcterms:modified>
</cp:coreProperties>
</file>