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7" r:id="rId6"/>
    <p:sldId id="268" r:id="rId7"/>
    <p:sldId id="266" r:id="rId8"/>
    <p:sldId id="260" r:id="rId9"/>
    <p:sldId id="262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1406-F3F9-472F-95BE-EBD6A0380491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3D30-E235-45C7-90FC-65B9C3AF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73D30-E235-45C7-90FC-65B9C3AF2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35F8509-18C4-4B3A-B426-574977855D22}" type="datetimeFigureOut">
              <a:rPr lang="en-US" smtClean="0"/>
              <a:t>17.04.2020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B3E6F50-8D00-461B-983F-278DB1F848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Fran</a:t>
            </a:r>
            <a:r>
              <a:rPr lang="sr-Latn-ME" dirty="0" smtClean="0"/>
              <a:t>česko Petrarka</a:t>
            </a:r>
            <a:r>
              <a:rPr lang="sr-Latn-ME" dirty="0"/>
              <a:t/>
            </a:r>
            <a:br>
              <a:rPr lang="sr-Latn-ME" dirty="0"/>
            </a:br>
            <a:r>
              <a:rPr lang="sr-Latn-ME" i="1" dirty="0" smtClean="0"/>
              <a:t>Kanconijer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0"/>
            <a:ext cx="331236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Pjesnik pjeva  o velikoj sreći nakon susreta sa  Laurom. Prilikom tog susreta rodila se  ljubav.</a:t>
            </a:r>
          </a:p>
          <a:p>
            <a:pPr marL="0" indent="0">
              <a:buNone/>
            </a:pPr>
            <a:r>
              <a:rPr lang="sr-Latn-ME" dirty="0" smtClean="0"/>
              <a:t>Objasni osjećanja koja je Laura probudila u lirskom subjektu.</a:t>
            </a:r>
          </a:p>
          <a:p>
            <a:pPr marL="0" indent="0">
              <a:buNone/>
            </a:pPr>
            <a:r>
              <a:rPr lang="sr-Latn-ME" dirty="0" smtClean="0"/>
              <a:t>Objasni vezu između stvaralaštva i ljubavi.</a:t>
            </a:r>
          </a:p>
          <a:p>
            <a:pPr marL="0" indent="0">
              <a:buNone/>
            </a:pPr>
            <a:r>
              <a:rPr lang="sr-Latn-ME" dirty="0" smtClean="0"/>
              <a:t>Odredi temu pjesme.</a:t>
            </a:r>
          </a:p>
          <a:p>
            <a:pPr marL="0" indent="0">
              <a:buNone/>
            </a:pPr>
            <a:r>
              <a:rPr lang="sr-Latn-ME" dirty="0" smtClean="0"/>
              <a:t>Odredi glavne i sporedne motive.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5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Mira mi </a:t>
            </a:r>
            <a:r>
              <a:rPr lang="en-US" dirty="0" err="1"/>
              <a:t>nema</a:t>
            </a:r>
            <a:r>
              <a:rPr lang="en-US" dirty="0"/>
              <a:t>, 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rata,</a:t>
            </a:r>
            <a:br>
              <a:rPr lang="en-US" dirty="0"/>
            </a:br>
            <a:r>
              <a:rPr lang="en-US" dirty="0" err="1"/>
              <a:t>plašim</a:t>
            </a:r>
            <a:r>
              <a:rPr lang="en-US" dirty="0"/>
              <a:t> se, </a:t>
            </a:r>
            <a:r>
              <a:rPr lang="en-US" dirty="0" err="1"/>
              <a:t>nadam</a:t>
            </a:r>
            <a:r>
              <a:rPr lang="en-US" dirty="0"/>
              <a:t>, </a:t>
            </a:r>
            <a:r>
              <a:rPr lang="en-US" dirty="0" err="1"/>
              <a:t>ledim</a:t>
            </a:r>
            <a:r>
              <a:rPr lang="en-US" dirty="0"/>
              <a:t>, </a:t>
            </a:r>
            <a:r>
              <a:rPr lang="en-US" dirty="0" err="1"/>
              <a:t>žar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vreli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 err="1"/>
              <a:t>letim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</a:t>
            </a:r>
            <a:r>
              <a:rPr lang="en-US" dirty="0" err="1"/>
              <a:t>neba</a:t>
            </a:r>
            <a:r>
              <a:rPr lang="en-US" dirty="0"/>
              <a:t> - </a:t>
            </a:r>
            <a:r>
              <a:rPr lang="en-US" dirty="0" err="1"/>
              <a:t>zemlje</a:t>
            </a:r>
            <a:r>
              <a:rPr lang="en-US" dirty="0"/>
              <a:t> mi se </a:t>
            </a:r>
            <a:r>
              <a:rPr lang="en-US" dirty="0" err="1"/>
              <a:t>hvata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ne </a:t>
            </a:r>
            <a:r>
              <a:rPr lang="en-US" dirty="0" err="1"/>
              <a:t>stežem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- a </a:t>
            </a:r>
            <a:r>
              <a:rPr lang="en-US" dirty="0" err="1"/>
              <a:t>grlim</a:t>
            </a:r>
            <a:r>
              <a:rPr lang="en-US" dirty="0"/>
              <a:t> </a:t>
            </a:r>
            <a:r>
              <a:rPr lang="en-US" dirty="0" err="1" smtClean="0"/>
              <a:t>svijet</a:t>
            </a:r>
            <a:r>
              <a:rPr lang="en-US" dirty="0" smtClean="0"/>
              <a:t> </a:t>
            </a:r>
            <a:r>
              <a:rPr lang="en-US" dirty="0" err="1" smtClean="0"/>
              <a:t>cijeli</a:t>
            </a:r>
            <a:r>
              <a:rPr lang="en-US" dirty="0"/>
              <a:t>.</a:t>
            </a:r>
          </a:p>
          <a:p>
            <a:r>
              <a:rPr lang="sr-Latn-ME" dirty="0" smtClean="0"/>
              <a:t>Utamničen sam od nje</a:t>
            </a:r>
            <a:r>
              <a:rPr lang="en-US" dirty="0" smtClean="0"/>
              <a:t> – </a:t>
            </a:r>
            <a:r>
              <a:rPr lang="sr-Latn-ME" dirty="0" smtClean="0"/>
              <a:t>al</a:t>
            </a:r>
            <a:r>
              <a:rPr lang="en-US" dirty="0" smtClean="0"/>
              <a:t>'</a:t>
            </a:r>
            <a:r>
              <a:rPr lang="sr-Latn-ME" dirty="0" smtClean="0"/>
              <a:t> 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/>
              <a:t>vrata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ne </a:t>
            </a:r>
            <a:r>
              <a:rPr lang="en-US" dirty="0" err="1"/>
              <a:t>prisvaja</a:t>
            </a:r>
            <a:r>
              <a:rPr lang="en-US" dirty="0"/>
              <a:t> me, al' mi </a:t>
            </a:r>
            <a:r>
              <a:rPr lang="en-US" dirty="0" err="1"/>
              <a:t>omču</a:t>
            </a:r>
            <a:r>
              <a:rPr lang="en-US" dirty="0"/>
              <a:t> </a:t>
            </a:r>
            <a:r>
              <a:rPr lang="en-US" dirty="0" err="1" smtClean="0"/>
              <a:t>dijeli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Amor me </a:t>
            </a:r>
            <a:r>
              <a:rPr lang="en-US" dirty="0" err="1"/>
              <a:t>štedi</a:t>
            </a:r>
            <a:r>
              <a:rPr lang="en-US" dirty="0"/>
              <a:t> - a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svojata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živa</a:t>
            </a:r>
            <a:r>
              <a:rPr lang="en-US" dirty="0"/>
              <a:t> me </a:t>
            </a:r>
            <a:r>
              <a:rPr lang="en-US" dirty="0" err="1"/>
              <a:t>neće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spas mi ne </a:t>
            </a:r>
            <a:r>
              <a:rPr lang="en-US" dirty="0" err="1"/>
              <a:t>želi</a:t>
            </a:r>
            <a:r>
              <a:rPr lang="en-US" dirty="0"/>
              <a:t>.</a:t>
            </a:r>
          </a:p>
          <a:p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oka</a:t>
            </a:r>
            <a:r>
              <a:rPr lang="en-US" dirty="0"/>
              <a:t> </a:t>
            </a:r>
            <a:r>
              <a:rPr lang="en-US" dirty="0" err="1"/>
              <a:t>vidim</a:t>
            </a:r>
            <a:r>
              <a:rPr lang="en-US" dirty="0"/>
              <a:t>,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vičem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vapim</a:t>
            </a:r>
            <a:r>
              <a:rPr lang="en-US" dirty="0"/>
              <a:t> - a </a:t>
            </a:r>
            <a:r>
              <a:rPr lang="en-US" dirty="0" err="1"/>
              <a:t>željan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groba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mrzim</a:t>
            </a:r>
            <a:r>
              <a:rPr lang="en-US" dirty="0"/>
              <a:t> -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volim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.</a:t>
            </a:r>
          </a:p>
          <a:p>
            <a:r>
              <a:rPr lang="en-US" dirty="0" err="1"/>
              <a:t>Hranim</a:t>
            </a:r>
            <a:r>
              <a:rPr lang="en-US" dirty="0"/>
              <a:t> se </a:t>
            </a:r>
            <a:r>
              <a:rPr lang="en-US" dirty="0" err="1"/>
              <a:t>jadom</a:t>
            </a:r>
            <a:r>
              <a:rPr lang="en-US" dirty="0"/>
              <a:t>, a </a:t>
            </a:r>
            <a:r>
              <a:rPr lang="en-US" dirty="0" err="1"/>
              <a:t>plačući</a:t>
            </a:r>
            <a:r>
              <a:rPr lang="en-US" dirty="0"/>
              <a:t> </a:t>
            </a:r>
            <a:r>
              <a:rPr lang="en-US" dirty="0" err="1"/>
              <a:t>kličem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smrt</a:t>
            </a:r>
            <a:r>
              <a:rPr lang="en-US" dirty="0"/>
              <a:t> i </a:t>
            </a:r>
            <a:r>
              <a:rPr lang="en-US" dirty="0" err="1"/>
              <a:t>život</a:t>
            </a:r>
            <a:r>
              <a:rPr lang="en-US" dirty="0"/>
              <a:t> - </a:t>
            </a:r>
            <a:r>
              <a:rPr lang="en-US" dirty="0" err="1"/>
              <a:t>jednaki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ME" dirty="0" smtClean="0"/>
              <a:t>mi </a:t>
            </a:r>
            <a:r>
              <a:rPr lang="en-US" dirty="0" err="1" smtClean="0"/>
              <a:t>oba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vas, </a:t>
            </a:r>
            <a:r>
              <a:rPr lang="en-US" dirty="0" err="1"/>
              <a:t>Gospo</a:t>
            </a:r>
            <a:r>
              <a:rPr lang="en-US" dirty="0"/>
              <a:t>,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trajem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Ljubav daje slobodu lirskom subjektu ali ga istovremeno i </a:t>
            </a:r>
            <a:r>
              <a:rPr lang="en-US" dirty="0" err="1" smtClean="0"/>
              <a:t>sputava</a:t>
            </a:r>
            <a:r>
              <a:rPr lang="sr-Latn-ME" dirty="0" smtClean="0"/>
              <a:t>. </a:t>
            </a:r>
            <a:r>
              <a:rPr lang="sr-Latn-ME" dirty="0" smtClean="0"/>
              <a:t>Objasni.</a:t>
            </a:r>
          </a:p>
          <a:p>
            <a:r>
              <a:rPr lang="sr-Latn-ME" dirty="0" smtClean="0"/>
              <a:t>U jednom momentu u pjesmi se život i smrt izjednačavaju ...Pojasni taj emotivni trenutak.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Odgovore</a:t>
            </a:r>
            <a:r>
              <a:rPr lang="en-US" dirty="0" smtClean="0"/>
              <a:t> </a:t>
            </a:r>
            <a:r>
              <a:rPr lang="en-US" dirty="0" err="1" smtClean="0"/>
              <a:t>poslati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mail</a:t>
            </a:r>
            <a:r>
              <a:rPr lang="sr-Latn-ME" dirty="0" smtClean="0"/>
              <a:t>: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sr-Latn-ME" dirty="0" smtClean="0"/>
              <a:t>rnogorskijezik.domaći</a:t>
            </a:r>
            <a:r>
              <a:rPr lang="en-US" dirty="0" smtClean="0"/>
              <a:t>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1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Frančesko Petrarka (1304-1374)</a:t>
            </a:r>
          </a:p>
          <a:p>
            <a:r>
              <a:rPr lang="sr-Latn-ME" dirty="0" smtClean="0"/>
              <a:t>Rođen je  u Arecu</a:t>
            </a:r>
          </a:p>
          <a:p>
            <a:r>
              <a:rPr lang="sr-Latn-ME" dirty="0" smtClean="0"/>
              <a:t>Studirao je prava</a:t>
            </a:r>
          </a:p>
          <a:p>
            <a:r>
              <a:rPr lang="sr-Latn-ME" dirty="0" smtClean="0"/>
              <a:t>Stvarao je na latinskom i talijanskom jeziku. Svjetsku slavu stekao je zbirkom lirskih  pjesama „</a:t>
            </a:r>
            <a:r>
              <a:rPr lang="sr-Latn-ME" i="1" dirty="0" smtClean="0"/>
              <a:t>Kanconijer</a:t>
            </a:r>
            <a:r>
              <a:rPr lang="sr-Latn-ME" dirty="0" smtClean="0"/>
              <a:t>“ ili „</a:t>
            </a:r>
            <a:r>
              <a:rPr lang="en-US" i="1" dirty="0" smtClean="0"/>
              <a:t>R</a:t>
            </a:r>
            <a:r>
              <a:rPr lang="sr-Latn-ME" i="1" dirty="0" smtClean="0"/>
              <a:t>asute rime“</a:t>
            </a:r>
            <a:endParaRPr lang="sr-Latn-ME" dirty="0" smtClean="0"/>
          </a:p>
          <a:p>
            <a:r>
              <a:rPr lang="sr-Latn-ME" dirty="0" smtClean="0"/>
              <a:t>1341. godine okićen je Lovorovim vijencem  što je ujedno i priznanje za najvećeg talijanskog pjesnika.</a:t>
            </a:r>
          </a:p>
          <a:p>
            <a:endParaRPr lang="sr-Latn-ME" dirty="0" smtClean="0"/>
          </a:p>
          <a:p>
            <a:endParaRPr lang="sr-Latn-M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337530" cy="29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Petaraka je  majstor pjesničkog zanata </a:t>
            </a:r>
          </a:p>
          <a:p>
            <a:r>
              <a:rPr lang="sr-Latn-ME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pjesni</a:t>
            </a:r>
            <a:r>
              <a:rPr lang="sr-Latn-ME" dirty="0" smtClean="0"/>
              <a:t>čki uticaj je toliko snažan da je nastala pjesnička škola pod nazivom </a:t>
            </a:r>
            <a:r>
              <a:rPr lang="sr-Latn-ME" i="1" dirty="0" smtClean="0"/>
              <a:t>petrarkizam</a:t>
            </a:r>
          </a:p>
          <a:p>
            <a:r>
              <a:rPr lang="sr-Latn-ME" dirty="0" smtClean="0">
                <a:solidFill>
                  <a:schemeClr val="accent1"/>
                </a:solidFill>
              </a:rPr>
              <a:t>PETRARKIZAM</a:t>
            </a:r>
            <a:r>
              <a:rPr lang="sr-Latn-ME" dirty="0" smtClean="0"/>
              <a:t>   je postao priznati stil i pojam u svjetskoj književnosti. </a:t>
            </a:r>
            <a:r>
              <a:rPr lang="en-US" dirty="0"/>
              <a:t>K</a:t>
            </a:r>
            <a:r>
              <a:rPr lang="sr-Latn-ME" dirty="0" smtClean="0"/>
              <a:t>arakteriše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sr-Latn-ME" dirty="0" smtClean="0"/>
              <a:t>uzdizanje voljene žene, ljubavna patnja, tjelesne ljepote</a:t>
            </a:r>
          </a:p>
          <a:p>
            <a:r>
              <a:rPr lang="sr-Latn-ME" dirty="0" smtClean="0"/>
              <a:t>Škola je bila dominantna u književnosti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 smtClean="0"/>
              <a:t>vijeka</a:t>
            </a:r>
            <a:r>
              <a:rPr lang="sr-Latn-ME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51409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6264696"/>
          </a:xfrm>
        </p:spPr>
        <p:txBody>
          <a:bodyPr>
            <a:normAutofit fontScale="92500" lnSpcReduction="20000"/>
          </a:bodyPr>
          <a:lstStyle/>
          <a:p>
            <a:endParaRPr lang="sr-Latn-ME" dirty="0" smtClean="0"/>
          </a:p>
          <a:p>
            <a:endParaRPr lang="en-US" dirty="0"/>
          </a:p>
          <a:p>
            <a:r>
              <a:rPr lang="sr-Latn-ME" dirty="0"/>
              <a:t>Kanconijer je posvećen Lauri de Noves, koja je zahvaljujući Petrarkinim stihovima postala i jedna od muza svjetske književnosti. </a:t>
            </a:r>
          </a:p>
          <a:p>
            <a:r>
              <a:rPr lang="sr-Latn-ME" dirty="0"/>
              <a:t>Laura nije bila Petrarkina supruga ali jeste velika ljubav.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Nakon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prvog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susreta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pjesnik</a:t>
            </a:r>
            <a:r>
              <a:rPr lang="en-US" dirty="0" smtClean="0">
                <a:solidFill>
                  <a:srgbClr val="FF0000"/>
                </a:solidFill>
              </a:rPr>
              <a:t> je o</a:t>
            </a:r>
            <a:r>
              <a:rPr lang="sr-Latn-ME" dirty="0" smtClean="0">
                <a:solidFill>
                  <a:srgbClr val="FF0000"/>
                </a:solidFill>
              </a:rPr>
              <a:t>čaran Laurom.</a:t>
            </a:r>
          </a:p>
          <a:p>
            <a:pPr marL="0" indent="0">
              <a:buNone/>
            </a:pPr>
            <a:endParaRPr lang="sr-Latn-ME" dirty="0" smtClean="0">
              <a:solidFill>
                <a:srgbClr val="FF0000"/>
              </a:solidFill>
            </a:endParaRPr>
          </a:p>
          <a:p>
            <a:r>
              <a:rPr lang="en-US" dirty="0" err="1"/>
              <a:t>Petrarka</a:t>
            </a:r>
            <a:r>
              <a:rPr lang="en-US" dirty="0"/>
              <a:t> je </a:t>
            </a:r>
            <a:r>
              <a:rPr lang="en-US" dirty="0" err="1"/>
              <a:t>opjevao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platonsku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.</a:t>
            </a:r>
            <a:endParaRPr lang="sr-Latn-ME" dirty="0"/>
          </a:p>
          <a:p>
            <a:r>
              <a:rPr lang="sr-Latn-ME" dirty="0"/>
              <a:t>Pjesnik je </a:t>
            </a:r>
            <a:r>
              <a:rPr lang="en-US" dirty="0"/>
              <a:t>L</a:t>
            </a:r>
            <a:r>
              <a:rPr lang="sr-Latn-ME" dirty="0"/>
              <a:t>auru prvi put ugledao  u </a:t>
            </a:r>
            <a:r>
              <a:rPr lang="en-US" dirty="0"/>
              <a:t>C</a:t>
            </a:r>
            <a:r>
              <a:rPr lang="sr-Latn-ME" dirty="0"/>
              <a:t>rkvi </a:t>
            </a:r>
            <a:r>
              <a:rPr lang="en-US" dirty="0"/>
              <a:t>S</a:t>
            </a:r>
            <a:r>
              <a:rPr lang="sr-Latn-ME" dirty="0"/>
              <a:t>vete Klare</a:t>
            </a:r>
            <a:r>
              <a:rPr lang="en-US" dirty="0"/>
              <a:t> u  </a:t>
            </a:r>
            <a:r>
              <a:rPr lang="en-US" dirty="0" err="1"/>
              <a:t>Avinjonu</a:t>
            </a:r>
            <a:r>
              <a:rPr lang="sr-Latn-ME" dirty="0"/>
              <a:t> 1327.</a:t>
            </a:r>
            <a:r>
              <a:rPr lang="en-US" dirty="0"/>
              <a:t> </a:t>
            </a:r>
            <a:r>
              <a:rPr lang="sr-Latn-ME" dirty="0"/>
              <a:t>godine kada se i rodila ljubav. </a:t>
            </a:r>
          </a:p>
          <a:p>
            <a:r>
              <a:rPr lang="en-US" dirty="0" err="1"/>
              <a:t>Laur</a:t>
            </a:r>
            <a:r>
              <a:rPr lang="sr-Latn-ME" dirty="0"/>
              <a:t>a</a:t>
            </a:r>
            <a:r>
              <a:rPr lang="en-US" dirty="0"/>
              <a:t>  je </a:t>
            </a:r>
            <a:r>
              <a:rPr lang="en-US" dirty="0" err="1"/>
              <a:t>postala</a:t>
            </a:r>
            <a:r>
              <a:rPr lang="en-US" dirty="0"/>
              <a:t> ideal </a:t>
            </a:r>
            <a:r>
              <a:rPr lang="en-US" dirty="0" err="1"/>
              <a:t>renesansne</a:t>
            </a:r>
            <a:r>
              <a:rPr lang="en-US" dirty="0"/>
              <a:t> dame. </a:t>
            </a:r>
            <a:r>
              <a:rPr lang="sr-Latn-ME" dirty="0"/>
              <a:t>Ona za pjesnika pred</a:t>
            </a:r>
            <a:r>
              <a:rPr lang="en-US" dirty="0"/>
              <a:t>s</a:t>
            </a:r>
            <a:r>
              <a:rPr lang="sr-Latn-ME" dirty="0"/>
              <a:t>tavlja andjeosko stvorenje, nešto  božansko-uzvišeno.</a:t>
            </a:r>
          </a:p>
          <a:p>
            <a:r>
              <a:rPr lang="sr-Latn-ME" dirty="0"/>
              <a:t>Iz pjesme u pjesmu otkrivamo pravu, iskrenu ljubav  i moć voljene žene da u čovjeku probudi sreću i radost ali i duboku patnju i bol.</a:t>
            </a:r>
          </a:p>
          <a:p>
            <a:r>
              <a:rPr lang="sr-Latn-ME" dirty="0"/>
              <a:t>Njene oči su na pjesnika ostavile 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sr-Latn-ME" dirty="0"/>
              <a:t>utisak .U</a:t>
            </a:r>
            <a:r>
              <a:rPr lang="en-US" dirty="0"/>
              <a:t>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Kanconijera</a:t>
            </a:r>
            <a:r>
              <a:rPr lang="en-US" dirty="0"/>
              <a:t> </a:t>
            </a:r>
            <a:r>
              <a:rPr lang="en-US" dirty="0" err="1"/>
              <a:t>obrazuju</a:t>
            </a:r>
            <a:r>
              <a:rPr lang="en-US" dirty="0"/>
              <a:t> se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ciklusi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posvećeni</a:t>
            </a:r>
            <a:r>
              <a:rPr lang="en-US" dirty="0"/>
              <a:t> </a:t>
            </a:r>
            <a:r>
              <a:rPr lang="sr-Latn-ME" dirty="0"/>
              <a:t>upravo njenim</a:t>
            </a:r>
            <a:r>
              <a:rPr lang="en-US" dirty="0"/>
              <a:t> </a:t>
            </a:r>
            <a:r>
              <a:rPr lang="en-US" dirty="0" err="1"/>
              <a:t>očima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2"/>
            <a:ext cx="9143999" cy="57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5"/>
            <a:ext cx="7560840" cy="5291279"/>
          </a:xfrm>
        </p:spPr>
      </p:pic>
    </p:spTree>
    <p:extLst>
      <p:ext uri="{BB962C8B-B14F-4D97-AF65-F5344CB8AC3E}">
        <p14:creationId xmlns:p14="http://schemas.microsoft.com/office/powerpoint/2010/main" val="15055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Kanconijer  se sastoji od 317 soneta, 29 kancona, 9 sestina, 7 balada i 4 madrigala. </a:t>
            </a:r>
          </a:p>
          <a:p>
            <a:r>
              <a:rPr lang="sr-Latn-ME" dirty="0"/>
              <a:t>Najviše se bavi načinom kako pjesnik doživljava svoju ljubav.  </a:t>
            </a:r>
            <a:endParaRPr lang="en-US" dirty="0"/>
          </a:p>
          <a:p>
            <a:r>
              <a:rPr lang="sr-Latn-ME" dirty="0"/>
              <a:t>Dominantni motivi su : ljepota voljene žene, patnja, nemiri, očaj...</a:t>
            </a:r>
            <a:endParaRPr lang="sr-Latn-ME" dirty="0">
              <a:solidFill>
                <a:srgbClr val="FF0000"/>
              </a:solidFill>
            </a:endParaRPr>
          </a:p>
          <a:p>
            <a:r>
              <a:rPr lang="sr-Latn-ME" dirty="0">
                <a:solidFill>
                  <a:srgbClr val="FF0000"/>
                </a:solidFill>
              </a:rPr>
              <a:t>SONET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lirski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, </a:t>
            </a:r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metrički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talijanske</a:t>
            </a:r>
            <a:r>
              <a:rPr lang="en-US" dirty="0"/>
              <a:t> </a:t>
            </a:r>
            <a:r>
              <a:rPr lang="en-US" dirty="0" err="1"/>
              <a:t>književnosti</a:t>
            </a:r>
            <a:r>
              <a:rPr lang="en-US" dirty="0"/>
              <a:t>. </a:t>
            </a:r>
            <a:r>
              <a:rPr lang="sr-Latn-ME" dirty="0"/>
              <a:t>S</a:t>
            </a:r>
            <a:r>
              <a:rPr lang="en-US" dirty="0" err="1"/>
              <a:t>astavljen</a:t>
            </a:r>
            <a:r>
              <a:rPr lang="en-US" dirty="0"/>
              <a:t> </a:t>
            </a:r>
            <a:r>
              <a:rPr lang="sr-Latn-ME" dirty="0"/>
              <a:t>je </a:t>
            </a:r>
            <a:r>
              <a:rPr lang="en-US" dirty="0"/>
              <a:t>od 14 </a:t>
            </a:r>
            <a:r>
              <a:rPr lang="en-US" dirty="0" err="1"/>
              <a:t>stihova</a:t>
            </a:r>
            <a:r>
              <a:rPr lang="en-US" dirty="0" smtClean="0"/>
              <a:t>, </a:t>
            </a:r>
            <a:r>
              <a:rPr lang="en-US" dirty="0" err="1" smtClean="0"/>
              <a:t>raspore</a:t>
            </a:r>
            <a:r>
              <a:rPr lang="sr-Latn-ME" dirty="0"/>
              <a:t>đ</a:t>
            </a:r>
            <a:r>
              <a:rPr lang="en-US" dirty="0" err="1" smtClean="0"/>
              <a:t>enih</a:t>
            </a:r>
            <a:r>
              <a:rPr lang="en-US" dirty="0" smtClean="0"/>
              <a:t> u </a:t>
            </a:r>
            <a:r>
              <a:rPr lang="sr-Latn-ME" dirty="0" smtClean="0"/>
              <a:t>č</a:t>
            </a:r>
            <a:r>
              <a:rPr lang="en-US" dirty="0" err="1" smtClean="0"/>
              <a:t>etiri</a:t>
            </a:r>
            <a:r>
              <a:rPr lang="en-US" dirty="0" smtClean="0"/>
              <a:t> </a:t>
            </a:r>
            <a:r>
              <a:rPr lang="sr-Latn-ME" dirty="0" smtClean="0"/>
              <a:t>strofe,</a:t>
            </a:r>
            <a:r>
              <a:rPr lang="en-US" dirty="0" smtClean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katrena</a:t>
            </a:r>
            <a:r>
              <a:rPr lang="en-US" dirty="0"/>
              <a:t> i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terceta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5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60440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>
                <a:solidFill>
                  <a:srgbClr val="C00000"/>
                </a:solidFill>
              </a:rPr>
              <a:t>Zbirka je </a:t>
            </a:r>
            <a:r>
              <a:rPr lang="sr-Latn-ME" dirty="0" smtClean="0">
                <a:solidFill>
                  <a:srgbClr val="C00000"/>
                </a:solidFill>
              </a:rPr>
              <a:t>stvarana nekoliko decenija</a:t>
            </a:r>
          </a:p>
          <a:p>
            <a:r>
              <a:rPr lang="sr-Latn-ME" dirty="0" smtClean="0">
                <a:solidFill>
                  <a:srgbClr val="C00000"/>
                </a:solidFill>
              </a:rPr>
              <a:t>Čine </a:t>
            </a:r>
            <a:r>
              <a:rPr lang="sr-Latn-ME" dirty="0">
                <a:solidFill>
                  <a:srgbClr val="C00000"/>
                </a:solidFill>
              </a:rPr>
              <a:t>je dva dijela:</a:t>
            </a:r>
          </a:p>
          <a:p>
            <a:pPr marL="0" indent="0">
              <a:buNone/>
            </a:pPr>
            <a:r>
              <a:rPr lang="sr-Latn-ME" dirty="0">
                <a:solidFill>
                  <a:srgbClr val="C00000"/>
                </a:solidFill>
              </a:rPr>
              <a:t>    prvi </a:t>
            </a:r>
            <a:r>
              <a:rPr lang="sr-Latn-ME" dirty="0" smtClean="0">
                <a:solidFill>
                  <a:srgbClr val="C00000"/>
                </a:solidFill>
              </a:rPr>
              <a:t>dio-za </a:t>
            </a:r>
            <a:r>
              <a:rPr lang="sr-Latn-ME" dirty="0">
                <a:solidFill>
                  <a:srgbClr val="C00000"/>
                </a:solidFill>
              </a:rPr>
              <a:t>vrijeme Laurinog života</a:t>
            </a:r>
          </a:p>
          <a:p>
            <a:pPr marL="0" indent="0">
              <a:buNone/>
            </a:pPr>
            <a:r>
              <a:rPr lang="sr-Latn-ME" dirty="0">
                <a:solidFill>
                  <a:srgbClr val="C00000"/>
                </a:solidFill>
              </a:rPr>
              <a:t>    </a:t>
            </a:r>
            <a:r>
              <a:rPr lang="sr-Latn-ME" dirty="0" smtClean="0">
                <a:solidFill>
                  <a:srgbClr val="C00000"/>
                </a:solidFill>
              </a:rPr>
              <a:t>drugi </a:t>
            </a:r>
            <a:r>
              <a:rPr lang="sr-Latn-ME" dirty="0">
                <a:solidFill>
                  <a:srgbClr val="C00000"/>
                </a:solidFill>
              </a:rPr>
              <a:t>dio-nakon Laurine smrti</a:t>
            </a:r>
          </a:p>
          <a:p>
            <a:endParaRPr lang="sr-Latn-ME" dirty="0" smtClean="0">
              <a:solidFill>
                <a:srgbClr val="C00000"/>
              </a:solidFill>
            </a:endParaRPr>
          </a:p>
          <a:p>
            <a:endParaRPr lang="sr-Latn-ME" dirty="0"/>
          </a:p>
          <a:p>
            <a:r>
              <a:rPr lang="sr-Latn-ME" dirty="0" smtClean="0">
                <a:solidFill>
                  <a:srgbClr val="FF0000"/>
                </a:solidFill>
              </a:rPr>
              <a:t>U prvom dijelu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vrijeme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ž</a:t>
            </a:r>
            <a:r>
              <a:rPr lang="en-US" dirty="0" err="1" smtClean="0">
                <a:solidFill>
                  <a:srgbClr val="FF0000"/>
                </a:solidFill>
              </a:rPr>
              <a:t>ivota</a:t>
            </a:r>
            <a:r>
              <a:rPr lang="en-US" dirty="0" smtClean="0">
                <a:solidFill>
                  <a:srgbClr val="FF0000"/>
                </a:solidFill>
              </a:rPr>
              <a:t> Laure </a:t>
            </a:r>
            <a:r>
              <a:rPr lang="sr-Latn-ME" dirty="0" smtClean="0">
                <a:solidFill>
                  <a:srgbClr val="FF0000"/>
                </a:solidFill>
              </a:rPr>
              <a:t> pjesme su optimističnije,</a:t>
            </a:r>
            <a:r>
              <a:rPr lang="sr-Latn-ME" dirty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vedrije, osjeća se pjesnikova nada</a:t>
            </a:r>
          </a:p>
          <a:p>
            <a:endParaRPr lang="sr-Latn-ME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drugom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dijelu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zbirke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dominira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pjesnikova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želja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joj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pridruži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njegova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osjećanja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sažeto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iskazana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stihom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sr-Latn-ME" dirty="0" smtClean="0">
                <a:solidFill>
                  <a:schemeClr val="tx1"/>
                </a:solidFill>
              </a:rPr>
              <a:t>„</a:t>
            </a:r>
            <a:r>
              <a:rPr lang="en-US" b="1" dirty="0" err="1" smtClean="0">
                <a:solidFill>
                  <a:schemeClr val="tx1"/>
                </a:solidFill>
              </a:rPr>
              <a:t>Gospa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je </a:t>
            </a:r>
            <a:r>
              <a:rPr lang="en-US" b="1" dirty="0" err="1">
                <a:solidFill>
                  <a:schemeClr val="tx1"/>
                </a:solidFill>
              </a:rPr>
              <a:t>mrtva</a:t>
            </a:r>
            <a:r>
              <a:rPr lang="en-US" b="1" dirty="0">
                <a:solidFill>
                  <a:schemeClr val="tx1"/>
                </a:solidFill>
              </a:rPr>
              <a:t>, s </a:t>
            </a:r>
            <a:r>
              <a:rPr lang="en-US" b="1" dirty="0" err="1">
                <a:solidFill>
                  <a:schemeClr val="tx1"/>
                </a:solidFill>
              </a:rPr>
              <a:t>njom</a:t>
            </a:r>
            <a:r>
              <a:rPr lang="en-US" b="1" dirty="0">
                <a:solidFill>
                  <a:schemeClr val="tx1"/>
                </a:solidFill>
              </a:rPr>
              <a:t> i  </a:t>
            </a:r>
            <a:r>
              <a:rPr lang="en-US" b="1" dirty="0" err="1">
                <a:solidFill>
                  <a:schemeClr val="tx1"/>
                </a:solidFill>
              </a:rPr>
              <a:t>srce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moje</a:t>
            </a:r>
            <a:r>
              <a:rPr lang="sr-Latn-ME" b="1" dirty="0" smtClean="0">
                <a:solidFill>
                  <a:schemeClr val="tx1"/>
                </a:solidFill>
              </a:rPr>
              <a:t>“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0" y="4437112"/>
            <a:ext cx="766518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Bla</a:t>
            </a:r>
            <a:r>
              <a:rPr lang="sr-Latn-ME" dirty="0" smtClean="0"/>
              <a:t>ž</a:t>
            </a:r>
            <a:r>
              <a:rPr lang="en-US" dirty="0" smtClean="0"/>
              <a:t>en </a:t>
            </a:r>
            <a:r>
              <a:rPr lang="en-US" dirty="0"/>
              <a:t>bio </a:t>
            </a:r>
            <a:r>
              <a:rPr lang="en-US" dirty="0" err="1" smtClean="0"/>
              <a:t>dan</a:t>
            </a:r>
            <a:r>
              <a:rPr lang="sr-Latn-ME" dirty="0" smtClean="0"/>
              <a:t>, </a:t>
            </a:r>
            <a:r>
              <a:rPr lang="en-US" dirty="0" err="1" smtClean="0"/>
              <a:t>mjesec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doba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godina</a:t>
            </a:r>
            <a:r>
              <a:rPr lang="en-US" dirty="0"/>
              <a:t> i </a:t>
            </a:r>
            <a:r>
              <a:rPr lang="en-US" dirty="0" err="1"/>
              <a:t>mjesto</a:t>
            </a:r>
            <a:r>
              <a:rPr lang="en-US" dirty="0"/>
              <a:t> i </a:t>
            </a:r>
            <a:r>
              <a:rPr lang="en-US" dirty="0" err="1"/>
              <a:t>predjel</a:t>
            </a:r>
            <a:r>
              <a:rPr lang="en-US" dirty="0"/>
              <a:t> i </a:t>
            </a:r>
            <a:r>
              <a:rPr lang="en-US" dirty="0" err="1"/>
              <a:t>vrijeme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usne</a:t>
            </a:r>
            <a:r>
              <a:rPr lang="en-US" dirty="0"/>
              <a:t> </a:t>
            </a:r>
            <a:r>
              <a:rPr lang="en-US" dirty="0" err="1"/>
              <a:t>zadrhtale</a:t>
            </a:r>
            <a:r>
              <a:rPr lang="en-US" dirty="0"/>
              <a:t> </a:t>
            </a:r>
            <a:r>
              <a:rPr lang="en-US" dirty="0" err="1"/>
              <a:t>nijeme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njene</a:t>
            </a:r>
            <a:r>
              <a:rPr lang="en-US" dirty="0"/>
              <a:t> me </a:t>
            </a:r>
            <a:r>
              <a:rPr lang="en-US" dirty="0" smtClean="0"/>
              <a:t>o</a:t>
            </a:r>
            <a:r>
              <a:rPr lang="sr-Latn-ME" dirty="0" smtClean="0"/>
              <a:t>č</a:t>
            </a:r>
            <a:r>
              <a:rPr lang="en-US" dirty="0" smtClean="0"/>
              <a:t>i </a:t>
            </a:r>
            <a:r>
              <a:rPr lang="en-US" dirty="0" err="1"/>
              <a:t>svezale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 smtClean="0"/>
              <a:t>bla</a:t>
            </a:r>
            <a:r>
              <a:rPr lang="sr-Latn-ME" dirty="0" smtClean="0"/>
              <a:t>ž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nek</a:t>
            </a:r>
            <a:r>
              <a:rPr lang="en-US" dirty="0" smtClean="0"/>
              <a:t> je </a:t>
            </a:r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moja</a:t>
            </a:r>
            <a:r>
              <a:rPr lang="en-US" dirty="0" smtClean="0"/>
              <a:t> </a:t>
            </a:r>
            <a:r>
              <a:rPr lang="en-US" dirty="0" err="1" smtClean="0"/>
              <a:t>patnja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/>
              <a:t>kojom</a:t>
            </a:r>
            <a:r>
              <a:rPr lang="en-US" dirty="0"/>
              <a:t> me </a:t>
            </a:r>
            <a:r>
              <a:rPr lang="en-US" dirty="0" err="1" smtClean="0"/>
              <a:t>bje</a:t>
            </a:r>
            <a:r>
              <a:rPr lang="sr-Latn-ME" dirty="0"/>
              <a:t>š</a:t>
            </a:r>
            <a:r>
              <a:rPr lang="en-US" dirty="0" smtClean="0"/>
              <a:t>e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en-US" dirty="0" err="1" smtClean="0"/>
              <a:t>izmu</a:t>
            </a:r>
            <a:r>
              <a:rPr lang="sr-Latn-ME" dirty="0"/>
              <a:t>č</a:t>
            </a:r>
            <a:r>
              <a:rPr lang="en-US" dirty="0" err="1" smtClean="0"/>
              <a:t>ila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luk</a:t>
            </a:r>
            <a:r>
              <a:rPr lang="en-US" dirty="0"/>
              <a:t> i </a:t>
            </a:r>
            <a:r>
              <a:rPr lang="en-US" dirty="0" err="1" smtClean="0"/>
              <a:t>strijela</a:t>
            </a:r>
            <a:r>
              <a:rPr lang="en-US" dirty="0" smtClean="0"/>
              <a:t>, </a:t>
            </a:r>
            <a:r>
              <a:rPr lang="sr-Latn-ME" dirty="0" err="1"/>
              <a:t>š</a:t>
            </a:r>
            <a:r>
              <a:rPr lang="en-US" dirty="0" smtClean="0"/>
              <a:t>to  </a:t>
            </a:r>
            <a:r>
              <a:rPr lang="en-US" dirty="0"/>
              <a:t>me </a:t>
            </a:r>
            <a:r>
              <a:rPr lang="en-US" dirty="0" err="1"/>
              <a:t>oborila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rane</a:t>
            </a:r>
            <a:r>
              <a:rPr lang="en-US" dirty="0"/>
              <a:t> </a:t>
            </a:r>
            <a:r>
              <a:rPr lang="sr-Latn-ME" dirty="0" err="1"/>
              <a:t>š</a:t>
            </a:r>
            <a:r>
              <a:rPr lang="en-US" dirty="0" smtClean="0"/>
              <a:t>to </a:t>
            </a:r>
            <a:r>
              <a:rPr lang="en-US" dirty="0" err="1"/>
              <a:t>srcu</a:t>
            </a:r>
            <a:r>
              <a:rPr lang="en-US" dirty="0"/>
              <a:t> </a:t>
            </a:r>
            <a:r>
              <a:rPr lang="en-US" dirty="0" err="1"/>
              <a:t>mome</a:t>
            </a:r>
            <a:r>
              <a:rPr lang="en-US" dirty="0"/>
              <a:t> </a:t>
            </a:r>
            <a:r>
              <a:rPr lang="en-US" dirty="0" err="1" smtClean="0"/>
              <a:t>posta</a:t>
            </a:r>
            <a:r>
              <a:rPr lang="sr-Latn-ME" dirty="0"/>
              <a:t>š</a:t>
            </a:r>
            <a:r>
              <a:rPr lang="en-US" dirty="0" smtClean="0"/>
              <a:t>e </a:t>
            </a:r>
            <a:r>
              <a:rPr lang="en-US" dirty="0" err="1"/>
              <a:t>pratnja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 smtClean="0"/>
              <a:t>bla</a:t>
            </a:r>
            <a:r>
              <a:rPr lang="sr-Latn-ME" dirty="0" smtClean="0"/>
              <a:t>ž</a:t>
            </a:r>
            <a:r>
              <a:rPr lang="en-US" dirty="0" err="1" smtClean="0"/>
              <a:t>eni</a:t>
            </a:r>
            <a:r>
              <a:rPr lang="en-US" dirty="0" smtClean="0"/>
              <a:t> </a:t>
            </a:r>
            <a:r>
              <a:rPr lang="en-US" dirty="0" err="1"/>
              <a:t>nek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krici</a:t>
            </a:r>
            <a:r>
              <a:rPr lang="en-US" dirty="0"/>
              <a:t> </a:t>
            </a:r>
            <a:r>
              <a:rPr lang="sr-Latn-ME" dirty="0" err="1"/>
              <a:t>ž</a:t>
            </a:r>
            <a:r>
              <a:rPr lang="en-US" dirty="0" err="1" smtClean="0"/>
              <a:t>udnje</a:t>
            </a:r>
            <a:r>
              <a:rPr lang="en-US" dirty="0" smtClean="0"/>
              <a:t> </a:t>
            </a:r>
            <a:r>
              <a:rPr lang="en-US" dirty="0" err="1"/>
              <a:t>velje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 smtClean="0"/>
              <a:t>zvao</a:t>
            </a:r>
            <a:r>
              <a:rPr lang="en-US" dirty="0" smtClean="0"/>
              <a:t> </a:t>
            </a:r>
            <a:r>
              <a:rPr lang="en-US" dirty="0" err="1" smtClean="0"/>
              <a:t>drage</a:t>
            </a:r>
            <a:r>
              <a:rPr lang="en-US" dirty="0" smtClean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sr-Latn-ME" dirty="0" err="1"/>
              <a:t>č</a:t>
            </a:r>
            <a:r>
              <a:rPr lang="en-US" dirty="0" err="1" smtClean="0"/>
              <a:t>isto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obilne</a:t>
            </a:r>
            <a:r>
              <a:rPr lang="en-US" dirty="0"/>
              <a:t> </a:t>
            </a:r>
            <a:r>
              <a:rPr lang="en-US" dirty="0" err="1"/>
              <a:t>suze</a:t>
            </a:r>
            <a:r>
              <a:rPr lang="en-US" dirty="0" smtClean="0"/>
              <a:t>, </a:t>
            </a:r>
            <a:r>
              <a:rPr lang="en-US" dirty="0" err="1" smtClean="0"/>
              <a:t>uzdasi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sr-Latn-ME" dirty="0" err="1"/>
              <a:t>ž</a:t>
            </a:r>
            <a:r>
              <a:rPr lang="en-US" dirty="0" err="1" smtClean="0"/>
              <a:t>elje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ko</a:t>
            </a:r>
            <a:r>
              <a:rPr lang="en-US" dirty="0"/>
              <a:t> i </a:t>
            </a:r>
            <a:r>
              <a:rPr lang="en-US" dirty="0" err="1"/>
              <a:t>bijeli</a:t>
            </a:r>
            <a:r>
              <a:rPr lang="en-US" dirty="0"/>
              <a:t>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kojemu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 smtClean="0"/>
              <a:t>sti</a:t>
            </a:r>
            <a:r>
              <a:rPr lang="sr-Latn-ME" dirty="0" smtClean="0"/>
              <a:t>č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slavu:i</a:t>
            </a:r>
            <a:r>
              <a:rPr lang="en-US" dirty="0"/>
              <a:t> </a:t>
            </a:r>
            <a:r>
              <a:rPr lang="en-US" dirty="0" err="1" smtClean="0"/>
              <a:t>misao</a:t>
            </a:r>
            <a:r>
              <a:rPr lang="en-US" dirty="0" smtClean="0"/>
              <a:t> mi,</a:t>
            </a:r>
            <a:r>
              <a:rPr lang="sr-Latn-ME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,</a:t>
            </a:r>
            <a:r>
              <a:rPr lang="en-US" dirty="0"/>
              <a:t> </a:t>
            </a:r>
            <a:br>
              <a:rPr lang="en-US" dirty="0"/>
            </a:br>
            <a:r>
              <a:rPr lang="sr-Latn-ME" dirty="0" err="1"/>
              <a:t>š</a:t>
            </a:r>
            <a:r>
              <a:rPr lang="en-US" dirty="0" smtClean="0"/>
              <a:t>to </a:t>
            </a:r>
            <a:r>
              <a:rPr lang="en-US" dirty="0"/>
              <a:t>je </a:t>
            </a:r>
            <a:r>
              <a:rPr lang="en-US" dirty="0" err="1" smtClean="0"/>
              <a:t>samo</a:t>
            </a:r>
            <a:r>
              <a:rPr lang="sr-Latn-ME" dirty="0" smtClean="0"/>
              <a:t> njena,</a:t>
            </a:r>
            <a:r>
              <a:rPr lang="en-US" dirty="0" smtClean="0"/>
              <a:t> </a:t>
            </a:r>
            <a:r>
              <a:rPr lang="sr-Latn-ME" dirty="0" smtClean="0"/>
              <a:t>što </a:t>
            </a:r>
            <a:r>
              <a:rPr lang="en-US" dirty="0" err="1" smtClean="0"/>
              <a:t>njoj</a:t>
            </a:r>
            <a:r>
              <a:rPr lang="en-US" dirty="0" smtClean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.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8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144</TotalTime>
  <Words>496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Frančesko Petrarka Kanconijer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Frančesko Petrarka Kanconijer</dc:title>
  <dc:creator>Korisnik</dc:creator>
  <cp:lastModifiedBy>Korisnik</cp:lastModifiedBy>
  <cp:revision>20</cp:revision>
  <dcterms:created xsi:type="dcterms:W3CDTF">2020-04-12T11:20:39Z</dcterms:created>
  <dcterms:modified xsi:type="dcterms:W3CDTF">2020-04-17T11:25:25Z</dcterms:modified>
</cp:coreProperties>
</file>