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3" r:id="rId1"/>
    <p:sldLayoutId id="2147484694" r:id="rId2"/>
    <p:sldLayoutId id="2147484695" r:id="rId3"/>
    <p:sldLayoutId id="2147484696" r:id="rId4"/>
    <p:sldLayoutId id="2147484697" r:id="rId5"/>
    <p:sldLayoutId id="2147484698" r:id="rId6"/>
    <p:sldLayoutId id="2147484699" r:id="rId7"/>
    <p:sldLayoutId id="2147484700" r:id="rId8"/>
    <p:sldLayoutId id="2147484701" r:id="rId9"/>
    <p:sldLayoutId id="2147484702" r:id="rId10"/>
    <p:sldLayoutId id="2147484703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CS" sz="4000" i="1" dirty="0" smtClean="0">
                <a:solidFill>
                  <a:srgbClr val="FF0000"/>
                </a:solidFill>
              </a:rPr>
              <a:t>MRAČAJSKI PROTO</a:t>
            </a:r>
            <a:endParaRPr lang="en-US" sz="4000" i="1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chemeClr val="tx1"/>
                </a:solidFill>
              </a:rPr>
              <a:t>Petar Kočić (1873-1916)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Petar Kočić je bio pisac, revolucionar, borac protiv austro-ugarske okupacije;</a:t>
            </a:r>
          </a:p>
          <a:p>
            <a:r>
              <a:rPr lang="sr-Latn-CS" dirty="0" smtClean="0"/>
              <a:t>Završio je gimnaziju u Beogradu, a filozofski fakultet u Beču;</a:t>
            </a:r>
          </a:p>
          <a:p>
            <a:r>
              <a:rPr lang="sr-Latn-CS" dirty="0" smtClean="0"/>
              <a:t>Zbog političke djelatnosti često je bio otpuštan iz službe i hapšen;</a:t>
            </a:r>
          </a:p>
          <a:p>
            <a:r>
              <a:rPr lang="sr-Latn-CS" dirty="0" smtClean="0"/>
              <a:t>Umro je u Beogradu u deševnoj bolnici, izjavivši pred smrt: </a:t>
            </a:r>
            <a:r>
              <a:rPr lang="sr-Latn-CS" i="1" dirty="0" smtClean="0"/>
              <a:t>U ropstvu se rodih, u ropstvu živjeh, u ropstvu i umrijeh.</a:t>
            </a:r>
            <a:endParaRPr lang="en-US" i="1" dirty="0"/>
          </a:p>
        </p:txBody>
      </p:sp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49952"/>
          </a:xfrm>
        </p:spPr>
        <p:txBody>
          <a:bodyPr/>
          <a:lstStyle/>
          <a:p>
            <a:r>
              <a:rPr lang="sr-Latn-CS" dirty="0" smtClean="0"/>
              <a:t>Književno djelo Petra Kočića odiše lijepim pričanjem i realnom tematikom.</a:t>
            </a:r>
          </a:p>
          <a:p>
            <a:r>
              <a:rPr lang="sr-Latn-CS" dirty="0" smtClean="0"/>
              <a:t>Motivi njegovih djela sagledavaju stanje i položaj čovjeka uopšte; njegovo istinsko saosjećanje s tegobama i patnjama bosanskog čovjeka.</a:t>
            </a:r>
          </a:p>
          <a:p>
            <a:r>
              <a:rPr lang="sr-Latn-CS" dirty="0" smtClean="0"/>
              <a:t>Kočić je dobro poznavao seljaka i njegovu psihologiju, pa je zato mogao da da takve upečatljive likove među kojima je i Mračajski proto.</a:t>
            </a:r>
          </a:p>
          <a:p>
            <a:r>
              <a:rPr lang="sr-Latn-CS" dirty="0" smtClean="0"/>
              <a:t>Najznačajnija djela: satira </a:t>
            </a:r>
            <a:r>
              <a:rPr lang="sr-Latn-CS" i="1" dirty="0" smtClean="0"/>
              <a:t>Jazavac pred sudom</a:t>
            </a:r>
            <a:r>
              <a:rPr lang="sr-Latn-CS" dirty="0" smtClean="0"/>
              <a:t>, pripovijetke: </a:t>
            </a:r>
            <a:r>
              <a:rPr lang="sr-Latn-CS" i="1" dirty="0" smtClean="0"/>
              <a:t>Sa planine i ispod planine, Jauci sa Zmijanja, Sudanija.</a:t>
            </a:r>
            <a:endParaRPr lang="en-US" i="1" dirty="0"/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828800"/>
            <a:ext cx="8503920" cy="4572000"/>
          </a:xfrm>
        </p:spPr>
        <p:txBody>
          <a:bodyPr/>
          <a:lstStyle/>
          <a:p>
            <a:r>
              <a:rPr lang="sr-Latn-CS" i="1" dirty="0" smtClean="0"/>
              <a:t>Mračajski proto </a:t>
            </a:r>
            <a:r>
              <a:rPr lang="sr-Latn-CS" dirty="0" smtClean="0"/>
              <a:t>je kratka priča, skica za portret čovjeka koji se otuđio od svijeta i živi usamljeno.</a:t>
            </a:r>
          </a:p>
          <a:p>
            <a:r>
              <a:rPr lang="sr-Latn-CS" dirty="0" smtClean="0"/>
              <a:t>U njoj nema razvijene fabule, nema događaja.</a:t>
            </a:r>
          </a:p>
          <a:p>
            <a:r>
              <a:rPr lang="sr-Latn-CS" dirty="0" smtClean="0"/>
              <a:t>Dva mladića odluče da posjete usamljenog protu: jedan je iz sela, iz porodice Džibić koju prota mrzi iz dna duše – (</a:t>
            </a:r>
            <a:r>
              <a:rPr lang="sr-Latn-CS" b="1" dirty="0" smtClean="0"/>
              <a:t>subjektivni narator), </a:t>
            </a:r>
            <a:r>
              <a:rPr lang="sr-Latn-CS" dirty="0" smtClean="0"/>
              <a:t>a drugi je stranac – (</a:t>
            </a:r>
            <a:r>
              <a:rPr lang="sr-Latn-CS" b="1" dirty="0" smtClean="0"/>
              <a:t>objektivni narator</a:t>
            </a:r>
            <a:r>
              <a:rPr lang="sr-Latn-CS" dirty="0" smtClean="0"/>
              <a:t>).</a:t>
            </a:r>
            <a:endParaRPr lang="en-US" b="1" dirty="0"/>
          </a:p>
        </p:txBody>
      </p:sp>
    </p:spTree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49952"/>
          </a:xfrm>
        </p:spPr>
        <p:txBody>
          <a:bodyPr>
            <a:normAutofit/>
          </a:bodyPr>
          <a:lstStyle/>
          <a:p>
            <a:r>
              <a:rPr lang="sr-Latn-CS" dirty="0" smtClean="0"/>
              <a:t>Mračajski proto je čovjek koji je mnogo propatio u životu: Turci su ga mučili, zamalo ga nijesu nabili na kolac, ali su ga sljedeći put “svukli gola i držali dva dana u teškim gvozdenim bukagijama pod vrelim suncem uz razbuktalu vatru”.</a:t>
            </a:r>
          </a:p>
          <a:p>
            <a:r>
              <a:rPr lang="sr-Latn-CS" dirty="0" smtClean="0"/>
              <a:t>Ni u porodičnom životu nije imao sreće, čovjek iz sela (on ga zove Džibukarda) osramotio mu je ženu i od tada prota sve žene zove Đurđijama.</a:t>
            </a:r>
          </a:p>
          <a:p>
            <a:r>
              <a:rPr lang="sr-Latn-CS" dirty="0" smtClean="0"/>
              <a:t>Iako se osvetio Džibukardi i ženi, tu uvredu nosi u sebi, mrzi sve članove porodice Džibić.</a:t>
            </a:r>
          </a:p>
          <a:p>
            <a:r>
              <a:rPr lang="sr-Latn-CS" dirty="0" smtClean="0"/>
              <a:t>Sina je otjerao, žena je umrla od protinih batina.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905000"/>
            <a:ext cx="8503920" cy="4572000"/>
          </a:xfrm>
        </p:spPr>
        <p:txBody>
          <a:bodyPr/>
          <a:lstStyle/>
          <a:p>
            <a:r>
              <a:rPr lang="sr-Latn-CS" dirty="0" smtClean="0"/>
              <a:t>Prota se povukao u usamljenički život, daleko od ljudi, zatvoren u sebe. Redovno obavlja svoju svešteničku dužnost, brzo sijeda na konja i odlazi kući.</a:t>
            </a:r>
          </a:p>
          <a:p>
            <a:r>
              <a:rPr lang="sr-Latn-CS" dirty="0" smtClean="0"/>
              <a:t>U njemu je sukob dobra i zla, dobro je urođeno, prirodno svojstvo čovjeka, zlo je stečeno, nametnuto življenjem i okolnostima.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26152"/>
          </a:xfrm>
        </p:spPr>
        <p:txBody>
          <a:bodyPr>
            <a:normAutofit lnSpcReduction="10000"/>
          </a:bodyPr>
          <a:lstStyle/>
          <a:p>
            <a:r>
              <a:rPr lang="sr-Latn-CS" dirty="0" smtClean="0"/>
              <a:t>Prota je okrenut protiv cijelog svijeta, a ljudski soj smatra svojim mučiteljem i neprijateljem.</a:t>
            </a:r>
          </a:p>
          <a:p>
            <a:r>
              <a:rPr lang="sr-Latn-CS" dirty="0" smtClean="0"/>
              <a:t>Dugo pamti uvrede i poniženja.</a:t>
            </a:r>
          </a:p>
          <a:p>
            <a:r>
              <a:rPr lang="sr-Latn-CS" dirty="0" smtClean="0"/>
              <a:t>Prota “nikog ne voli, nikog ne trpi, nikome ne vjeruje”, “mrzi na sav svijet, a na rodbinu, čini mi se najviše”.</a:t>
            </a:r>
          </a:p>
          <a:p>
            <a:r>
              <a:rPr lang="sr-Latn-CS" dirty="0" smtClean="0"/>
              <a:t>Ne noći u tuđim kućama, ništa ne okuša sa tuđe trpeze, “ni vode neće da se napije iz tuđe ruke”.</a:t>
            </a:r>
          </a:p>
          <a:p>
            <a:r>
              <a:rPr lang="sr-Latn-CS" dirty="0" smtClean="0"/>
              <a:t>Ne da nikome da noći kod njega, makar to bio i vladika.</a:t>
            </a:r>
          </a:p>
          <a:p>
            <a:r>
              <a:rPr lang="sr-Latn-CS" dirty="0" smtClean="0"/>
              <a:t>U kući je sam, sve radi sam, ne želi nikoga u svojoj avliji.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057400"/>
            <a:ext cx="8503920" cy="4041648"/>
          </a:xfrm>
        </p:spPr>
        <p:txBody>
          <a:bodyPr/>
          <a:lstStyle/>
          <a:p>
            <a:r>
              <a:rPr lang="sr-Latn-CS" dirty="0" smtClean="0"/>
              <a:t>Loše iskustvo sa ljudima i dug usamljenički život unijeli su strah u protinu dušu. Sve ulaze u avliju je obezbijedio zvonima. Nikoga ne pušta u avliju, zazire od svakog šuma,</a:t>
            </a:r>
          </a:p>
          <a:p>
            <a:r>
              <a:rPr lang="sr-Latn-CS" dirty="0" smtClean="0"/>
              <a:t>Plaši se susreta sa ljudima, jer su mu neprijatni i narušiće njegov usamljenički mir.</a:t>
            </a:r>
          </a:p>
          <a:p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Takav prota, zatvoren i mračan, nedostupan i zastrašujući, nije podivljao i nije se potpuno prepustio zlu u sebi. Duboko u njemu je blagost i toplina, nježnost i brižnost. </a:t>
            </a:r>
          </a:p>
          <a:p>
            <a:r>
              <a:rPr lang="sr-Latn-CS" dirty="0" smtClean="0"/>
              <a:t>Te pozitivne ljudske vrijednosti poklonjene su životinji- konju kao jedinom prijatelju.</a:t>
            </a:r>
          </a:p>
          <a:p>
            <a:r>
              <a:rPr lang="sr-Latn-CS" dirty="0" smtClean="0"/>
              <a:t>On će konju tepati, milovati ga, iskazivati ljubav:</a:t>
            </a:r>
          </a:p>
          <a:p>
            <a:pPr algn="just">
              <a:buNone/>
            </a:pPr>
            <a:r>
              <a:rPr lang="sr-Latn-CS" dirty="0" smtClean="0"/>
              <a:t> </a:t>
            </a:r>
            <a:r>
              <a:rPr lang="sr-Latn-CS" dirty="0" smtClean="0"/>
              <a:t>   </a:t>
            </a:r>
            <a:r>
              <a:rPr lang="sr-Latn-CS" sz="1800" i="1" dirty="0" smtClean="0"/>
              <a:t>Magajce jedan! Kako si mi, kako si mi magajce jedan! Nijesi ti konj, već onaj vejiti, vejiti magajac! – tepa mu i čuje se kako ga miluje i lagano udara po sapima. – Sad će tebi tvoj proto dati soli, pa dati zobi, pa te onda lijepo napojiti i istimarati. Voli tebe tvoj proto, magajcino jedna stara!</a:t>
            </a:r>
            <a:endParaRPr lang="en-US" sz="1800" dirty="0"/>
          </a:p>
        </p:txBody>
      </p:sp>
    </p:spTree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2454</TotalTime>
  <Words>654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Petar Kočić (1873-1916)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XP</cp:lastModifiedBy>
  <cp:revision>283</cp:revision>
  <dcterms:created xsi:type="dcterms:W3CDTF">2006-08-16T00:00:00Z</dcterms:created>
  <dcterms:modified xsi:type="dcterms:W3CDTF">2018-12-07T11:07:47Z</dcterms:modified>
</cp:coreProperties>
</file>