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7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71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C645A2-7E79-4C04-9C30-CAA06A989471}" type="datetimeFigureOut">
              <a:rPr lang="en-US" smtClean="0"/>
              <a:t>22-Jan-2018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6F17D3-0E32-4B7D-AB54-5CE97F8B8D1B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609628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C645A2-7E79-4C04-9C30-CAA06A989471}" type="datetimeFigureOut">
              <a:rPr lang="en-US" smtClean="0"/>
              <a:t>22-Jan-2018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6F17D3-0E32-4B7D-AB54-5CE97F8B8D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24359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C645A2-7E79-4C04-9C30-CAA06A989471}" type="datetimeFigureOut">
              <a:rPr lang="en-US" smtClean="0"/>
              <a:t>22-Jan-2018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6F17D3-0E32-4B7D-AB54-5CE97F8B8D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27184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C645A2-7E79-4C04-9C30-CAA06A989471}" type="datetimeFigureOut">
              <a:rPr lang="en-US" smtClean="0"/>
              <a:t>22-Jan-2018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6F17D3-0E32-4B7D-AB54-5CE97F8B8D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2455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C645A2-7E79-4C04-9C30-CAA06A989471}" type="datetimeFigureOut">
              <a:rPr lang="en-US" smtClean="0"/>
              <a:t>22-Jan-2018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6F17D3-0E32-4B7D-AB54-5CE97F8B8D1B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648445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C645A2-7E79-4C04-9C30-CAA06A989471}" type="datetimeFigureOut">
              <a:rPr lang="en-US" smtClean="0"/>
              <a:t>22-Jan-2018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6F17D3-0E32-4B7D-AB54-5CE97F8B8D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14505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C645A2-7E79-4C04-9C30-CAA06A989471}" type="datetimeFigureOut">
              <a:rPr lang="en-US" smtClean="0"/>
              <a:t>22-Jan-2018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6F17D3-0E32-4B7D-AB54-5CE97F8B8D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35776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C645A2-7E79-4C04-9C30-CAA06A989471}" type="datetimeFigureOut">
              <a:rPr lang="en-US" smtClean="0"/>
              <a:t>22-Jan-2018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6F17D3-0E32-4B7D-AB54-5CE97F8B8D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8788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C645A2-7E79-4C04-9C30-CAA06A989471}" type="datetimeFigureOut">
              <a:rPr lang="en-US" smtClean="0"/>
              <a:t>22-Jan-2018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6F17D3-0E32-4B7D-AB54-5CE97F8B8D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54414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9DC645A2-7E79-4C04-9C30-CAA06A989471}" type="datetimeFigureOut">
              <a:rPr lang="en-US" smtClean="0"/>
              <a:t>22-Jan-2018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E6F17D3-0E32-4B7D-AB54-5CE97F8B8D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60734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C645A2-7E79-4C04-9C30-CAA06A989471}" type="datetimeFigureOut">
              <a:rPr lang="en-US" smtClean="0"/>
              <a:t>22-Jan-2018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6F17D3-0E32-4B7D-AB54-5CE97F8B8D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25866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9DC645A2-7E79-4C04-9C30-CAA06A989471}" type="datetimeFigureOut">
              <a:rPr lang="en-US" smtClean="0"/>
              <a:t>22-Jan-2018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5E6F17D3-0E32-4B7D-AB54-5CE97F8B8D1B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313664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r-Latn-ME" dirty="0" smtClean="0"/>
              <a:t>ZARUBLJENA KUPA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72906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1" y="533614"/>
            <a:ext cx="566721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sr-Latn-ME" dirty="0" smtClean="0"/>
              <a:t>Ako se kupa presiječe sa ravni koja ne sadrži vrh kupe, paralelno ravni osnove, dio kupe između osnove i presječne ravni je tijelo koje se naziva </a:t>
            </a:r>
            <a:r>
              <a:rPr lang="sr-Latn-ME" b="1" i="1" u="sng" dirty="0" smtClean="0"/>
              <a:t>zarubljena kupa</a:t>
            </a:r>
            <a:r>
              <a:rPr lang="sr-Latn-ME" dirty="0" smtClean="0"/>
              <a:t>.</a:t>
            </a:r>
            <a:endParaRPr lang="en-US" dirty="0"/>
          </a:p>
        </p:txBody>
      </p:sp>
      <p:pic>
        <p:nvPicPr>
          <p:cNvPr id="3" name="Picture 2"/>
          <p:cNvPicPr/>
          <p:nvPr/>
        </p:nvPicPr>
        <p:blipFill rotWithShape="1">
          <a:blip r:embed="rId2"/>
          <a:srcRect l="12981" t="20794" r="15224" b="10986"/>
          <a:stretch/>
        </p:blipFill>
        <p:spPr bwMode="auto">
          <a:xfrm>
            <a:off x="727881" y="533614"/>
            <a:ext cx="2806890" cy="3178578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4" name="Picture 3"/>
          <p:cNvPicPr/>
          <p:nvPr/>
        </p:nvPicPr>
        <p:blipFill rotWithShape="1">
          <a:blip r:embed="rId3"/>
          <a:srcRect l="23237" t="21850" r="20994" b="24660"/>
          <a:stretch/>
        </p:blipFill>
        <p:spPr bwMode="auto">
          <a:xfrm>
            <a:off x="4725253" y="1916729"/>
            <a:ext cx="3314700" cy="3590925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18069122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/>
          <p:nvPr/>
        </p:nvPicPr>
        <p:blipFill rotWithShape="1">
          <a:blip r:embed="rId2"/>
          <a:srcRect l="1923" t="29624" r="7853" b="22665"/>
          <a:stretch/>
        </p:blipFill>
        <p:spPr bwMode="auto">
          <a:xfrm>
            <a:off x="761664" y="1421438"/>
            <a:ext cx="5362575" cy="3190875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4" name="TextBox 3"/>
              <p:cNvSpPr txBox="1"/>
              <p:nvPr/>
            </p:nvSpPr>
            <p:spPr>
              <a:xfrm>
                <a:off x="6714699" y="1173707"/>
                <a:ext cx="2698624" cy="92333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sr-Latn-ME" b="0" i="1" smtClean="0">
                            <a:latin typeface="Cambria Math" panose="02040503050406030204" pitchFamily="18" charset="0"/>
                          </a:rPr>
                          <m:t>𝑟</m:t>
                        </m:r>
                      </m:e>
                      <m:sub>
                        <m:r>
                          <a:rPr lang="sr-Latn-ME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sr-Latn-ME" b="0" i="1" smtClean="0">
                        <a:latin typeface="Cambria Math" panose="02040503050406030204" pitchFamily="18" charset="0"/>
                      </a:rPr>
                      <m:t>, </m:t>
                    </m:r>
                    <m:sSub>
                      <m:sSubPr>
                        <m:ctrlPr>
                          <a:rPr lang="sr-Latn-ME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sr-Latn-ME" b="0" i="1" smtClean="0">
                            <a:latin typeface="Cambria Math" panose="02040503050406030204" pitchFamily="18" charset="0"/>
                          </a:rPr>
                          <m:t>𝑟</m:t>
                        </m:r>
                      </m:e>
                      <m:sub>
                        <m:r>
                          <a:rPr lang="sr-Latn-ME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sr-Latn-ME" dirty="0" smtClean="0"/>
                  <a:t> - poluprečnici osnova</a:t>
                </a:r>
              </a:p>
              <a:p>
                <a14:m>
                  <m:oMath xmlns:m="http://schemas.openxmlformats.org/officeDocument/2006/math">
                    <m:r>
                      <a:rPr lang="sr-Latn-ME" b="0" i="1" smtClean="0">
                        <a:latin typeface="Cambria Math" panose="02040503050406030204" pitchFamily="18" charset="0"/>
                      </a:rPr>
                      <m:t>𝑠</m:t>
                    </m:r>
                  </m:oMath>
                </a14:m>
                <a:r>
                  <a:rPr lang="sr-Latn-ME" dirty="0" smtClean="0"/>
                  <a:t> - izvodnica</a:t>
                </a:r>
              </a:p>
              <a:p>
                <a:r>
                  <a:rPr lang="sr-Latn-ME" dirty="0" smtClean="0"/>
                  <a:t>H - visina zarubljene kupe</a:t>
                </a:r>
                <a:endParaRPr lang="en-US" dirty="0"/>
              </a:p>
            </p:txBody>
          </p:sp>
        </mc:Choice>
        <mc:Fallback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14699" y="1173707"/>
                <a:ext cx="2698624" cy="923330"/>
              </a:xfrm>
              <a:prstGeom prst="rect">
                <a:avLst/>
              </a:prstGeom>
              <a:blipFill rotWithShape="0">
                <a:blip r:embed="rId3"/>
                <a:stretch>
                  <a:fillRect l="-1806" t="-3974" r="-1129" b="-993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" name="TextBox 4"/>
              <p:cNvSpPr txBox="1"/>
              <p:nvPr/>
            </p:nvSpPr>
            <p:spPr>
              <a:xfrm>
                <a:off x="7139367" y="3016875"/>
                <a:ext cx="2273956" cy="369332"/>
              </a:xfrm>
              <a:prstGeom prst="rect">
                <a:avLst/>
              </a:prstGeom>
              <a:noFill/>
              <a:ln w="19050">
                <a:solidFill>
                  <a:srgbClr val="C00000"/>
                </a:solidFill>
              </a:ln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sr-Latn-ME" b="0" i="1" smtClean="0">
                              <a:latin typeface="Cambria Math" panose="02040503050406030204" pitchFamily="18" charset="0"/>
                            </a:rPr>
                            <m:t>𝑠</m:t>
                          </m:r>
                        </m:e>
                        <m:sup>
                          <m:r>
                            <a:rPr lang="sr-Latn-ME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sr-Latn-ME" b="0" i="1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sr-Latn-ME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sr-Latn-ME" b="0" i="1" smtClean="0">
                              <a:latin typeface="Cambria Math" panose="02040503050406030204" pitchFamily="18" charset="0"/>
                            </a:rPr>
                            <m:t>𝐻</m:t>
                          </m:r>
                        </m:e>
                        <m:sup>
                          <m:r>
                            <a:rPr lang="sr-Latn-ME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sr-Latn-ME" b="0" i="1" smtClean="0">
                          <a:latin typeface="Cambria Math" panose="02040503050406030204" pitchFamily="18" charset="0"/>
                        </a:rPr>
                        <m:t>+</m:t>
                      </m:r>
                      <m:sSup>
                        <m:sSupPr>
                          <m:ctrlPr>
                            <a:rPr lang="sr-Latn-ME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sr-Latn-ME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sr-Latn-ME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sr-Latn-ME" b="0" i="1" smtClean="0">
                                      <a:latin typeface="Cambria Math" panose="02040503050406030204" pitchFamily="18" charset="0"/>
                                    </a:rPr>
                                    <m:t>𝑟</m:t>
                                  </m:r>
                                </m:e>
                                <m:sub>
                                  <m:r>
                                    <a:rPr lang="sr-Latn-ME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sr-Latn-ME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sSub>
                                <m:sSubPr>
                                  <m:ctrlPr>
                                    <a:rPr lang="sr-Latn-ME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sr-Latn-ME" b="0" i="1" smtClean="0">
                                      <a:latin typeface="Cambria Math" panose="02040503050406030204" pitchFamily="18" charset="0"/>
                                    </a:rPr>
                                    <m:t>𝑟</m:t>
                                  </m:r>
                                </m:e>
                                <m:sub>
                                  <m:r>
                                    <a:rPr lang="sr-Latn-ME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</m:e>
                          </m:d>
                        </m:e>
                        <m:sup>
                          <m:r>
                            <a:rPr lang="sr-Latn-ME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39367" y="3016875"/>
                <a:ext cx="2273956" cy="369332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  <a:ln w="19050">
                <a:solidFill>
                  <a:srgbClr val="C00000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" name="TextBox 5"/>
              <p:cNvSpPr txBox="1"/>
              <p:nvPr/>
            </p:nvSpPr>
            <p:spPr>
              <a:xfrm>
                <a:off x="6714699" y="3848669"/>
                <a:ext cx="4776716" cy="1724446"/>
              </a:xfrm>
              <a:prstGeom prst="rect">
                <a:avLst/>
              </a:prstGeom>
              <a:noFill/>
              <a:ln>
                <a:solidFill>
                  <a:schemeClr val="accent1"/>
                </a:solidFill>
              </a:ln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sr-Latn-ME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𝑃</m:t>
                      </m:r>
                      <m:r>
                        <a:rPr lang="sr-Latn-ME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sr-Latn-ME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ME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𝐵</m:t>
                          </m:r>
                        </m:e>
                        <m:sub>
                          <m:r>
                            <a:rPr lang="sr-Latn-ME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sr-Latn-ME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sr-Latn-ME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ME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𝐵</m:t>
                          </m:r>
                        </m:e>
                        <m:sub>
                          <m:r>
                            <a:rPr lang="sr-Latn-ME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sr-Latn-ME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sr-Latn-ME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𝑀</m:t>
                      </m:r>
                    </m:oMath>
                  </m:oMathPara>
                </a14:m>
                <a:endParaRPr lang="sr-Latn-ME" b="0" dirty="0" smtClean="0">
                  <a:solidFill>
                    <a:schemeClr val="tx1"/>
                  </a:solidFill>
                </a:endParaRPr>
              </a:p>
              <a:p>
                <a:endParaRPr lang="sr-Latn-ME" b="0" dirty="0" smtClean="0">
                  <a:solidFill>
                    <a:schemeClr val="tx1"/>
                  </a:solidFill>
                </a:endParaRPr>
              </a:p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ME" b="0" i="1" smtClean="0">
                              <a:latin typeface="Cambria Math" panose="02040503050406030204" pitchFamily="18" charset="0"/>
                            </a:rPr>
                            <m:t>𝐵</m:t>
                          </m:r>
                        </m:e>
                        <m:sub>
                          <m:r>
                            <a:rPr lang="sr-Latn-ME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sr-Latn-ME" b="0" i="1" smtClean="0">
                          <a:latin typeface="Cambria Math" panose="02040503050406030204" pitchFamily="18" charset="0"/>
                        </a:rPr>
                        <m:t>=</m:t>
                      </m:r>
                      <m:sSubSup>
                        <m:sSubSupPr>
                          <m:ctrlPr>
                            <a:rPr lang="sr-Latn-ME" b="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sr-Latn-ME" b="0" i="1" smtClean="0"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  <m:sub>
                          <m:r>
                            <a:rPr lang="sr-Latn-ME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  <m:sup>
                          <m:r>
                            <a:rPr lang="sr-Latn-ME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bSup>
                      <m:r>
                        <a:rPr lang="sr-Latn-ME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  <m:r>
                        <a:rPr lang="sr-Latn-ME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;</m:t>
                      </m:r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ME" b="0" i="1" smtClean="0">
                              <a:latin typeface="Cambria Math" panose="02040503050406030204" pitchFamily="18" charset="0"/>
                            </a:rPr>
                            <m:t>        </m:t>
                          </m:r>
                          <m:r>
                            <a:rPr lang="sr-Latn-ME" i="1">
                              <a:latin typeface="Cambria Math" panose="02040503050406030204" pitchFamily="18" charset="0"/>
                            </a:rPr>
                            <m:t>𝐵</m:t>
                          </m:r>
                        </m:e>
                        <m:sub>
                          <m:r>
                            <a:rPr lang="sr-Latn-ME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sr-Latn-ME" i="1">
                          <a:latin typeface="Cambria Math" panose="02040503050406030204" pitchFamily="18" charset="0"/>
                        </a:rPr>
                        <m:t>=</m:t>
                      </m:r>
                      <m:sSubSup>
                        <m:sSubSupPr>
                          <m:ctrlPr>
                            <a:rPr lang="sr-Latn-ME" i="1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sr-Latn-ME" i="1"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  <m:sub>
                          <m:r>
                            <a:rPr lang="sr-Latn-ME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  <m:sup>
                          <m:r>
                            <a:rPr lang="sr-Latn-ME" i="1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bSup>
                      <m:r>
                        <a:rPr lang="sr-Latn-ME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  <m:r>
                        <a:rPr lang="sr-Latn-ME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;    </m:t>
                      </m:r>
                      <m:r>
                        <a:rPr lang="sr-Latn-ME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   </m:t>
                      </m:r>
                      <m:r>
                        <a:rPr lang="sr-Latn-ME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𝑀</m:t>
                      </m:r>
                      <m:r>
                        <a:rPr lang="sr-Latn-ME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sr-Latn-ME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𝑠</m:t>
                      </m:r>
                      <m:r>
                        <a:rPr lang="sr-Latn-ME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  <m:d>
                        <m:dPr>
                          <m:ctrlPr>
                            <a:rPr lang="sr-Latn-ME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sr-Latn-ME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sr-Latn-ME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𝑟</m:t>
                              </m:r>
                            </m:e>
                            <m:sub>
                              <m:r>
                                <a:rPr lang="sr-Latn-ME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sr-Latn-ME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</m:t>
                          </m:r>
                          <m:sSub>
                            <m:sSubPr>
                              <m:ctrlPr>
                                <a:rPr lang="sr-Latn-ME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sr-Latn-ME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𝑟</m:t>
                              </m:r>
                            </m:e>
                            <m:sub>
                              <m:r>
                                <a:rPr lang="sr-Latn-ME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e>
                      </m:d>
                    </m:oMath>
                  </m:oMathPara>
                </a14:m>
                <a:endParaRPr lang="sr-Latn-ME" dirty="0" smtClean="0"/>
              </a:p>
              <a:p>
                <a:endParaRPr lang="sr-Latn-ME" dirty="0"/>
              </a:p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sr-Latn-ME" b="0" i="1" smtClean="0">
                          <a:latin typeface="Cambria Math" panose="02040503050406030204" pitchFamily="18" charset="0"/>
                        </a:rPr>
                        <m:t>𝑉</m:t>
                      </m:r>
                      <m:r>
                        <a:rPr lang="sr-Latn-ME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sr-Latn-ME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r-Latn-ME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sr-Latn-ME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  <m:r>
                        <a:rPr lang="sr-Latn-ME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  <m:r>
                        <a:rPr lang="sr-Latn-ME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𝐻</m:t>
                      </m:r>
                      <m:d>
                        <m:dPr>
                          <m:ctrlPr>
                            <a:rPr lang="sr-Latn-ME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sSubSup>
                            <m:sSubSupPr>
                              <m:ctrlPr>
                                <a:rPr lang="sr-Latn-ME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sr-Latn-ME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𝑟</m:t>
                              </m:r>
                            </m:e>
                            <m:sub>
                              <m:r>
                                <a:rPr lang="sr-Latn-ME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</m:t>
                              </m:r>
                            </m:sub>
                            <m:sup>
                              <m:r>
                                <a:rPr lang="sr-Latn-ME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p>
                          </m:sSubSup>
                          <m:r>
                            <a:rPr lang="sr-Latn-ME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</m:t>
                          </m:r>
                          <m:sSub>
                            <m:sSubPr>
                              <m:ctrlPr>
                                <a:rPr lang="sr-Latn-ME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sr-Latn-ME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𝑟</m:t>
                              </m:r>
                            </m:e>
                            <m:sub>
                              <m:r>
                                <a:rPr lang="sr-Latn-ME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sr-Latn-ME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sSub>
                            <m:sSubPr>
                              <m:ctrlPr>
                                <a:rPr lang="sr-Latn-ME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sr-Latn-ME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𝑟</m:t>
                              </m:r>
                            </m:e>
                            <m:sub>
                              <m:r>
                                <a:rPr lang="sr-Latn-ME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sr-Latn-ME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</m:t>
                          </m:r>
                          <m:sSubSup>
                            <m:sSubSupPr>
                              <m:ctrlPr>
                                <a:rPr lang="sr-Latn-ME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sr-Latn-ME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𝑟</m:t>
                              </m:r>
                            </m:e>
                            <m:sub>
                              <m:r>
                                <a:rPr lang="sr-Latn-ME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b>
                            <m:sup>
                              <m:r>
                                <a:rPr lang="sr-Latn-ME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p>
                          </m:sSubSup>
                        </m:e>
                      </m:d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14699" y="3848669"/>
                <a:ext cx="4776716" cy="1724446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  <a:ln>
                <a:solidFill>
                  <a:schemeClr val="accent1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4599105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2" name="TextBox 1"/>
              <p:cNvSpPr txBox="1"/>
              <p:nvPr/>
            </p:nvSpPr>
            <p:spPr>
              <a:xfrm>
                <a:off x="573206" y="491319"/>
                <a:ext cx="11473462" cy="34163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sr-Latn-ME" dirty="0" smtClean="0"/>
                  <a:t>Zadaci:</a:t>
                </a:r>
              </a:p>
              <a:p>
                <a:pPr marL="342900" indent="-342900">
                  <a:buAutoNum type="arabicPeriod"/>
                </a:pPr>
                <a:r>
                  <a:rPr lang="sr-Latn-ME" dirty="0" smtClean="0"/>
                  <a:t>Dužine poluprečnika i izvodnice zarubljene kupe su 7 cm, 4 cm i 5 cm. Odrediti površinu i zapreminu zarubljene kupe.</a:t>
                </a:r>
              </a:p>
              <a:p>
                <a:pPr marL="342900" indent="-342900">
                  <a:buAutoNum type="arabicPeriod"/>
                </a:pPr>
                <a:endParaRPr lang="sr-Latn-ME" dirty="0"/>
              </a:p>
              <a:p>
                <a:pPr marL="342900" indent="-342900">
                  <a:buAutoNum type="arabicPeriod"/>
                </a:pPr>
                <a:r>
                  <a:rPr lang="sr-Latn-ME" dirty="0" smtClean="0"/>
                  <a:t>Kod prave zarubljene kupe važi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sr-Latn-ME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sr-Latn-ME" b="0" i="1" smtClean="0">
                            <a:latin typeface="Cambria Math" panose="02040503050406030204" pitchFamily="18" charset="0"/>
                          </a:rPr>
                          <m:t>𝑟</m:t>
                        </m:r>
                      </m:e>
                      <m:sub>
                        <m:r>
                          <a:rPr lang="sr-Latn-ME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sr-Latn-ME" b="0" i="1" smtClean="0">
                        <a:latin typeface="Cambria Math" panose="02040503050406030204" pitchFamily="18" charset="0"/>
                      </a:rPr>
                      <m:t>:</m:t>
                    </m:r>
                    <m:sSub>
                      <m:sSubPr>
                        <m:ctrlPr>
                          <a:rPr lang="sr-Latn-ME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sr-Latn-ME" b="0" i="1" smtClean="0">
                            <a:latin typeface="Cambria Math" panose="02040503050406030204" pitchFamily="18" charset="0"/>
                          </a:rPr>
                          <m:t>𝑟</m:t>
                        </m:r>
                      </m:e>
                      <m:sub>
                        <m:r>
                          <a:rPr lang="sr-Latn-ME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sr-Latn-ME" b="0" i="1" smtClean="0">
                        <a:latin typeface="Cambria Math" panose="02040503050406030204" pitchFamily="18" charset="0"/>
                      </a:rPr>
                      <m:t>:</m:t>
                    </m:r>
                    <m:r>
                      <a:rPr lang="sr-Latn-ME" b="0" i="1" smtClean="0">
                        <a:latin typeface="Cambria Math" panose="02040503050406030204" pitchFamily="18" charset="0"/>
                      </a:rPr>
                      <m:t>𝑠</m:t>
                    </m:r>
                    <m:r>
                      <a:rPr lang="sr-Latn-ME" b="0" i="1" smtClean="0">
                        <a:latin typeface="Cambria Math" panose="02040503050406030204" pitchFamily="18" charset="0"/>
                      </a:rPr>
                      <m:t>=3:11:7 </m:t>
                    </m:r>
                  </m:oMath>
                </a14:m>
                <a:r>
                  <a:rPr lang="sr-Latn-ME" dirty="0" smtClean="0"/>
                  <a:t> i zapremina iznosi </a:t>
                </a:r>
                <a14:m>
                  <m:oMath xmlns:m="http://schemas.openxmlformats.org/officeDocument/2006/math">
                    <m:r>
                      <a:rPr lang="sr-Latn-ME" b="0" i="1" smtClean="0">
                        <a:latin typeface="Cambria Math" panose="02040503050406030204" pitchFamily="18" charset="0"/>
                      </a:rPr>
                      <m:t>6520</m:t>
                    </m:r>
                    <m:r>
                      <a:rPr lang="sr-Latn-ME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𝜋</m:t>
                    </m:r>
                    <m:sSup>
                      <m:sSupPr>
                        <m:ctrlPr>
                          <a:rPr lang="sr-Latn-ME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sr-Latn-ME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𝑐𝑚</m:t>
                        </m:r>
                      </m:e>
                      <m:sup>
                        <m:r>
                          <a:rPr lang="sr-Latn-ME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3</m:t>
                        </m:r>
                      </m:sup>
                    </m:sSup>
                    <m:r>
                      <a:rPr lang="sr-Latn-ME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.</m:t>
                    </m:r>
                  </m:oMath>
                </a14:m>
                <a:r>
                  <a:rPr lang="sr-Latn-ME" dirty="0" smtClean="0"/>
                  <a:t> Naći njenu površinu.</a:t>
                </a:r>
              </a:p>
              <a:p>
                <a:pPr marL="342900" indent="-342900">
                  <a:buAutoNum type="arabicPeriod"/>
                </a:pPr>
                <a:endParaRPr lang="sr-Latn-ME" dirty="0"/>
              </a:p>
              <a:p>
                <a:pPr marL="342900" indent="-342900">
                  <a:buAutoNum type="arabicPeriod"/>
                </a:pPr>
                <a:r>
                  <a:rPr lang="sr-Latn-ME" dirty="0" smtClean="0"/>
                  <a:t>Naći površinu i zapreminu kupe ako je: a)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sr-Latn-ME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sr-Latn-ME" b="0" i="1" smtClean="0">
                            <a:latin typeface="Cambria Math" panose="02040503050406030204" pitchFamily="18" charset="0"/>
                          </a:rPr>
                          <m:t>𝑟</m:t>
                        </m:r>
                      </m:e>
                      <m:sub>
                        <m:r>
                          <a:rPr lang="sr-Latn-ME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sr-Latn-ME" b="0" i="1" smtClean="0">
                        <a:latin typeface="Cambria Math" panose="02040503050406030204" pitchFamily="18" charset="0"/>
                      </a:rPr>
                      <m:t>=6,  </m:t>
                    </m:r>
                    <m:sSub>
                      <m:sSubPr>
                        <m:ctrlPr>
                          <a:rPr lang="sr-Latn-ME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sr-Latn-ME" b="0" i="1" smtClean="0">
                            <a:latin typeface="Cambria Math" panose="02040503050406030204" pitchFamily="18" charset="0"/>
                          </a:rPr>
                          <m:t>𝑟</m:t>
                        </m:r>
                      </m:e>
                      <m:sub>
                        <m:r>
                          <a:rPr lang="sr-Latn-ME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sr-Latn-ME" b="0" i="1" smtClean="0">
                        <a:latin typeface="Cambria Math" panose="02040503050406030204" pitchFamily="18" charset="0"/>
                      </a:rPr>
                      <m:t>=2,  </m:t>
                    </m:r>
                    <m:r>
                      <a:rPr lang="sr-Latn-ME" b="0" i="1" smtClean="0">
                        <a:latin typeface="Cambria Math" panose="02040503050406030204" pitchFamily="18" charset="0"/>
                      </a:rPr>
                      <m:t>𝐻</m:t>
                    </m:r>
                    <m:r>
                      <a:rPr lang="sr-Latn-ME" b="0" i="1" smtClean="0">
                        <a:latin typeface="Cambria Math" panose="02040503050406030204" pitchFamily="18" charset="0"/>
                      </a:rPr>
                      <m:t>=3</m:t>
                    </m:r>
                  </m:oMath>
                </a14:m>
                <a:endParaRPr lang="sr-Latn-ME" dirty="0" smtClean="0"/>
              </a:p>
              <a:p>
                <a:pPr marL="342900" indent="-342900">
                  <a:buAutoNum type="arabicPeriod"/>
                </a:pPr>
                <a:endParaRPr lang="sr-Latn-ME" dirty="0" smtClean="0"/>
              </a:p>
              <a:p>
                <a:pPr lvl="8"/>
                <a:r>
                  <a:rPr lang="sr-Latn-ME" dirty="0" smtClean="0"/>
                  <a:t>      b)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sr-Latn-ME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sr-Latn-ME" i="1">
                            <a:latin typeface="Cambria Math" panose="02040503050406030204" pitchFamily="18" charset="0"/>
                          </a:rPr>
                          <m:t>𝑟</m:t>
                        </m:r>
                      </m:e>
                      <m:sub>
                        <m:r>
                          <a:rPr lang="sr-Latn-ME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sr-Latn-ME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sr-Latn-ME" b="0" i="1" smtClean="0">
                        <a:latin typeface="Cambria Math" panose="02040503050406030204" pitchFamily="18" charset="0"/>
                      </a:rPr>
                      <m:t>7,</m:t>
                    </m:r>
                    <m:r>
                      <a:rPr lang="sr-Latn-ME" i="1">
                        <a:latin typeface="Cambria Math" panose="02040503050406030204" pitchFamily="18" charset="0"/>
                      </a:rPr>
                      <m:t>  </m:t>
                    </m:r>
                    <m:sSub>
                      <m:sSubPr>
                        <m:ctrlPr>
                          <a:rPr lang="sr-Latn-ME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sr-Latn-ME" i="1">
                            <a:latin typeface="Cambria Math" panose="02040503050406030204" pitchFamily="18" charset="0"/>
                          </a:rPr>
                          <m:t>𝑟</m:t>
                        </m:r>
                      </m:e>
                      <m:sub>
                        <m:r>
                          <a:rPr lang="sr-Latn-ME" i="1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sr-Latn-ME" i="1">
                        <a:latin typeface="Cambria Math" panose="02040503050406030204" pitchFamily="18" charset="0"/>
                      </a:rPr>
                      <m:t>=2,  </m:t>
                    </m:r>
                    <m:r>
                      <a:rPr lang="sr-Latn-ME" b="0" i="1" smtClean="0">
                        <a:latin typeface="Cambria Math" panose="02040503050406030204" pitchFamily="18" charset="0"/>
                      </a:rPr>
                      <m:t>𝑠</m:t>
                    </m:r>
                    <m:r>
                      <a:rPr lang="sr-Latn-ME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sr-Latn-ME" b="0" i="1" smtClean="0">
                        <a:latin typeface="Cambria Math" panose="02040503050406030204" pitchFamily="18" charset="0"/>
                      </a:rPr>
                      <m:t>1</m:t>
                    </m:r>
                    <m:r>
                      <a:rPr lang="sr-Latn-ME" i="1">
                        <a:latin typeface="Cambria Math" panose="02040503050406030204" pitchFamily="18" charset="0"/>
                      </a:rPr>
                      <m:t>3</m:t>
                    </m:r>
                  </m:oMath>
                </a14:m>
                <a:endParaRPr lang="sr-Latn-ME" dirty="0" smtClean="0"/>
              </a:p>
              <a:p>
                <a:pPr lvl="8"/>
                <a:endParaRPr lang="sr-Latn-ME" dirty="0" smtClean="0"/>
              </a:p>
              <a:p>
                <a:pPr lvl="8"/>
                <a:r>
                  <a:rPr lang="sr-Latn-ME" dirty="0" smtClean="0"/>
                  <a:t>      c)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sr-Latn-ME" b="0" i="0" smtClean="0">
                        <a:latin typeface="Cambria Math" panose="02040503050406030204" pitchFamily="18" charset="0"/>
                      </a:rPr>
                      <m:t>s</m:t>
                    </m:r>
                    <m:r>
                      <a:rPr lang="sr-Latn-ME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sr-Latn-ME" b="0" i="1" smtClean="0">
                        <a:latin typeface="Cambria Math" panose="02040503050406030204" pitchFamily="18" charset="0"/>
                      </a:rPr>
                      <m:t>17, </m:t>
                    </m:r>
                    <m:r>
                      <a:rPr lang="sr-Latn-ME" i="1">
                        <a:latin typeface="Cambria Math" panose="02040503050406030204" pitchFamily="18" charset="0"/>
                      </a:rPr>
                      <m:t> </m:t>
                    </m:r>
                    <m:sSub>
                      <m:sSubPr>
                        <m:ctrlPr>
                          <a:rPr lang="sr-Latn-ME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sr-Latn-ME" i="1">
                            <a:latin typeface="Cambria Math" panose="02040503050406030204" pitchFamily="18" charset="0"/>
                          </a:rPr>
                          <m:t>𝑟</m:t>
                        </m:r>
                      </m:e>
                      <m:sub>
                        <m:r>
                          <a:rPr lang="sr-Latn-ME" i="1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sr-Latn-ME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sr-Latn-ME" b="0" i="1" smtClean="0">
                        <a:latin typeface="Cambria Math" panose="02040503050406030204" pitchFamily="18" charset="0"/>
                      </a:rPr>
                      <m:t>2</m:t>
                    </m:r>
                    <m:r>
                      <a:rPr lang="sr-Latn-ME" i="1">
                        <a:latin typeface="Cambria Math" panose="02040503050406030204" pitchFamily="18" charset="0"/>
                      </a:rPr>
                      <m:t>,  </m:t>
                    </m:r>
                    <m:r>
                      <a:rPr lang="sr-Latn-ME" i="1">
                        <a:latin typeface="Cambria Math" panose="02040503050406030204" pitchFamily="18" charset="0"/>
                      </a:rPr>
                      <m:t>𝐻</m:t>
                    </m:r>
                    <m:r>
                      <a:rPr lang="sr-Latn-ME" i="1">
                        <a:latin typeface="Cambria Math" panose="02040503050406030204" pitchFamily="18" charset="0"/>
                      </a:rPr>
                      <m:t>=15</m:t>
                    </m:r>
                  </m:oMath>
                </a14:m>
                <a:endParaRPr lang="sr-Latn-ME" dirty="0"/>
              </a:p>
              <a:p>
                <a:pPr lvl="8"/>
                <a:endParaRPr lang="sr-Latn-ME" dirty="0"/>
              </a:p>
              <a:p>
                <a:pPr lvl="8"/>
                <a:endParaRPr lang="en-US" dirty="0"/>
              </a:p>
            </p:txBody>
          </p:sp>
        </mc:Choice>
        <mc:Fallback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3206" y="491319"/>
                <a:ext cx="11473462" cy="3416320"/>
              </a:xfrm>
              <a:prstGeom prst="rect">
                <a:avLst/>
              </a:prstGeom>
              <a:blipFill rotWithShape="0">
                <a:blip r:embed="rId2"/>
                <a:stretch>
                  <a:fillRect l="-425" t="-107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2917231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93</TotalTime>
  <Words>67</Words>
  <Application>Microsoft Office PowerPoint</Application>
  <PresentationFormat>Widescreen</PresentationFormat>
  <Paragraphs>21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Cambria Math</vt:lpstr>
      <vt:lpstr>Retrospect</vt:lpstr>
      <vt:lpstr>ZARUBLJENA KUPA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ZARUBLJENA KUPA</dc:title>
  <dc:creator>Korisnik</dc:creator>
  <cp:lastModifiedBy>Korisnik</cp:lastModifiedBy>
  <cp:revision>7</cp:revision>
  <dcterms:created xsi:type="dcterms:W3CDTF">2017-12-13T22:30:04Z</dcterms:created>
  <dcterms:modified xsi:type="dcterms:W3CDTF">2018-01-22T20:28:15Z</dcterms:modified>
</cp:coreProperties>
</file>