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942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5203" y="1352804"/>
            <a:ext cx="7047992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09876" y="4364227"/>
            <a:ext cx="5438647" cy="158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8012" y="666241"/>
            <a:ext cx="6802374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874" y="2456914"/>
            <a:ext cx="8017509" cy="4406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752600" y="2971800"/>
            <a:ext cx="6529324" cy="16735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795" marR="5080" indent="-1905" algn="ctr">
              <a:lnSpc>
                <a:spcPct val="100099"/>
              </a:lnSpc>
              <a:spcBef>
                <a:spcPts val="90"/>
              </a:spcBef>
            </a:pPr>
            <a:r>
              <a:rPr lang="en-US" sz="5400" b="1" i="1" u="sng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Protokol za prenos u realnom vremenu</a:t>
            </a:r>
            <a:endParaRPr sz="5400" b="1" i="1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eiti Std R" pitchFamily="34" charset="-128"/>
              <a:ea typeface="Adobe Heiti Std 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80987" y="2286000"/>
            <a:ext cx="9067800" cy="283475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rgbClr val="FF0000"/>
                </a:solidFill>
                <a:latin typeface="+mj-lt"/>
                <a:cs typeface="Arial"/>
              </a:rPr>
              <a:t>Identifikator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+mj-lt"/>
                <a:cs typeface="Arial"/>
              </a:rPr>
              <a:t>izvora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+mj-lt"/>
                <a:cs typeface="Arial"/>
              </a:rPr>
              <a:t>sinhronizacije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spc="-5" dirty="0" smtClean="0">
                <a:solidFill>
                  <a:srgbClr val="FF0000"/>
                </a:solidFill>
                <a:latin typeface="+mj-lt"/>
                <a:cs typeface="Arial"/>
              </a:rPr>
              <a:t>(</a:t>
            </a:r>
            <a:r>
              <a:rPr lang="en-US" sz="2000" i="1" spc="-5" dirty="0" smtClean="0">
                <a:solidFill>
                  <a:srgbClr val="FF0000"/>
                </a:solidFill>
                <a:latin typeface="+mj-lt"/>
                <a:cs typeface="Arial"/>
              </a:rPr>
              <a:t>SSRC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cs typeface="Arial"/>
              </a:rPr>
              <a:t>–</a:t>
            </a:r>
            <a:r>
              <a:rPr lang="en-US" sz="2000" i="1" spc="-45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i="1" spc="-5" dirty="0" err="1" smtClean="0">
                <a:solidFill>
                  <a:srgbClr val="FF0000"/>
                </a:solidFill>
                <a:latin typeface="+mj-lt"/>
                <a:cs typeface="Arial"/>
              </a:rPr>
              <a:t>Syncronization</a:t>
            </a:r>
            <a:r>
              <a:rPr lang="en-US" sz="2000" dirty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cs typeface="Arial"/>
              </a:rPr>
              <a:t>Source</a:t>
            </a:r>
            <a:r>
              <a:rPr lang="en-US" sz="2000" i="1" spc="-4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+mj-lt"/>
                <a:cs typeface="Arial"/>
              </a:rPr>
              <a:t>Identifier)</a:t>
            </a:r>
            <a:r>
              <a:rPr lang="en-US" sz="2000" i="1" dirty="0" smtClean="0">
                <a:latin typeface="+mj-lt"/>
                <a:cs typeface="Arial"/>
              </a:rPr>
              <a:t> -   </a:t>
            </a:r>
            <a:r>
              <a:rPr lang="vi-VN" sz="2000" dirty="0">
                <a:latin typeface="Calibri" panose="020F0502020204030204" pitchFamily="34" charset="0"/>
                <a:cs typeface="Calibri" panose="020F0502020204030204" pitchFamily="34" charset="0"/>
              </a:rPr>
              <a:t>dužine 32 bita omogućava da se u jednoj multimedijskoj vezi (sesiji) prepoznaju svi </a:t>
            </a:r>
            <a:r>
              <a:rPr lang="vi-VN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izvori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Identifikator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dopunskog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izvora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spc="-5" dirty="0">
                <a:solidFill>
                  <a:srgbClr val="FF0000"/>
                </a:solidFill>
              </a:rPr>
              <a:t>(</a:t>
            </a:r>
            <a:r>
              <a:rPr lang="en-US" sz="2000" i="1" spc="-5" dirty="0">
                <a:solidFill>
                  <a:srgbClr val="FF0000"/>
                </a:solidFill>
              </a:rPr>
              <a:t>CSRC </a:t>
            </a:r>
            <a:r>
              <a:rPr lang="en-US" sz="2000" i="1" dirty="0">
                <a:solidFill>
                  <a:srgbClr val="FF0000"/>
                </a:solidFill>
              </a:rPr>
              <a:t>- </a:t>
            </a:r>
            <a:r>
              <a:rPr lang="en-US" sz="2000" i="1" spc="-5" dirty="0">
                <a:solidFill>
                  <a:srgbClr val="FF0000"/>
                </a:solidFill>
              </a:rPr>
              <a:t>Contributing</a:t>
            </a:r>
            <a:r>
              <a:rPr lang="en-US" sz="2000" i="1" spc="-45" dirty="0">
                <a:solidFill>
                  <a:srgbClr val="FF0000"/>
                </a:solidFill>
              </a:rPr>
              <a:t> </a:t>
            </a:r>
            <a:r>
              <a:rPr lang="en-US" sz="2000" i="1" spc="-5" dirty="0">
                <a:solidFill>
                  <a:srgbClr val="FF0000"/>
                </a:solidFill>
              </a:rPr>
              <a:t>Source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Identifier</a:t>
            </a:r>
            <a:r>
              <a:rPr lang="en-US" sz="2000" dirty="0">
                <a:solidFill>
                  <a:srgbClr val="FF0000"/>
                </a:solidFill>
              </a:rPr>
              <a:t>) - </a:t>
            </a:r>
            <a:r>
              <a:rPr lang="vi-VN" sz="2000" dirty="0"/>
              <a:t>dužine 32 bita navode se učesnici na osnovu kojih je mikser formirao zbirni tok podataka, od kojih zatim formira izvorne podatke u obliku SSRC. Njihov broj je definisan u CC polju. Učesnici dobijaju brojeve od 0 do 15 i svaki od njih je dužine 32 bita. Moguće je definisati samo 15 učesnika. Ovaj d</a:t>
            </a:r>
            <a:r>
              <a:rPr lang="en-US" sz="2000" dirty="0"/>
              <a:t>i</a:t>
            </a:r>
            <a:r>
              <a:rPr lang="vi-VN" sz="2000" dirty="0"/>
              <a:t>o postoji samo u slučaju da je u indikatoru X naznačeno da postoji proširenje</a:t>
            </a:r>
            <a:r>
              <a:rPr lang="en-US" sz="20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vi-V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2954" y="629666"/>
            <a:ext cx="4954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Fleksibilnost</a:t>
            </a:r>
            <a:r>
              <a:rPr sz="3600" spc="-9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RTP/RTCP</a:t>
            </a:r>
            <a:endParaRPr sz="3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8187" y="2286000"/>
            <a:ext cx="8763000" cy="2830261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marR="6350" indent="-342900" algn="just">
              <a:lnSpc>
                <a:spcPts val="224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smtClean="0">
                <a:latin typeface="+mj-lt"/>
                <a:cs typeface="Arial"/>
              </a:rPr>
              <a:t>RTP/RTCP </a:t>
            </a:r>
            <a:r>
              <a:rPr sz="2000" i="1" spc="-5" dirty="0">
                <a:solidFill>
                  <a:srgbClr val="CC0000"/>
                </a:solidFill>
                <a:latin typeface="+mj-lt"/>
                <a:cs typeface="Arial"/>
              </a:rPr>
              <a:t>nisu isuviše </a:t>
            </a:r>
            <a:r>
              <a:rPr sz="2000" i="1" spc="-5">
                <a:solidFill>
                  <a:srgbClr val="CC0000"/>
                </a:solidFill>
                <a:latin typeface="+mj-lt"/>
                <a:cs typeface="Arial"/>
              </a:rPr>
              <a:t>kruto</a:t>
            </a:r>
            <a:r>
              <a:rPr sz="2000" i="1" spc="15">
                <a:solidFill>
                  <a:srgbClr val="CC0000"/>
                </a:solidFill>
                <a:latin typeface="+mj-lt"/>
                <a:cs typeface="Arial"/>
              </a:rPr>
              <a:t> </a:t>
            </a:r>
            <a:r>
              <a:rPr sz="2000" i="1" spc="-5" smtClean="0">
                <a:solidFill>
                  <a:srgbClr val="CC0000"/>
                </a:solidFill>
                <a:latin typeface="+mj-lt"/>
                <a:cs typeface="Arial"/>
              </a:rPr>
              <a:t>definisani</a:t>
            </a:r>
            <a:r>
              <a:rPr lang="en-US" sz="2000" i="1" spc="-5" smtClean="0">
                <a:solidFill>
                  <a:srgbClr val="CC0000"/>
                </a:solidFill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  <a:p>
            <a:pPr marL="355600" marR="187960" indent="-342900" algn="just">
              <a:lnSpc>
                <a:spcPct val="84700"/>
              </a:lnSpc>
              <a:spcBef>
                <a:spcPts val="52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dirty="0">
                <a:latin typeface="+mj-lt"/>
                <a:cs typeface="Arial"/>
              </a:rPr>
              <a:t>S </a:t>
            </a:r>
            <a:r>
              <a:rPr sz="2000" spc="-5" dirty="0">
                <a:latin typeface="+mj-lt"/>
                <a:cs typeface="Arial"/>
              </a:rPr>
              <a:t>obzirom da je cilj bio da RTP/RTCP podrže aplikacije </a:t>
            </a:r>
            <a:r>
              <a:rPr sz="2000" spc="-5">
                <a:latin typeface="+mj-lt"/>
                <a:cs typeface="Arial"/>
              </a:rPr>
              <a:t>koje  </a:t>
            </a:r>
            <a:r>
              <a:rPr sz="2000" smtClean="0">
                <a:latin typeface="+mj-lt"/>
                <a:cs typeface="Arial"/>
              </a:rPr>
              <a:t>zaht</a:t>
            </a:r>
            <a:r>
              <a:rPr lang="en-US" sz="2000" smtClean="0">
                <a:latin typeface="+mj-lt"/>
                <a:cs typeface="Arial"/>
              </a:rPr>
              <a:t>ij</a:t>
            </a:r>
            <a:r>
              <a:rPr sz="2000" smtClean="0">
                <a:latin typeface="+mj-lt"/>
                <a:cs typeface="Arial"/>
              </a:rPr>
              <a:t>evaju </a:t>
            </a:r>
            <a:r>
              <a:rPr sz="2000" spc="-5" dirty="0">
                <a:latin typeface="+mj-lt"/>
                <a:cs typeface="Arial"/>
              </a:rPr>
              <a:t>prenos audio/video </a:t>
            </a:r>
            <a:r>
              <a:rPr sz="2000" dirty="0">
                <a:latin typeface="+mj-lt"/>
                <a:cs typeface="Arial"/>
              </a:rPr>
              <a:t>signala u realnom vremenu, a broj  takvih </a:t>
            </a:r>
            <a:r>
              <a:rPr sz="2000" spc="-5" dirty="0">
                <a:latin typeface="+mj-lt"/>
                <a:cs typeface="Arial"/>
              </a:rPr>
              <a:t>je </a:t>
            </a:r>
            <a:r>
              <a:rPr sz="2000">
                <a:latin typeface="+mj-lt"/>
                <a:cs typeface="Arial"/>
              </a:rPr>
              <a:t>aplikacija </a:t>
            </a:r>
            <a:r>
              <a:rPr sz="2000" smtClean="0">
                <a:latin typeface="+mj-lt"/>
                <a:cs typeface="Arial"/>
              </a:rPr>
              <a:t>velik</a:t>
            </a:r>
            <a:r>
              <a:rPr lang="en-US" sz="2000" smtClean="0">
                <a:latin typeface="+mj-lt"/>
                <a:cs typeface="Arial"/>
              </a:rPr>
              <a:t>i</a:t>
            </a:r>
            <a:r>
              <a:rPr sz="2000" smtClean="0">
                <a:latin typeface="+mj-lt"/>
                <a:cs typeface="Arial"/>
              </a:rPr>
              <a:t> </a:t>
            </a:r>
            <a:r>
              <a:rPr lang="en-US" sz="2000" smtClean="0">
                <a:latin typeface="+mj-lt"/>
                <a:cs typeface="Arial"/>
              </a:rPr>
              <a:t>           </a:t>
            </a:r>
            <a:r>
              <a:rPr sz="2000" smtClean="0">
                <a:latin typeface="+mj-lt"/>
                <a:cs typeface="Arial"/>
              </a:rPr>
              <a:t>(</a:t>
            </a:r>
            <a:r>
              <a:rPr sz="2000" dirty="0">
                <a:latin typeface="+mj-lt"/>
                <a:cs typeface="Arial"/>
              </a:rPr>
              <a:t>i pri tome mnoge </a:t>
            </a:r>
            <a:r>
              <a:rPr sz="2000" spc="-5" dirty="0">
                <a:latin typeface="+mj-lt"/>
                <a:cs typeface="Arial"/>
              </a:rPr>
              <a:t>od </a:t>
            </a:r>
            <a:r>
              <a:rPr sz="2000" dirty="0">
                <a:latin typeface="+mj-lt"/>
                <a:cs typeface="Arial"/>
              </a:rPr>
              <a:t>njih imaju </a:t>
            </a:r>
            <a:r>
              <a:rPr sz="2000" spc="-5">
                <a:latin typeface="+mj-lt"/>
                <a:cs typeface="Arial"/>
              </a:rPr>
              <a:t>različite  </a:t>
            </a:r>
            <a:r>
              <a:rPr sz="2000" spc="-5" smtClean="0">
                <a:latin typeface="+mj-lt"/>
                <a:cs typeface="Arial"/>
              </a:rPr>
              <a:t>zaht</a:t>
            </a:r>
            <a:r>
              <a:rPr lang="en-US" sz="2000" spc="-5" smtClean="0">
                <a:latin typeface="+mj-lt"/>
                <a:cs typeface="Arial"/>
              </a:rPr>
              <a:t>j</a:t>
            </a:r>
            <a:r>
              <a:rPr sz="2000" spc="-5" smtClean="0">
                <a:latin typeface="+mj-lt"/>
                <a:cs typeface="Arial"/>
              </a:rPr>
              <a:t>eve</a:t>
            </a:r>
            <a:r>
              <a:rPr sz="2000" spc="-5" dirty="0">
                <a:latin typeface="+mj-lt"/>
                <a:cs typeface="Arial"/>
              </a:rPr>
              <a:t>), ideja </a:t>
            </a:r>
            <a:r>
              <a:rPr sz="2000" dirty="0">
                <a:latin typeface="+mj-lt"/>
                <a:cs typeface="Arial"/>
              </a:rPr>
              <a:t>je </a:t>
            </a:r>
            <a:r>
              <a:rPr sz="2000" spc="-5" dirty="0">
                <a:latin typeface="+mj-lt"/>
                <a:cs typeface="Arial"/>
              </a:rPr>
              <a:t>bila da RTP/RTCP budu </a:t>
            </a:r>
            <a:r>
              <a:rPr sz="2000" dirty="0">
                <a:latin typeface="+mj-lt"/>
                <a:cs typeface="Arial"/>
              </a:rPr>
              <a:t>fleksibilno </a:t>
            </a:r>
            <a:r>
              <a:rPr sz="2000" spc="-5" dirty="0">
                <a:latin typeface="+mj-lt"/>
                <a:cs typeface="Arial"/>
              </a:rPr>
              <a:t>definisani  </a:t>
            </a:r>
            <a:r>
              <a:rPr sz="2000" dirty="0">
                <a:latin typeface="+mj-lt"/>
                <a:cs typeface="Arial"/>
              </a:rPr>
              <a:t>tako da mogu da podrže više </a:t>
            </a:r>
            <a:r>
              <a:rPr sz="2000" spc="-5">
                <a:latin typeface="+mj-lt"/>
                <a:cs typeface="Arial"/>
              </a:rPr>
              <a:t>različitih</a:t>
            </a:r>
            <a:r>
              <a:rPr sz="2000" spc="-2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aplikacija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  <a:p>
            <a:pPr marL="355600" marR="91440" indent="-342900" algn="just">
              <a:lnSpc>
                <a:spcPct val="84700"/>
              </a:lnSpc>
              <a:spcBef>
                <a:spcPts val="53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smtClean="0">
                <a:latin typeface="+mj-lt"/>
                <a:cs typeface="Arial"/>
              </a:rPr>
              <a:t>Zato </a:t>
            </a:r>
            <a:r>
              <a:rPr sz="2000" dirty="0">
                <a:latin typeface="+mj-lt"/>
                <a:cs typeface="Arial"/>
              </a:rPr>
              <a:t>se definišu </a:t>
            </a:r>
            <a:r>
              <a:rPr sz="2000" spc="-5" dirty="0">
                <a:latin typeface="+mj-lt"/>
                <a:cs typeface="Arial"/>
              </a:rPr>
              <a:t>tzv. </a:t>
            </a:r>
            <a:r>
              <a:rPr sz="2000" i="1" spc="-5" dirty="0">
                <a:solidFill>
                  <a:srgbClr val="CC0000"/>
                </a:solidFill>
                <a:latin typeface="+mj-lt"/>
                <a:cs typeface="Arial"/>
              </a:rPr>
              <a:t>RTP profili </a:t>
            </a:r>
            <a:r>
              <a:rPr sz="2000" dirty="0">
                <a:latin typeface="+mj-lt"/>
                <a:cs typeface="Arial"/>
              </a:rPr>
              <a:t>koji preciznije </a:t>
            </a:r>
            <a:r>
              <a:rPr sz="2000" spc="-5" dirty="0">
                <a:latin typeface="+mj-lt"/>
                <a:cs typeface="Arial"/>
              </a:rPr>
              <a:t>određuju  RTP/RTCP ponašanje, </a:t>
            </a:r>
            <a:r>
              <a:rPr sz="2000" dirty="0">
                <a:latin typeface="+mj-lt"/>
                <a:cs typeface="Arial"/>
              </a:rPr>
              <a:t>a </a:t>
            </a:r>
            <a:r>
              <a:rPr sz="2000" spc="-5" dirty="0">
                <a:latin typeface="+mj-lt"/>
                <a:cs typeface="Arial"/>
              </a:rPr>
              <a:t>zajednički </a:t>
            </a:r>
            <a:r>
              <a:rPr sz="2000" dirty="0">
                <a:latin typeface="+mj-lt"/>
                <a:cs typeface="Arial"/>
              </a:rPr>
              <a:t>su za aplikacije koje imaju  </a:t>
            </a:r>
            <a:r>
              <a:rPr sz="2000" spc="-5">
                <a:latin typeface="+mj-lt"/>
                <a:cs typeface="Arial"/>
              </a:rPr>
              <a:t>slične </a:t>
            </a:r>
            <a:r>
              <a:rPr sz="2000" smtClean="0">
                <a:latin typeface="+mj-lt"/>
                <a:cs typeface="Arial"/>
              </a:rPr>
              <a:t>zaht</a:t>
            </a:r>
            <a:r>
              <a:rPr lang="en-US" sz="2000" smtClean="0">
                <a:latin typeface="+mj-lt"/>
                <a:cs typeface="Arial"/>
              </a:rPr>
              <a:t>j</a:t>
            </a:r>
            <a:r>
              <a:rPr sz="2000" smtClean="0">
                <a:latin typeface="+mj-lt"/>
                <a:cs typeface="Arial"/>
              </a:rPr>
              <a:t>eve</a:t>
            </a:r>
            <a:r>
              <a:rPr sz="2000" dirty="0">
                <a:latin typeface="+mj-lt"/>
                <a:cs typeface="Arial"/>
              </a:rPr>
              <a:t>. U </a:t>
            </a:r>
            <a:r>
              <a:rPr sz="2000" spc="-5" dirty="0">
                <a:latin typeface="+mj-lt"/>
                <a:cs typeface="Arial"/>
              </a:rPr>
              <a:t>okviru njih </a:t>
            </a:r>
            <a:r>
              <a:rPr sz="2000" dirty="0">
                <a:latin typeface="+mj-lt"/>
                <a:cs typeface="Arial"/>
              </a:rPr>
              <a:t>se </a:t>
            </a:r>
            <a:r>
              <a:rPr sz="2000" spc="-5" dirty="0">
                <a:latin typeface="+mj-lt"/>
                <a:cs typeface="Arial"/>
              </a:rPr>
              <a:t>definišu koji tipovi sadržaja </a:t>
            </a:r>
            <a:r>
              <a:rPr sz="2000" dirty="0">
                <a:latin typeface="+mj-lt"/>
                <a:cs typeface="Arial"/>
              </a:rPr>
              <a:t>su  podržani, a takođe i format korisnog (audio ili video) sadržaja koji  se stavlja u </a:t>
            </a:r>
            <a:r>
              <a:rPr sz="2000" spc="-5" dirty="0">
                <a:latin typeface="+mj-lt"/>
                <a:cs typeface="Arial"/>
              </a:rPr>
              <a:t>RTP </a:t>
            </a:r>
            <a:r>
              <a:rPr sz="2000" dirty="0">
                <a:latin typeface="+mj-lt"/>
                <a:cs typeface="Arial"/>
              </a:rPr>
              <a:t>paket (tj. format korisnog dela </a:t>
            </a:r>
            <a:r>
              <a:rPr sz="2000" spc="-5" dirty="0">
                <a:latin typeface="+mj-lt"/>
                <a:cs typeface="Arial"/>
              </a:rPr>
              <a:t>RTP paketa) </a:t>
            </a:r>
            <a:r>
              <a:rPr sz="2000" dirty="0">
                <a:latin typeface="+mj-lt"/>
                <a:cs typeface="Arial"/>
              </a:rPr>
              <a:t>za  </a:t>
            </a:r>
            <a:r>
              <a:rPr sz="2000" spc="-5" dirty="0">
                <a:latin typeface="+mj-lt"/>
                <a:cs typeface="Arial"/>
              </a:rPr>
              <a:t>svaki </a:t>
            </a:r>
            <a:r>
              <a:rPr sz="2000">
                <a:latin typeface="+mj-lt"/>
                <a:cs typeface="Arial"/>
              </a:rPr>
              <a:t>tip </a:t>
            </a:r>
            <a:r>
              <a:rPr sz="2000" spc="-5" smtClean="0">
                <a:latin typeface="+mj-lt"/>
                <a:cs typeface="Arial"/>
              </a:rPr>
              <a:t>ponaosob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500" y="561847"/>
            <a:ext cx="3834129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Uloga RTP</a:t>
            </a:r>
            <a:r>
              <a:rPr sz="3600" spc="-4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profila</a:t>
            </a:r>
            <a:endParaRPr sz="3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7200" y="1752600"/>
            <a:ext cx="8912099" cy="4468531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36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Profili</a:t>
            </a:r>
            <a:r>
              <a:rPr sz="2000" spc="-5" dirty="0">
                <a:latin typeface="+mj-lt"/>
                <a:cs typeface="Arial"/>
              </a:rPr>
              <a:t> mogu definisati </a:t>
            </a:r>
            <a:r>
              <a:rPr sz="2000" dirty="0">
                <a:latin typeface="+mj-lt"/>
                <a:cs typeface="Arial"/>
              </a:rPr>
              <a:t>šta </a:t>
            </a:r>
            <a:r>
              <a:rPr sz="2000" spc="-5" dirty="0">
                <a:latin typeface="+mj-lt"/>
                <a:cs typeface="Arial"/>
              </a:rPr>
              <a:t>su značajni događaji </a:t>
            </a:r>
            <a:r>
              <a:rPr sz="2000" dirty="0">
                <a:latin typeface="+mj-lt"/>
                <a:cs typeface="Arial"/>
              </a:rPr>
              <a:t>i kako se oni  </a:t>
            </a:r>
            <a:r>
              <a:rPr sz="2000" spc="-5" dirty="0">
                <a:latin typeface="+mj-lt"/>
                <a:cs typeface="Arial"/>
              </a:rPr>
              <a:t>detektuju, </a:t>
            </a:r>
            <a:r>
              <a:rPr sz="2000" dirty="0">
                <a:latin typeface="+mj-lt"/>
                <a:cs typeface="Arial"/>
              </a:rPr>
              <a:t>kako se koristi </a:t>
            </a:r>
            <a:r>
              <a:rPr sz="2000" spc="-5" dirty="0">
                <a:latin typeface="+mj-lt"/>
                <a:cs typeface="Arial"/>
              </a:rPr>
              <a:t>marker </a:t>
            </a:r>
            <a:r>
              <a:rPr sz="2000" dirty="0">
                <a:latin typeface="+mj-lt"/>
                <a:cs typeface="Arial"/>
              </a:rPr>
              <a:t>u </a:t>
            </a:r>
            <a:r>
              <a:rPr sz="2000" spc="-5" dirty="0">
                <a:latin typeface="+mj-lt"/>
                <a:cs typeface="Arial"/>
              </a:rPr>
              <a:t>RTP </a:t>
            </a:r>
            <a:r>
              <a:rPr sz="2000" dirty="0">
                <a:latin typeface="+mj-lt"/>
                <a:cs typeface="Arial"/>
              </a:rPr>
              <a:t>zaglavlju, koja </a:t>
            </a:r>
            <a:r>
              <a:rPr sz="2000" spc="-5" dirty="0">
                <a:latin typeface="+mj-lt"/>
                <a:cs typeface="Arial"/>
              </a:rPr>
              <a:t>je dužina  </a:t>
            </a:r>
            <a:r>
              <a:rPr sz="2000" dirty="0">
                <a:latin typeface="+mj-lt"/>
                <a:cs typeface="Arial"/>
              </a:rPr>
              <a:t>identifikacije tipa sadržaja u bitima (tj. da li </a:t>
            </a:r>
            <a:r>
              <a:rPr sz="2000" spc="-5" dirty="0">
                <a:latin typeface="+mj-lt"/>
                <a:cs typeface="Arial"/>
              </a:rPr>
              <a:t>je </a:t>
            </a:r>
            <a:r>
              <a:rPr sz="2000" dirty="0">
                <a:latin typeface="+mj-lt"/>
                <a:cs typeface="Arial"/>
              </a:rPr>
              <a:t>ono smanjeno na  </a:t>
            </a:r>
            <a:r>
              <a:rPr sz="2000" spc="-5" dirty="0">
                <a:latin typeface="+mj-lt"/>
                <a:cs typeface="Arial"/>
              </a:rPr>
              <a:t>račun </a:t>
            </a:r>
            <a:r>
              <a:rPr sz="2000" dirty="0">
                <a:latin typeface="+mj-lt"/>
                <a:cs typeface="Arial"/>
              </a:rPr>
              <a:t>proširenja polja marker), da li se koriste zaštitni enkripcijski  mehanizmi, koji se </a:t>
            </a:r>
            <a:r>
              <a:rPr sz="2000" spc="-5" dirty="0">
                <a:latin typeface="+mj-lt"/>
                <a:cs typeface="Arial"/>
              </a:rPr>
              <a:t>niži protokoli koriste, da li </a:t>
            </a:r>
            <a:r>
              <a:rPr sz="2000" dirty="0">
                <a:latin typeface="+mj-lt"/>
                <a:cs typeface="Arial"/>
              </a:rPr>
              <a:t>se koriste </a:t>
            </a:r>
            <a:r>
              <a:rPr sz="2000" spc="-5" dirty="0">
                <a:latin typeface="+mj-lt"/>
                <a:cs typeface="Arial"/>
              </a:rPr>
              <a:t>proširenja  </a:t>
            </a:r>
            <a:r>
              <a:rPr sz="2000" dirty="0">
                <a:latin typeface="+mj-lt"/>
                <a:cs typeface="Arial"/>
              </a:rPr>
              <a:t>osnovne definicije </a:t>
            </a:r>
            <a:r>
              <a:rPr sz="2000" spc="-5" dirty="0">
                <a:latin typeface="+mj-lt"/>
                <a:cs typeface="Arial"/>
              </a:rPr>
              <a:t>RTCP </a:t>
            </a:r>
            <a:r>
              <a:rPr sz="2000" dirty="0">
                <a:latin typeface="+mj-lt"/>
                <a:cs typeface="Arial"/>
              </a:rPr>
              <a:t>protokola </a:t>
            </a:r>
            <a:r>
              <a:rPr sz="2000" spc="-5" dirty="0">
                <a:latin typeface="+mj-lt"/>
                <a:cs typeface="Arial"/>
              </a:rPr>
              <a:t>da </a:t>
            </a:r>
            <a:r>
              <a:rPr sz="2000" dirty="0">
                <a:latin typeface="+mj-lt"/>
                <a:cs typeface="Arial"/>
              </a:rPr>
              <a:t>podrži i </a:t>
            </a:r>
            <a:r>
              <a:rPr sz="2000">
                <a:latin typeface="+mj-lt"/>
                <a:cs typeface="Arial"/>
              </a:rPr>
              <a:t>dodatne </a:t>
            </a:r>
            <a:r>
              <a:rPr sz="2000" smtClean="0">
                <a:latin typeface="+mj-lt"/>
                <a:cs typeface="Arial"/>
              </a:rPr>
              <a:t>poruke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koje </a:t>
            </a:r>
            <a:r>
              <a:rPr sz="2000" dirty="0">
                <a:latin typeface="+mj-lt"/>
                <a:cs typeface="Arial"/>
              </a:rPr>
              <a:t>su bitne za </a:t>
            </a:r>
            <a:r>
              <a:rPr sz="2000" spc="-5" dirty="0">
                <a:latin typeface="+mj-lt"/>
                <a:cs typeface="Arial"/>
              </a:rPr>
              <a:t>profil (tj. </a:t>
            </a:r>
            <a:r>
              <a:rPr sz="2000" dirty="0">
                <a:latin typeface="+mj-lt"/>
                <a:cs typeface="Arial"/>
              </a:rPr>
              <a:t>aplikacije pokrivene </a:t>
            </a:r>
            <a:r>
              <a:rPr sz="2000" spc="-5" dirty="0">
                <a:latin typeface="+mj-lt"/>
                <a:cs typeface="Arial"/>
              </a:rPr>
              <a:t>profilom), </a:t>
            </a:r>
            <a:r>
              <a:rPr sz="2000" dirty="0">
                <a:latin typeface="+mj-lt"/>
                <a:cs typeface="Arial"/>
              </a:rPr>
              <a:t>a nisu  </a:t>
            </a:r>
            <a:r>
              <a:rPr sz="2000" spc="-5" dirty="0">
                <a:latin typeface="+mj-lt"/>
                <a:cs typeface="Arial"/>
              </a:rPr>
              <a:t>definisane </a:t>
            </a:r>
            <a:r>
              <a:rPr sz="2000" dirty="0">
                <a:latin typeface="+mj-lt"/>
                <a:cs typeface="Arial"/>
              </a:rPr>
              <a:t>u </a:t>
            </a:r>
            <a:r>
              <a:rPr sz="2000" spc="-5" dirty="0">
                <a:latin typeface="+mj-lt"/>
                <a:cs typeface="Arial"/>
              </a:rPr>
              <a:t>osnovnoj </a:t>
            </a:r>
            <a:r>
              <a:rPr sz="2000" dirty="0">
                <a:latin typeface="+mj-lt"/>
                <a:cs typeface="Arial"/>
              </a:rPr>
              <a:t>verziji, </a:t>
            </a:r>
            <a:r>
              <a:rPr sz="2000" spc="-5" dirty="0">
                <a:latin typeface="+mj-lt"/>
                <a:cs typeface="Arial"/>
              </a:rPr>
              <a:t>da li </a:t>
            </a:r>
            <a:r>
              <a:rPr sz="2000" dirty="0">
                <a:latin typeface="+mj-lt"/>
                <a:cs typeface="Arial"/>
              </a:rPr>
              <a:t>se koristi </a:t>
            </a:r>
            <a:r>
              <a:rPr sz="2000" spc="-5">
                <a:latin typeface="+mj-lt"/>
                <a:cs typeface="Arial"/>
              </a:rPr>
              <a:t>opciono </a:t>
            </a:r>
            <a:r>
              <a:rPr sz="2000" spc="-5" smtClean="0">
                <a:latin typeface="+mj-lt"/>
                <a:cs typeface="Arial"/>
              </a:rPr>
              <a:t>proširenje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zaglavlja </a:t>
            </a:r>
            <a:r>
              <a:rPr sz="2000" spc="-5" dirty="0">
                <a:latin typeface="+mj-lt"/>
                <a:cs typeface="Arial"/>
              </a:rPr>
              <a:t>(ako obavezno </a:t>
            </a:r>
            <a:r>
              <a:rPr sz="2000" dirty="0">
                <a:latin typeface="+mj-lt"/>
                <a:cs typeface="Arial"/>
              </a:rPr>
              <a:t>zaglavlje </a:t>
            </a:r>
            <a:r>
              <a:rPr sz="2000" spc="-5" dirty="0">
                <a:latin typeface="+mj-lt"/>
                <a:cs typeface="Arial"/>
              </a:rPr>
              <a:t>ne ispunjava </a:t>
            </a:r>
            <a:r>
              <a:rPr sz="2000" dirty="0">
                <a:latin typeface="+mj-lt"/>
                <a:cs typeface="Arial"/>
              </a:rPr>
              <a:t>sve </a:t>
            </a:r>
            <a:r>
              <a:rPr sz="2000" spc="-5" dirty="0">
                <a:latin typeface="+mj-lt"/>
                <a:cs typeface="Arial"/>
              </a:rPr>
              <a:t>potrebe  aplikacija pokrivenih </a:t>
            </a:r>
            <a:r>
              <a:rPr sz="2000" dirty="0">
                <a:latin typeface="+mj-lt"/>
                <a:cs typeface="Arial"/>
              </a:rPr>
              <a:t>profilom),</a:t>
            </a:r>
            <a:r>
              <a:rPr sz="2000" spc="-5" dirty="0">
                <a:latin typeface="+mj-lt"/>
                <a:cs typeface="Arial"/>
              </a:rPr>
              <a:t> itd.</a:t>
            </a:r>
            <a:endParaRPr sz="2000">
              <a:latin typeface="+mj-lt"/>
              <a:cs typeface="Arial"/>
            </a:endParaRPr>
          </a:p>
          <a:p>
            <a:pPr marL="355600" marR="17145" indent="-342900" algn="just">
              <a:lnSpc>
                <a:spcPct val="90000"/>
              </a:lnSpc>
              <a:spcBef>
                <a:spcPts val="520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dirty="0">
                <a:latin typeface="+mj-lt"/>
                <a:cs typeface="Arial"/>
              </a:rPr>
              <a:t>Profil </a:t>
            </a:r>
            <a:r>
              <a:rPr sz="2000" spc="-5" dirty="0">
                <a:latin typeface="+mj-lt"/>
                <a:cs typeface="Arial"/>
              </a:rPr>
              <a:t>može da obuhvati više različitih </a:t>
            </a:r>
            <a:r>
              <a:rPr sz="2000" dirty="0">
                <a:latin typeface="+mj-lt"/>
                <a:cs typeface="Arial"/>
              </a:rPr>
              <a:t>tipova </a:t>
            </a:r>
            <a:r>
              <a:rPr sz="2000" spc="-5" dirty="0">
                <a:latin typeface="+mj-lt"/>
                <a:cs typeface="Arial"/>
              </a:rPr>
              <a:t>sadržaja </a:t>
            </a:r>
            <a:r>
              <a:rPr sz="2000" dirty="0">
                <a:latin typeface="+mj-lt"/>
                <a:cs typeface="Arial"/>
              </a:rPr>
              <a:t>što </a:t>
            </a:r>
            <a:r>
              <a:rPr sz="2000" spc="-5" dirty="0">
                <a:latin typeface="+mj-lt"/>
                <a:cs typeface="Arial"/>
              </a:rPr>
              <a:t>je </a:t>
            </a:r>
            <a:r>
              <a:rPr sz="2000" dirty="0">
                <a:latin typeface="+mj-lt"/>
                <a:cs typeface="Arial"/>
              </a:rPr>
              <a:t>i  </a:t>
            </a:r>
            <a:r>
              <a:rPr sz="2000" spc="-5" dirty="0">
                <a:latin typeface="+mj-lt"/>
                <a:cs typeface="Arial"/>
              </a:rPr>
              <a:t>logično, </a:t>
            </a:r>
            <a:r>
              <a:rPr sz="2000" dirty="0">
                <a:latin typeface="+mj-lt"/>
                <a:cs typeface="Arial"/>
              </a:rPr>
              <a:t>jer iste aplikacije mogu da koriste </a:t>
            </a:r>
            <a:r>
              <a:rPr sz="2000">
                <a:latin typeface="+mj-lt"/>
                <a:cs typeface="Arial"/>
              </a:rPr>
              <a:t>različite </a:t>
            </a:r>
            <a:r>
              <a:rPr sz="2000" smtClean="0">
                <a:latin typeface="+mj-lt"/>
                <a:cs typeface="Arial"/>
              </a:rPr>
              <a:t>kodere. </a:t>
            </a:r>
            <a:r>
              <a:rPr sz="2000" dirty="0">
                <a:latin typeface="+mj-lt"/>
                <a:cs typeface="Arial"/>
              </a:rPr>
              <a:t>Za svaki </a:t>
            </a:r>
            <a:r>
              <a:rPr sz="2000" spc="-5" dirty="0">
                <a:latin typeface="+mj-lt"/>
                <a:cs typeface="Arial"/>
              </a:rPr>
              <a:t>tip </a:t>
            </a:r>
            <a:r>
              <a:rPr sz="2000" dirty="0">
                <a:latin typeface="+mj-lt"/>
                <a:cs typeface="Arial"/>
              </a:rPr>
              <a:t>sadržaja se definiše  </a:t>
            </a:r>
            <a:r>
              <a:rPr sz="2000" spc="-5" dirty="0">
                <a:latin typeface="+mj-lt"/>
                <a:cs typeface="Arial"/>
              </a:rPr>
              <a:t>njegova </a:t>
            </a:r>
            <a:r>
              <a:rPr sz="2000" dirty="0">
                <a:latin typeface="+mj-lt"/>
                <a:cs typeface="Arial"/>
              </a:rPr>
              <a:t>struktura </a:t>
            </a:r>
            <a:r>
              <a:rPr sz="2000">
                <a:latin typeface="+mj-lt"/>
                <a:cs typeface="Arial"/>
              </a:rPr>
              <a:t>korisnog </a:t>
            </a:r>
            <a:r>
              <a:rPr sz="2000" spc="-5" smtClean="0">
                <a:latin typeface="+mj-lt"/>
                <a:cs typeface="Arial"/>
              </a:rPr>
              <a:t>d</a:t>
            </a:r>
            <a:r>
              <a:rPr lang="en-US" sz="2000" spc="-5" smtClean="0">
                <a:latin typeface="+mj-lt"/>
                <a:cs typeface="Arial"/>
              </a:rPr>
              <a:t>ij</a:t>
            </a:r>
            <a:r>
              <a:rPr sz="2000" spc="-5" smtClean="0">
                <a:latin typeface="+mj-lt"/>
                <a:cs typeface="Arial"/>
              </a:rPr>
              <a:t>ela </a:t>
            </a:r>
            <a:r>
              <a:rPr sz="2000" spc="-5" dirty="0">
                <a:latin typeface="+mj-lt"/>
                <a:cs typeface="Arial"/>
              </a:rPr>
              <a:t>RTP paketa (npr. </a:t>
            </a:r>
            <a:r>
              <a:rPr sz="2000" dirty="0">
                <a:latin typeface="+mj-lt"/>
                <a:cs typeface="Arial"/>
              </a:rPr>
              <a:t>za  parametarske kodere se definiše kojim redosledom se stavljaju  kodirani </a:t>
            </a:r>
            <a:r>
              <a:rPr sz="2000" spc="-5" dirty="0">
                <a:latin typeface="+mj-lt"/>
                <a:cs typeface="Arial"/>
              </a:rPr>
              <a:t>parametri </a:t>
            </a:r>
            <a:r>
              <a:rPr sz="2000" dirty="0">
                <a:latin typeface="+mj-lt"/>
                <a:cs typeface="Arial"/>
              </a:rPr>
              <a:t>u </a:t>
            </a:r>
            <a:r>
              <a:rPr sz="2000">
                <a:latin typeface="+mj-lt"/>
                <a:cs typeface="Arial"/>
              </a:rPr>
              <a:t>korisni </a:t>
            </a:r>
            <a:r>
              <a:rPr sz="2000" spc="-5" smtClean="0">
                <a:latin typeface="+mj-lt"/>
                <a:cs typeface="Arial"/>
              </a:rPr>
              <a:t>d</a:t>
            </a:r>
            <a:r>
              <a:rPr lang="en-US" sz="2000" spc="-5" smtClean="0">
                <a:latin typeface="+mj-lt"/>
                <a:cs typeface="Arial"/>
              </a:rPr>
              <a:t>i</a:t>
            </a:r>
            <a:r>
              <a:rPr sz="2000" spc="-5" smtClean="0">
                <a:latin typeface="+mj-lt"/>
                <a:cs typeface="Arial"/>
              </a:rPr>
              <a:t>o </a:t>
            </a:r>
            <a:r>
              <a:rPr sz="2000" spc="-5" dirty="0">
                <a:latin typeface="+mj-lt"/>
                <a:cs typeface="Arial"/>
              </a:rPr>
              <a:t>RTP paketa </a:t>
            </a:r>
            <a:r>
              <a:rPr sz="2000" dirty="0">
                <a:latin typeface="+mj-lt"/>
                <a:cs typeface="Arial"/>
              </a:rPr>
              <a:t>i </a:t>
            </a:r>
            <a:r>
              <a:rPr sz="2000">
                <a:latin typeface="+mj-lt"/>
                <a:cs typeface="Arial"/>
              </a:rPr>
              <a:t>sl</a:t>
            </a:r>
            <a:r>
              <a:rPr sz="2000" smtClean="0">
                <a:latin typeface="+mj-lt"/>
                <a:cs typeface="Arial"/>
              </a:rPr>
              <a:t>.)</a:t>
            </a:r>
            <a:r>
              <a:rPr lang="en-US" sz="2000" smtClean="0">
                <a:latin typeface="+mj-lt"/>
                <a:cs typeface="Arial"/>
              </a:rPr>
              <a:t>.</a:t>
            </a:r>
          </a:p>
          <a:p>
            <a:pPr marL="12700" marR="17145" algn="just">
              <a:lnSpc>
                <a:spcPct val="90000"/>
              </a:lnSpc>
              <a:spcBef>
                <a:spcPts val="520"/>
              </a:spcBef>
              <a:tabLst>
                <a:tab pos="354965" algn="l"/>
                <a:tab pos="356235" algn="l"/>
              </a:tabLst>
            </a:pPr>
            <a:endParaRPr sz="2000">
              <a:latin typeface="+mj-lt"/>
              <a:cs typeface="Arial"/>
            </a:endParaRPr>
          </a:p>
          <a:p>
            <a:pPr marL="355600" marR="113664" indent="-342900" algn="just">
              <a:lnSpc>
                <a:spcPts val="2380"/>
              </a:lnSpc>
              <a:spcBef>
                <a:spcPts val="555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pc="-5" dirty="0">
                <a:solidFill>
                  <a:srgbClr val="CC0000"/>
                </a:solidFill>
                <a:latin typeface="+mj-lt"/>
                <a:cs typeface="Arial"/>
              </a:rPr>
              <a:t>Zaključak: </a:t>
            </a:r>
            <a:r>
              <a:rPr sz="2000" dirty="0">
                <a:latin typeface="+mj-lt"/>
                <a:cs typeface="Arial"/>
              </a:rPr>
              <a:t>profili i tipovi sadržaja </a:t>
            </a:r>
            <a:r>
              <a:rPr sz="2000" spc="-5" dirty="0">
                <a:latin typeface="+mj-lt"/>
                <a:cs typeface="Arial"/>
              </a:rPr>
              <a:t>omogućavaju veoma fleksibilnu  </a:t>
            </a:r>
            <a:r>
              <a:rPr sz="2000" dirty="0">
                <a:latin typeface="+mj-lt"/>
                <a:cs typeface="Arial"/>
              </a:rPr>
              <a:t>upotrebu </a:t>
            </a:r>
            <a:r>
              <a:rPr sz="2000" spc="-5" dirty="0">
                <a:latin typeface="+mj-lt"/>
                <a:cs typeface="Arial"/>
              </a:rPr>
              <a:t>RTP </a:t>
            </a:r>
            <a:r>
              <a:rPr sz="2000" dirty="0">
                <a:latin typeface="+mj-lt"/>
                <a:cs typeface="Arial"/>
              </a:rPr>
              <a:t>i </a:t>
            </a:r>
            <a:r>
              <a:rPr sz="2000" spc="-5">
                <a:latin typeface="+mj-lt"/>
                <a:cs typeface="Arial"/>
              </a:rPr>
              <a:t>RTCP</a:t>
            </a:r>
            <a:r>
              <a:rPr sz="2000" spc="-2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protokola</a:t>
            </a:r>
            <a:r>
              <a:rPr lang="en-US" sz="2000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2362200"/>
            <a:ext cx="9140728" cy="3012748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5600" marR="168275" indent="-342900" algn="just">
              <a:lnSpc>
                <a:spcPct val="80100"/>
              </a:lnSpc>
              <a:spcBef>
                <a:spcPts val="64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+mj-lt"/>
                <a:cs typeface="Arial" panose="020B0604020202020204" pitchFamily="34" charset="0"/>
              </a:rPr>
              <a:t>Za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prenos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audio i video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informacija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u </a:t>
            </a:r>
            <a:r>
              <a:rPr sz="2000" spc="-10">
                <a:latin typeface="+mj-lt"/>
                <a:cs typeface="Arial" panose="020B0604020202020204" pitchFamily="34" charset="0"/>
              </a:rPr>
              <a:t>realnom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vremenu</a:t>
            </a:r>
            <a:r>
              <a:rPr lang="en-US" sz="2000" spc="-5" smtClean="0">
                <a:latin typeface="+mj-lt"/>
                <a:cs typeface="Arial" panose="020B0604020202020204" pitchFamily="34" charset="0"/>
              </a:rPr>
              <a:t> potreban je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pouzdan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prenos, koji  </a:t>
            </a:r>
            <a:r>
              <a:rPr sz="2000" spc="-5">
                <a:latin typeface="+mj-lt"/>
                <a:cs typeface="Arial" panose="020B0604020202020204" pitchFamily="34" charset="0"/>
              </a:rPr>
              <a:t>je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podrazum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ij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evano </a:t>
            </a:r>
            <a:r>
              <a:rPr sz="2000" spc="-5">
                <a:latin typeface="+mj-lt"/>
                <a:cs typeface="Arial" panose="020B0604020202020204" pitchFamily="34" charset="0"/>
              </a:rPr>
              <a:t>bez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gubitaka</a:t>
            </a:r>
            <a:r>
              <a:rPr lang="en-US" sz="2000" spc="-10">
                <a:latin typeface="+mj-lt"/>
                <a:cs typeface="Arial" panose="020B0604020202020204" pitchFamily="34" charset="0"/>
              </a:rPr>
              <a:t>.</a:t>
            </a:r>
            <a:endParaRPr sz="2000">
              <a:latin typeface="+mj-lt"/>
              <a:cs typeface="Arial" panose="020B0604020202020204" pitchFamily="34" charset="0"/>
            </a:endParaRPr>
          </a:p>
          <a:p>
            <a:pPr marL="354965" indent="-342265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+mj-lt"/>
                <a:cs typeface="Arial" panose="020B0604020202020204" pitchFamily="34" charset="0"/>
              </a:rPr>
              <a:t>Od najvećeg značaja je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kašnjenje,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kao i </a:t>
            </a:r>
            <a:r>
              <a:rPr sz="2000" spc="-10">
                <a:latin typeface="+mj-lt"/>
                <a:cs typeface="Arial" panose="020B0604020202020204" pitchFamily="34" charset="0"/>
              </a:rPr>
              <a:t>varijacija</a:t>
            </a:r>
            <a:r>
              <a:rPr sz="2000" spc="5">
                <a:latin typeface="+mj-lt"/>
                <a:cs typeface="Arial" panose="020B0604020202020204" pitchFamily="34" charset="0"/>
              </a:rPr>
              <a:t>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kašnjenja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.</a:t>
            </a:r>
            <a:endParaRPr sz="2000">
              <a:latin typeface="+mj-lt"/>
              <a:cs typeface="Arial" panose="020B0604020202020204" pitchFamily="34" charset="0"/>
            </a:endParaRPr>
          </a:p>
          <a:p>
            <a:pPr marL="354965" marR="929640" indent="-342265" algn="just">
              <a:lnSpc>
                <a:spcPct val="80100"/>
              </a:lnSpc>
              <a:spcBef>
                <a:spcPts val="55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+mj-lt"/>
                <a:cs typeface="Arial" panose="020B0604020202020204" pitchFamily="34" charset="0"/>
              </a:rPr>
              <a:t>Eventualni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gubici u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prenosu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mogu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privremeno </a:t>
            </a:r>
            <a:r>
              <a:rPr sz="2000" spc="-10">
                <a:latin typeface="+mj-lt"/>
                <a:cs typeface="Arial" panose="020B0604020202020204" pitchFamily="34" charset="0"/>
              </a:rPr>
              <a:t>degradirati 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reprodukciju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sadržaja,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ali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ako su </a:t>
            </a:r>
            <a:r>
              <a:rPr sz="2000" spc="-5">
                <a:latin typeface="+mj-lt"/>
                <a:cs typeface="Arial" panose="020B0604020202020204" pitchFamily="34" charset="0"/>
              </a:rPr>
              <a:t>oni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r</a:t>
            </a:r>
            <a:r>
              <a:rPr lang="en-US" sz="2000" spc="-5" smtClean="0">
                <a:latin typeface="+mj-lt"/>
                <a:cs typeface="Arial" panose="020B0604020202020204" pitchFamily="34" charset="0"/>
              </a:rPr>
              <a:t>ij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etki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tada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kvalitet  reprodukcije neće </a:t>
            </a:r>
            <a:r>
              <a:rPr sz="2000" spc="-5">
                <a:latin typeface="+mj-lt"/>
                <a:cs typeface="Arial" panose="020B0604020202020204" pitchFamily="34" charset="0"/>
              </a:rPr>
              <a:t>biti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preterano</a:t>
            </a:r>
            <a:r>
              <a:rPr lang="en-US" sz="2000" spc="10">
                <a:latin typeface="+mj-lt"/>
                <a:cs typeface="Arial" panose="020B0604020202020204" pitchFamily="34" charset="0"/>
              </a:rPr>
              <a:t>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degradiran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.</a:t>
            </a:r>
            <a:endParaRPr sz="2000">
              <a:latin typeface="+mj-lt"/>
              <a:cs typeface="Arial" panose="020B0604020202020204" pitchFamily="34" charset="0"/>
            </a:endParaRPr>
          </a:p>
          <a:p>
            <a:pPr marL="354965" marR="34290" indent="-342265" algn="just">
              <a:lnSpc>
                <a:spcPct val="80100"/>
              </a:lnSpc>
              <a:spcBef>
                <a:spcPts val="55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smtClean="0">
                <a:latin typeface="+mj-lt"/>
                <a:cs typeface="Arial" panose="020B0604020202020204" pitchFamily="34" charset="0"/>
              </a:rPr>
              <a:t>TCP</a:t>
            </a:r>
            <a:r>
              <a:rPr lang="en-US" sz="2000" spc="-5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zbog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svojih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mehanizama </a:t>
            </a:r>
            <a:r>
              <a:rPr sz="2000" spc="-5">
                <a:latin typeface="+mj-lt"/>
                <a:cs typeface="Arial" panose="020B0604020202020204" pitchFamily="34" charset="0"/>
              </a:rPr>
              <a:t>za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ostvarivanje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pouzdanosti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 nije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najbolje r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j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ešenje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za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prenos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audio i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video  informacija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u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realnom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vremenu, dok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jednostavnost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i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princip  najboljeg </a:t>
            </a:r>
            <a:r>
              <a:rPr sz="2000" spc="-10">
                <a:latin typeface="+mj-lt"/>
                <a:cs typeface="Arial" panose="020B0604020202020204" pitchFamily="34" charset="0"/>
              </a:rPr>
              <a:t>pokušaja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kandiduj</a:t>
            </a:r>
            <a:r>
              <a:rPr lang="en-US" sz="2000" spc="-5" smtClean="0">
                <a:latin typeface="+mj-lt"/>
                <a:cs typeface="Arial" panose="020B0604020202020204" pitchFamily="34" charset="0"/>
              </a:rPr>
              <a:t>e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UDP kao mogući izbor</a:t>
            </a:r>
            <a:r>
              <a:rPr sz="2000" spc="-5">
                <a:latin typeface="+mj-lt"/>
                <a:cs typeface="Arial" panose="020B0604020202020204" pitchFamily="34" charset="0"/>
              </a:rPr>
              <a:t>.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Međutim,</a:t>
            </a:r>
            <a:r>
              <a:rPr lang="en-US" sz="2000" spc="-5" smtClean="0">
                <a:latin typeface="+mj-lt"/>
                <a:cs typeface="Arial" panose="020B0604020202020204" pitchFamily="34" charset="0"/>
              </a:rPr>
              <a:t>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UDP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protokolu nedostaju određene </a:t>
            </a:r>
            <a:r>
              <a:rPr sz="2000" spc="-10">
                <a:latin typeface="+mj-lt"/>
                <a:cs typeface="Arial" panose="020B0604020202020204" pitchFamily="34" charset="0"/>
              </a:rPr>
              <a:t>funkcionalnosti </a:t>
            </a:r>
            <a:r>
              <a:rPr sz="2000" spc="-5" smtClean="0">
                <a:latin typeface="+mj-lt"/>
                <a:cs typeface="Arial" panose="020B0604020202020204" pitchFamily="34" charset="0"/>
              </a:rPr>
              <a:t>koje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su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bitne 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za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prenos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audio i video </a:t>
            </a:r>
            <a:r>
              <a:rPr sz="2000" spc="-10" dirty="0">
                <a:latin typeface="+mj-lt"/>
                <a:cs typeface="Arial" panose="020B0604020202020204" pitchFamily="34" charset="0"/>
              </a:rPr>
              <a:t>signala </a:t>
            </a:r>
            <a:r>
              <a:rPr sz="2000" spc="-5" dirty="0">
                <a:latin typeface="+mj-lt"/>
                <a:cs typeface="Arial" panose="020B0604020202020204" pitchFamily="34" charset="0"/>
              </a:rPr>
              <a:t>u </a:t>
            </a:r>
            <a:r>
              <a:rPr sz="2000" spc="-10">
                <a:latin typeface="+mj-lt"/>
                <a:cs typeface="Arial" panose="020B0604020202020204" pitchFamily="34" charset="0"/>
              </a:rPr>
              <a:t>realnom </a:t>
            </a:r>
            <a:r>
              <a:rPr sz="2000" spc="-10" smtClean="0">
                <a:latin typeface="+mj-lt"/>
                <a:cs typeface="Arial" panose="020B0604020202020204" pitchFamily="34" charset="0"/>
              </a:rPr>
              <a:t>vremenu</a:t>
            </a:r>
            <a:r>
              <a:rPr lang="en-US" sz="2000" spc="-10" smtClean="0">
                <a:latin typeface="+mj-lt"/>
                <a:cs typeface="Arial" panose="020B0604020202020204" pitchFamily="34" charset="0"/>
              </a:rPr>
              <a:t>.</a:t>
            </a:r>
            <a:endParaRPr sz="200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701" y="2286000"/>
            <a:ext cx="8949690" cy="2224968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marR="190500" indent="-342900" algn="just">
              <a:lnSpc>
                <a:spcPct val="80000"/>
              </a:lnSpc>
              <a:spcBef>
                <a:spcPts val="630"/>
              </a:spcBef>
              <a:buChar char="•"/>
              <a:tabLst>
                <a:tab pos="354965" algn="l"/>
                <a:tab pos="355600" algn="l"/>
                <a:tab pos="2655570" algn="l"/>
              </a:tabLst>
            </a:pPr>
            <a:r>
              <a:rPr sz="2000" spc="-5" dirty="0">
                <a:latin typeface="+mj-lt"/>
                <a:cs typeface="Arial"/>
              </a:rPr>
              <a:t>Tipično </a:t>
            </a:r>
            <a:r>
              <a:rPr sz="2000" dirty="0">
                <a:latin typeface="+mj-lt"/>
                <a:cs typeface="Arial"/>
              </a:rPr>
              <a:t>se audio i video sadržaj </a:t>
            </a:r>
            <a:r>
              <a:rPr sz="2000" spc="-5" dirty="0">
                <a:latin typeface="+mj-lt"/>
                <a:cs typeface="Arial"/>
              </a:rPr>
              <a:t>(za slučaj </a:t>
            </a:r>
            <a:r>
              <a:rPr sz="2000" dirty="0">
                <a:latin typeface="+mj-lt"/>
                <a:cs typeface="Arial"/>
              </a:rPr>
              <a:t>kada se </a:t>
            </a:r>
            <a:r>
              <a:rPr sz="2000" spc="-5" dirty="0">
                <a:latin typeface="+mj-lt"/>
                <a:cs typeface="Arial"/>
              </a:rPr>
              <a:t>prenosi video </a:t>
            </a:r>
            <a:r>
              <a:rPr sz="2000" dirty="0">
                <a:latin typeface="+mj-lt"/>
                <a:cs typeface="Arial"/>
              </a:rPr>
              <a:t>sa  zvukom, što je </a:t>
            </a:r>
            <a:r>
              <a:rPr sz="2000">
                <a:latin typeface="+mj-lt"/>
                <a:cs typeface="Arial"/>
              </a:rPr>
              <a:t>gotovo </a:t>
            </a:r>
            <a:r>
              <a:rPr sz="2000" spc="-5" smtClean="0">
                <a:latin typeface="+mj-lt"/>
                <a:cs typeface="Arial"/>
              </a:rPr>
              <a:t>uv</a:t>
            </a:r>
            <a:r>
              <a:rPr lang="en-US" sz="2000" spc="-5" smtClean="0">
                <a:latin typeface="+mj-lt"/>
                <a:cs typeface="Arial"/>
              </a:rPr>
              <a:t>ij</a:t>
            </a:r>
            <a:r>
              <a:rPr sz="2000" spc="-5" smtClean="0">
                <a:latin typeface="+mj-lt"/>
                <a:cs typeface="Arial"/>
              </a:rPr>
              <a:t>ek </a:t>
            </a:r>
            <a:r>
              <a:rPr sz="2000" spc="-5" dirty="0">
                <a:latin typeface="+mj-lt"/>
                <a:cs typeface="Arial"/>
              </a:rPr>
              <a:t>tako) </a:t>
            </a:r>
            <a:r>
              <a:rPr sz="2000" dirty="0">
                <a:latin typeface="+mj-lt"/>
                <a:cs typeface="Arial"/>
              </a:rPr>
              <a:t>prenose </a:t>
            </a:r>
            <a:r>
              <a:rPr sz="2000" spc="-5" dirty="0">
                <a:latin typeface="+mj-lt"/>
                <a:cs typeface="Arial"/>
              </a:rPr>
              <a:t>odvojeno, </a:t>
            </a:r>
            <a:r>
              <a:rPr sz="2000" dirty="0">
                <a:latin typeface="+mj-lt"/>
                <a:cs typeface="Arial"/>
              </a:rPr>
              <a:t>tako </a:t>
            </a:r>
            <a:r>
              <a:rPr sz="2000">
                <a:latin typeface="+mj-lt"/>
                <a:cs typeface="Arial"/>
              </a:rPr>
              <a:t>da </a:t>
            </a:r>
            <a:r>
              <a:rPr sz="2000" spc="-5" smtClean="0">
                <a:latin typeface="+mj-lt"/>
                <a:cs typeface="Arial"/>
              </a:rPr>
              <a:t>je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potrebno</a:t>
            </a:r>
            <a:r>
              <a:rPr sz="2000" spc="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ostvariti</a:t>
            </a:r>
            <a:r>
              <a:rPr lang="en-US" sz="2000" spc="-5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prilagođenje </a:t>
            </a:r>
            <a:r>
              <a:rPr sz="2000" dirty="0">
                <a:latin typeface="+mj-lt"/>
                <a:cs typeface="Arial"/>
              </a:rPr>
              <a:t>brzine slanja i kvaliteta servisa </a:t>
            </a:r>
            <a:r>
              <a:rPr sz="2000">
                <a:latin typeface="+mj-lt"/>
                <a:cs typeface="Arial"/>
              </a:rPr>
              <a:t>u </a:t>
            </a:r>
            <a:r>
              <a:rPr sz="2000" smtClean="0">
                <a:latin typeface="+mj-lt"/>
                <a:cs typeface="Arial"/>
              </a:rPr>
              <a:t>mreži </a:t>
            </a:r>
            <a:r>
              <a:rPr sz="2000" dirty="0">
                <a:latin typeface="+mj-lt"/>
                <a:cs typeface="Arial"/>
              </a:rPr>
              <a:t>za </a:t>
            </a:r>
            <a:r>
              <a:rPr sz="2000" spc="-5" dirty="0">
                <a:latin typeface="+mj-lt"/>
                <a:cs typeface="Arial"/>
              </a:rPr>
              <a:t>video </a:t>
            </a:r>
            <a:r>
              <a:rPr sz="2000" dirty="0">
                <a:latin typeface="+mj-lt"/>
                <a:cs typeface="Arial"/>
              </a:rPr>
              <a:t>i </a:t>
            </a:r>
            <a:r>
              <a:rPr sz="2000" spc="-5" dirty="0">
                <a:latin typeface="+mj-lt"/>
                <a:cs typeface="Arial"/>
              </a:rPr>
              <a:t>audio ponaosob </a:t>
            </a:r>
            <a:r>
              <a:rPr sz="2000" dirty="0">
                <a:latin typeface="+mj-lt"/>
                <a:cs typeface="Arial"/>
              </a:rPr>
              <a:t>(s </a:t>
            </a:r>
            <a:r>
              <a:rPr sz="2000" spc="-5" dirty="0">
                <a:latin typeface="+mj-lt"/>
                <a:cs typeface="Arial"/>
              </a:rPr>
              <a:t>obzirom da </a:t>
            </a:r>
            <a:r>
              <a:rPr sz="2000" dirty="0">
                <a:latin typeface="+mj-lt"/>
                <a:cs typeface="Arial"/>
              </a:rPr>
              <a:t>video </a:t>
            </a:r>
            <a:r>
              <a:rPr sz="2000">
                <a:latin typeface="+mj-lt"/>
                <a:cs typeface="Arial"/>
              </a:rPr>
              <a:t>signal </a:t>
            </a:r>
            <a:r>
              <a:rPr sz="2000" smtClean="0">
                <a:latin typeface="+mj-lt"/>
                <a:cs typeface="Arial"/>
              </a:rPr>
              <a:t>zaht</a:t>
            </a:r>
            <a:r>
              <a:rPr lang="en-US" sz="2000" smtClean="0">
                <a:latin typeface="+mj-lt"/>
                <a:cs typeface="Arial"/>
              </a:rPr>
              <a:t>ij</a:t>
            </a:r>
            <a:r>
              <a:rPr sz="2000" smtClean="0">
                <a:latin typeface="+mj-lt"/>
                <a:cs typeface="Arial"/>
              </a:rPr>
              <a:t>eva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veći </a:t>
            </a:r>
            <a:r>
              <a:rPr sz="2000" spc="-5" dirty="0">
                <a:latin typeface="+mj-lt"/>
                <a:cs typeface="Arial"/>
              </a:rPr>
              <a:t>protok nego audio</a:t>
            </a:r>
            <a:r>
              <a:rPr sz="2000" spc="15" dirty="0">
                <a:latin typeface="+mj-lt"/>
                <a:cs typeface="Arial"/>
              </a:rPr>
              <a:t> </a:t>
            </a:r>
            <a:r>
              <a:rPr sz="2000" spc="-5">
                <a:latin typeface="+mj-lt"/>
                <a:cs typeface="Arial"/>
              </a:rPr>
              <a:t>signal</a:t>
            </a:r>
            <a:r>
              <a:rPr sz="2000" spc="-5" smtClean="0">
                <a:latin typeface="+mj-lt"/>
                <a:cs typeface="Arial"/>
              </a:rPr>
              <a:t>)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  <a:p>
            <a:pPr marL="355600" marR="953135" indent="-342900" algn="just">
              <a:lnSpc>
                <a:spcPts val="2120"/>
              </a:lnSpc>
              <a:spcBef>
                <a:spcPts val="49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+mj-lt"/>
                <a:cs typeface="Arial"/>
              </a:rPr>
              <a:t>Kada </a:t>
            </a:r>
            <a:r>
              <a:rPr sz="2000" dirty="0">
                <a:latin typeface="+mj-lt"/>
                <a:cs typeface="Arial"/>
              </a:rPr>
              <a:t>se </a:t>
            </a:r>
            <a:r>
              <a:rPr sz="2000" spc="-5" dirty="0">
                <a:latin typeface="+mj-lt"/>
                <a:cs typeface="Arial"/>
              </a:rPr>
              <a:t>audio </a:t>
            </a:r>
            <a:r>
              <a:rPr sz="2000" dirty="0">
                <a:latin typeface="+mj-lt"/>
                <a:cs typeface="Arial"/>
              </a:rPr>
              <a:t>i video </a:t>
            </a:r>
            <a:r>
              <a:rPr sz="2000" spc="-5" dirty="0">
                <a:latin typeface="+mj-lt"/>
                <a:cs typeface="Arial"/>
              </a:rPr>
              <a:t>prenose odvojeno, neophodno je imati </a:t>
            </a:r>
            <a:r>
              <a:rPr sz="2000">
                <a:latin typeface="+mj-lt"/>
                <a:cs typeface="Arial"/>
              </a:rPr>
              <a:t>i  </a:t>
            </a:r>
            <a:r>
              <a:rPr sz="2000" smtClean="0">
                <a:latin typeface="+mj-lt"/>
                <a:cs typeface="Arial"/>
              </a:rPr>
              <a:t>funkciju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sinhronizacije </a:t>
            </a:r>
            <a:r>
              <a:rPr sz="2000" spc="-5" dirty="0">
                <a:latin typeface="+mj-lt"/>
                <a:cs typeface="Arial"/>
              </a:rPr>
              <a:t>audio </a:t>
            </a:r>
            <a:r>
              <a:rPr sz="2000" dirty="0">
                <a:latin typeface="+mj-lt"/>
                <a:cs typeface="Arial"/>
              </a:rPr>
              <a:t>i video sadržaja </a:t>
            </a:r>
            <a:r>
              <a:rPr sz="2000" spc="-5">
                <a:latin typeface="+mj-lt"/>
                <a:cs typeface="Arial"/>
              </a:rPr>
              <a:t>na</a:t>
            </a:r>
            <a:r>
              <a:rPr sz="2000" spc="-3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prijemu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540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+mj-lt"/>
                <a:cs typeface="Arial"/>
              </a:rPr>
              <a:t>Takođe, neophodna je </a:t>
            </a:r>
            <a:r>
              <a:rPr sz="2000" dirty="0">
                <a:latin typeface="+mj-lt"/>
                <a:cs typeface="Arial"/>
              </a:rPr>
              <a:t>i mogućnost nadgledanja </a:t>
            </a:r>
            <a:r>
              <a:rPr sz="2000">
                <a:latin typeface="+mj-lt"/>
                <a:cs typeface="Arial"/>
              </a:rPr>
              <a:t>ostvarenog </a:t>
            </a:r>
            <a:r>
              <a:rPr sz="2000" smtClean="0">
                <a:latin typeface="+mj-lt"/>
                <a:cs typeface="Arial"/>
              </a:rPr>
              <a:t>kvaliteta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same </a:t>
            </a:r>
            <a:r>
              <a:rPr sz="2000" dirty="0">
                <a:latin typeface="+mj-lt"/>
                <a:cs typeface="Arial"/>
              </a:rPr>
              <a:t>veze, </a:t>
            </a:r>
            <a:r>
              <a:rPr sz="2000" spc="-5" dirty="0">
                <a:latin typeface="+mj-lt"/>
                <a:cs typeface="Arial"/>
              </a:rPr>
              <a:t>da bi </a:t>
            </a:r>
            <a:r>
              <a:rPr sz="2000" dirty="0">
                <a:latin typeface="+mj-lt"/>
                <a:cs typeface="Arial"/>
              </a:rPr>
              <a:t>se u </a:t>
            </a:r>
            <a:r>
              <a:rPr sz="2000" spc="-5" dirty="0">
                <a:latin typeface="+mj-lt"/>
                <a:cs typeface="Arial"/>
              </a:rPr>
              <a:t>slučaju narušavanja </a:t>
            </a:r>
            <a:r>
              <a:rPr sz="2000" dirty="0">
                <a:latin typeface="+mj-lt"/>
                <a:cs typeface="Arial"/>
              </a:rPr>
              <a:t>kvaliteta </a:t>
            </a:r>
            <a:r>
              <a:rPr sz="2000">
                <a:latin typeface="+mj-lt"/>
                <a:cs typeface="Arial"/>
              </a:rPr>
              <a:t>moglo </a:t>
            </a:r>
            <a:r>
              <a:rPr sz="2000" spc="-5" smtClean="0">
                <a:latin typeface="+mj-lt"/>
                <a:cs typeface="Arial"/>
              </a:rPr>
              <a:t>adekvatno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reagovati</a:t>
            </a:r>
            <a:r>
              <a:rPr lang="en-US" sz="2000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6045" y="575564"/>
            <a:ext cx="5766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Protokolski okvir</a:t>
            </a:r>
            <a:r>
              <a:rPr sz="3600" spc="-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RTP/RTCP</a:t>
            </a:r>
            <a:endParaRPr sz="3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1180" y="1273556"/>
            <a:ext cx="8890000" cy="5797741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355600" marR="889635" indent="-342900" algn="just">
              <a:lnSpc>
                <a:spcPts val="1930"/>
              </a:lnSpc>
              <a:spcBef>
                <a:spcPts val="550"/>
              </a:spcBef>
              <a:buChar char="•"/>
              <a:tabLst>
                <a:tab pos="354965" algn="l"/>
                <a:tab pos="355600" algn="l"/>
                <a:tab pos="1694180" algn="l"/>
              </a:tabLst>
            </a:pPr>
            <a:r>
              <a:rPr sz="2000" spc="-5" dirty="0">
                <a:latin typeface="+mj-lt"/>
                <a:cs typeface="Arial"/>
              </a:rPr>
              <a:t>Protokolski okvir koji pokriva prenos audio/video sadržaja u realnom  vremenu</a:t>
            </a:r>
            <a:r>
              <a:rPr sz="2000" spc="10" dirty="0">
                <a:latin typeface="+mj-lt"/>
                <a:cs typeface="Arial"/>
              </a:rPr>
              <a:t> </a:t>
            </a:r>
            <a:r>
              <a:rPr sz="2000" spc="-5" dirty="0">
                <a:latin typeface="+mj-lt"/>
                <a:cs typeface="Arial"/>
              </a:rPr>
              <a:t>–	RTP i RTCP protokoli koji rade u </a:t>
            </a:r>
            <a:r>
              <a:rPr sz="2000" spc="-5">
                <a:latin typeface="+mj-lt"/>
                <a:cs typeface="Arial"/>
              </a:rPr>
              <a:t>međusobnoj </a:t>
            </a:r>
            <a:r>
              <a:rPr sz="2000" spc="-5" smtClean="0">
                <a:latin typeface="+mj-lt"/>
                <a:cs typeface="Arial"/>
              </a:rPr>
              <a:t>saradnji</a:t>
            </a:r>
            <a:r>
              <a:rPr lang="en-US" sz="2000" spc="-5" smtClean="0">
                <a:latin typeface="+mj-lt"/>
                <a:cs typeface="Arial"/>
              </a:rPr>
              <a:t>.</a:t>
            </a:r>
          </a:p>
          <a:p>
            <a:pPr marL="12700" marR="889635" algn="just">
              <a:lnSpc>
                <a:spcPts val="1930"/>
              </a:lnSpc>
              <a:spcBef>
                <a:spcPts val="550"/>
              </a:spcBef>
              <a:tabLst>
                <a:tab pos="354965" algn="l"/>
                <a:tab pos="355600" algn="l"/>
                <a:tab pos="1694180" algn="l"/>
              </a:tabLst>
            </a:pPr>
            <a:endParaRPr lang="en-US" sz="2000" spc="-5" smtClean="0">
              <a:latin typeface="+mj-lt"/>
              <a:cs typeface="Arial"/>
            </a:endParaRPr>
          </a:p>
          <a:p>
            <a:pPr marL="355600" marR="889635" indent="-342900" algn="just">
              <a:lnSpc>
                <a:spcPts val="1930"/>
              </a:lnSpc>
              <a:spcBef>
                <a:spcPts val="550"/>
              </a:spcBef>
              <a:buChar char="•"/>
              <a:tabLst>
                <a:tab pos="354965" algn="l"/>
                <a:tab pos="355600" algn="l"/>
                <a:tab pos="1694180" algn="l"/>
              </a:tabLst>
            </a:pPr>
            <a:r>
              <a:rPr sz="2000" b="1" spc="-5" smtClean="0">
                <a:solidFill>
                  <a:srgbClr val="CC0000"/>
                </a:solidFill>
                <a:latin typeface="+mj-lt"/>
                <a:cs typeface="Arial"/>
              </a:rPr>
              <a:t>RTP protokol </a:t>
            </a:r>
            <a:r>
              <a:rPr sz="2000" spc="-5" smtClean="0">
                <a:latin typeface="+mj-lt"/>
                <a:cs typeface="Arial"/>
              </a:rPr>
              <a:t>je </a:t>
            </a:r>
            <a:r>
              <a:rPr sz="2000" spc="-10" smtClean="0">
                <a:latin typeface="+mj-lt"/>
                <a:cs typeface="Arial"/>
              </a:rPr>
              <a:t>odgovoran </a:t>
            </a:r>
            <a:r>
              <a:rPr sz="2000" spc="-5" smtClean="0">
                <a:latin typeface="+mj-lt"/>
                <a:cs typeface="Arial"/>
              </a:rPr>
              <a:t>za </a:t>
            </a:r>
            <a:r>
              <a:rPr sz="2000" spc="-10" smtClean="0">
                <a:latin typeface="+mj-lt"/>
                <a:cs typeface="Arial"/>
              </a:rPr>
              <a:t>prenos </a:t>
            </a:r>
            <a:r>
              <a:rPr sz="2000" spc="-5" smtClean="0">
                <a:latin typeface="+mj-lt"/>
                <a:cs typeface="Arial"/>
              </a:rPr>
              <a:t>samih korisničkih informacija, tj.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audio i video sadržaja. Svaki izvor audio/video sadržaja u vezi se </a:t>
            </a:r>
            <a:r>
              <a:rPr sz="2000" spc="-10" smtClean="0">
                <a:latin typeface="+mj-lt"/>
                <a:cs typeface="Arial"/>
              </a:rPr>
              <a:t>prenosi</a:t>
            </a:r>
            <a:r>
              <a:rPr lang="en-US" sz="2000" spc="-1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posebnom RTP tok</a:t>
            </a:r>
            <a:r>
              <a:rPr lang="en-US" sz="2000" spc="-5" smtClean="0">
                <a:latin typeface="+mj-lt"/>
                <a:cs typeface="Arial"/>
              </a:rPr>
              <a:t>om</a:t>
            </a:r>
            <a:r>
              <a:rPr sz="2000" spc="-5" smtClean="0">
                <a:latin typeface="+mj-lt"/>
                <a:cs typeface="Arial"/>
              </a:rPr>
              <a:t> u cilju lakšeg održavanja</a:t>
            </a:r>
            <a:r>
              <a:rPr lang="en-US" sz="2000" spc="-5" smtClean="0">
                <a:latin typeface="+mj-lt"/>
                <a:cs typeface="Arial"/>
              </a:rPr>
              <a:t> i </a:t>
            </a:r>
            <a:r>
              <a:rPr sz="2000" spc="-5" smtClean="0">
                <a:latin typeface="+mj-lt"/>
                <a:cs typeface="Arial"/>
              </a:rPr>
              <a:t>manipulisanja vezom,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10" smtClean="0">
                <a:latin typeface="+mj-lt"/>
                <a:cs typeface="Arial"/>
              </a:rPr>
              <a:t>odnosno </a:t>
            </a:r>
            <a:r>
              <a:rPr sz="2000" spc="-5" smtClean="0">
                <a:latin typeface="+mj-lt"/>
                <a:cs typeface="Arial"/>
              </a:rPr>
              <a:t>sadržajem koji se</a:t>
            </a:r>
            <a:r>
              <a:rPr sz="2000" spc="20" smtClean="0">
                <a:latin typeface="+mj-lt"/>
                <a:cs typeface="Arial"/>
              </a:rPr>
              <a:t> </a:t>
            </a:r>
            <a:r>
              <a:rPr sz="2000" spc="-10" smtClean="0">
                <a:latin typeface="+mj-lt"/>
                <a:cs typeface="Arial"/>
              </a:rPr>
              <a:t>prenosi</a:t>
            </a:r>
            <a:r>
              <a:rPr lang="en-US" sz="2000" spc="-10" smtClean="0">
                <a:latin typeface="+mj-lt"/>
                <a:cs typeface="Arial"/>
              </a:rPr>
              <a:t>.</a:t>
            </a:r>
            <a:endParaRPr sz="2000" smtClean="0">
              <a:latin typeface="+mj-lt"/>
              <a:cs typeface="Arial"/>
            </a:endParaRPr>
          </a:p>
          <a:p>
            <a:pPr marL="12700" marR="5080" algn="just">
              <a:lnSpc>
                <a:spcPts val="1930"/>
              </a:lnSpc>
              <a:spcBef>
                <a:spcPts val="455"/>
              </a:spcBef>
              <a:tabLst>
                <a:tab pos="356235" algn="l"/>
              </a:tabLst>
            </a:pPr>
            <a:r>
              <a:rPr lang="en-US" sz="2000" spc="-5" smtClean="0">
                <a:latin typeface="+mj-lt"/>
                <a:cs typeface="Arial"/>
              </a:rPr>
              <a:t>	</a:t>
            </a:r>
            <a:r>
              <a:rPr sz="2000" spc="-5" smtClean="0">
                <a:latin typeface="+mj-lt"/>
                <a:cs typeface="Arial"/>
              </a:rPr>
              <a:t>U </a:t>
            </a:r>
            <a:r>
              <a:rPr sz="2000" spc="-5" dirty="0">
                <a:latin typeface="+mj-lt"/>
                <a:cs typeface="Arial"/>
              </a:rPr>
              <a:t>video telefonskom razgovoru se </a:t>
            </a:r>
            <a:r>
              <a:rPr sz="2000" spc="-10" dirty="0">
                <a:latin typeface="+mj-lt"/>
                <a:cs typeface="Arial"/>
              </a:rPr>
              <a:t>posebno </a:t>
            </a:r>
            <a:r>
              <a:rPr sz="2000" spc="-5" dirty="0">
                <a:latin typeface="+mj-lt"/>
                <a:cs typeface="Arial"/>
              </a:rPr>
              <a:t>prenosi video signal, a </a:t>
            </a:r>
            <a:r>
              <a:rPr sz="2000" spc="-10">
                <a:latin typeface="+mj-lt"/>
                <a:cs typeface="Arial"/>
              </a:rPr>
              <a:t>posebno  </a:t>
            </a:r>
            <a:r>
              <a:rPr lang="en-US" sz="2000" spc="-10" smtClean="0">
                <a:latin typeface="+mj-lt"/>
                <a:cs typeface="Arial"/>
              </a:rPr>
              <a:t>	</a:t>
            </a:r>
            <a:r>
              <a:rPr sz="2000" spc="-5" smtClean="0">
                <a:latin typeface="+mj-lt"/>
                <a:cs typeface="Arial"/>
              </a:rPr>
              <a:t>govorni </a:t>
            </a:r>
            <a:r>
              <a:rPr sz="2000" spc="-5" dirty="0">
                <a:latin typeface="+mj-lt"/>
                <a:cs typeface="Arial"/>
              </a:rPr>
              <a:t>signal (ovi signali se posebno kodiraju na predajnoj strani, </a:t>
            </a:r>
            <a:r>
              <a:rPr sz="2000" spc="-5">
                <a:latin typeface="+mj-lt"/>
                <a:cs typeface="Arial"/>
              </a:rPr>
              <a:t>odnosno  </a:t>
            </a:r>
            <a:r>
              <a:rPr lang="en-US" sz="2000" spc="-5" smtClean="0">
                <a:latin typeface="+mj-lt"/>
                <a:cs typeface="Arial"/>
              </a:rPr>
              <a:t>	</a:t>
            </a:r>
            <a:r>
              <a:rPr sz="2000" spc="-5" smtClean="0">
                <a:latin typeface="+mj-lt"/>
                <a:cs typeface="Arial"/>
              </a:rPr>
              <a:t>posebno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dekodiraju </a:t>
            </a:r>
            <a:r>
              <a:rPr sz="2000" spc="-5" dirty="0">
                <a:latin typeface="+mj-lt"/>
                <a:cs typeface="Arial"/>
              </a:rPr>
              <a:t>na </a:t>
            </a:r>
            <a:r>
              <a:rPr sz="2000" spc="-5">
                <a:latin typeface="+mj-lt"/>
                <a:cs typeface="Arial"/>
              </a:rPr>
              <a:t>prijemnoj</a:t>
            </a:r>
            <a:r>
              <a:rPr sz="2000" spc="1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strani)</a:t>
            </a:r>
            <a:r>
              <a:rPr lang="en-US" sz="2000" smtClean="0">
                <a:latin typeface="+mj-lt"/>
                <a:cs typeface="Arial"/>
              </a:rPr>
              <a:t>. </a:t>
            </a:r>
            <a:r>
              <a:rPr sz="2000" spc="-5" smtClean="0">
                <a:latin typeface="+mj-lt"/>
                <a:cs typeface="Arial"/>
              </a:rPr>
              <a:t>Time </a:t>
            </a:r>
            <a:r>
              <a:rPr sz="2000" spc="-5" dirty="0">
                <a:latin typeface="+mj-lt"/>
                <a:cs typeface="Arial"/>
              </a:rPr>
              <a:t>je omogućeno i da se, </a:t>
            </a:r>
            <a:r>
              <a:rPr sz="2000" spc="-5">
                <a:latin typeface="+mj-lt"/>
                <a:cs typeface="Arial"/>
              </a:rPr>
              <a:t>u </a:t>
            </a:r>
            <a:r>
              <a:rPr lang="en-US" sz="2000" spc="-5" smtClean="0">
                <a:latin typeface="+mj-lt"/>
                <a:cs typeface="Arial"/>
              </a:rPr>
              <a:t>	</a:t>
            </a:r>
            <a:r>
              <a:rPr sz="2000" spc="-5" smtClean="0">
                <a:latin typeface="+mj-lt"/>
                <a:cs typeface="Arial"/>
              </a:rPr>
              <a:t>slučaju </a:t>
            </a:r>
            <a:r>
              <a:rPr sz="2000" spc="-5" dirty="0">
                <a:latin typeface="+mj-lt"/>
                <a:cs typeface="Arial"/>
              </a:rPr>
              <a:t>kada dođe do zagušenja u mreži,  prekine slanje video signala</a:t>
            </a:r>
            <a:r>
              <a:rPr sz="2000" spc="-5">
                <a:latin typeface="+mj-lt"/>
                <a:cs typeface="Arial"/>
              </a:rPr>
              <a:t>, </a:t>
            </a:r>
            <a:r>
              <a:rPr sz="2000" spc="-5" smtClean="0">
                <a:latin typeface="+mj-lt"/>
                <a:cs typeface="Arial"/>
              </a:rPr>
              <a:t>ali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zadrži </a:t>
            </a:r>
            <a:r>
              <a:rPr lang="en-US" sz="2000" spc="-5" smtClean="0">
                <a:latin typeface="+mj-lt"/>
                <a:cs typeface="Arial"/>
              </a:rPr>
              <a:t>	</a:t>
            </a:r>
            <a:r>
              <a:rPr sz="2000" spc="-5" smtClean="0">
                <a:latin typeface="+mj-lt"/>
                <a:cs typeface="Arial"/>
              </a:rPr>
              <a:t>slanje </a:t>
            </a:r>
            <a:r>
              <a:rPr sz="2000" spc="-5" dirty="0">
                <a:latin typeface="+mj-lt"/>
                <a:cs typeface="Arial"/>
              </a:rPr>
              <a:t>audio signala da bi  komunikacija ipak </a:t>
            </a:r>
            <a:r>
              <a:rPr sz="2000" spc="-10" dirty="0">
                <a:latin typeface="+mj-lt"/>
                <a:cs typeface="Arial"/>
              </a:rPr>
              <a:t>mogla </a:t>
            </a:r>
            <a:r>
              <a:rPr sz="2000" spc="-5" dirty="0">
                <a:latin typeface="+mj-lt"/>
                <a:cs typeface="Arial"/>
              </a:rPr>
              <a:t>da se </a:t>
            </a:r>
            <a:r>
              <a:rPr sz="2000" spc="-10" dirty="0">
                <a:latin typeface="+mj-lt"/>
                <a:cs typeface="Arial"/>
              </a:rPr>
              <a:t>nastavi </a:t>
            </a:r>
            <a:r>
              <a:rPr sz="2000" spc="-5" dirty="0">
                <a:latin typeface="+mj-lt"/>
                <a:cs typeface="Arial"/>
              </a:rPr>
              <a:t>i </a:t>
            </a:r>
            <a:r>
              <a:rPr sz="2000" spc="-5">
                <a:latin typeface="+mj-lt"/>
                <a:cs typeface="Arial"/>
              </a:rPr>
              <a:t>u </a:t>
            </a:r>
            <a:r>
              <a:rPr lang="en-US" sz="2000" spc="-5" smtClean="0">
                <a:latin typeface="+mj-lt"/>
                <a:cs typeface="Arial"/>
              </a:rPr>
              <a:t>	</a:t>
            </a:r>
            <a:r>
              <a:rPr sz="2000" spc="-10" smtClean="0">
                <a:latin typeface="+mj-lt"/>
                <a:cs typeface="Arial"/>
              </a:rPr>
              <a:t>otežanim</a:t>
            </a:r>
            <a:r>
              <a:rPr sz="2000" spc="60" smtClean="0">
                <a:latin typeface="+mj-lt"/>
                <a:cs typeface="Arial"/>
              </a:rPr>
              <a:t> </a:t>
            </a:r>
            <a:r>
              <a:rPr lang="en-US" sz="2000" spc="60" smtClean="0">
                <a:latin typeface="+mj-lt"/>
                <a:cs typeface="Arial"/>
              </a:rPr>
              <a:t>	</a:t>
            </a:r>
            <a:r>
              <a:rPr sz="2000" spc="-10" smtClean="0">
                <a:latin typeface="+mj-lt"/>
                <a:cs typeface="Arial"/>
              </a:rPr>
              <a:t>uslovima</a:t>
            </a:r>
            <a:r>
              <a:rPr lang="en-US" sz="2000" spc="-10" smtClean="0">
                <a:latin typeface="+mj-lt"/>
                <a:cs typeface="Arial"/>
              </a:rPr>
              <a:t>.</a:t>
            </a:r>
          </a:p>
          <a:p>
            <a:pPr marL="12700" marR="5080" algn="just">
              <a:lnSpc>
                <a:spcPts val="1930"/>
              </a:lnSpc>
              <a:spcBef>
                <a:spcPts val="455"/>
              </a:spcBef>
              <a:tabLst>
                <a:tab pos="356235" algn="l"/>
              </a:tabLst>
            </a:pPr>
            <a:endParaRPr sz="2000">
              <a:latin typeface="+mj-lt"/>
              <a:cs typeface="Arial"/>
            </a:endParaRPr>
          </a:p>
          <a:p>
            <a:pPr marL="355600" marR="184150" indent="-342900" algn="just">
              <a:lnSpc>
                <a:spcPct val="801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000" b="1" spc="-5" smtClean="0">
                <a:solidFill>
                  <a:srgbClr val="CC0000"/>
                </a:solidFill>
                <a:latin typeface="+mj-lt"/>
                <a:cs typeface="Arial"/>
              </a:rPr>
              <a:t>RTCP protokol </a:t>
            </a:r>
            <a:r>
              <a:rPr sz="2000" spc="-5" smtClean="0">
                <a:latin typeface="+mj-lt"/>
                <a:cs typeface="Arial"/>
              </a:rPr>
              <a:t>omogućava nadgledanje ostvarenog kvaliteta RTP tokova  koji zavisi od stanja u mreži, i </a:t>
            </a:r>
            <a:r>
              <a:rPr sz="2000" spc="-10" smtClean="0">
                <a:latin typeface="+mj-lt"/>
                <a:cs typeface="Arial"/>
              </a:rPr>
              <a:t>omogućava </a:t>
            </a:r>
            <a:r>
              <a:rPr sz="2000" spc="-5" smtClean="0">
                <a:latin typeface="+mj-lt"/>
                <a:cs typeface="Arial"/>
              </a:rPr>
              <a:t>da korisnici u vezi razmenjuju  </a:t>
            </a:r>
            <a:r>
              <a:rPr sz="2000" spc="-10" smtClean="0">
                <a:latin typeface="+mj-lt"/>
                <a:cs typeface="Arial"/>
              </a:rPr>
              <a:t>izv</a:t>
            </a:r>
            <a:r>
              <a:rPr lang="en-US" sz="2000" spc="-10" smtClean="0">
                <a:latin typeface="+mj-lt"/>
                <a:cs typeface="Arial"/>
              </a:rPr>
              <a:t>j</a:t>
            </a:r>
            <a:r>
              <a:rPr sz="2000" spc="-10" smtClean="0">
                <a:latin typeface="+mj-lt"/>
                <a:cs typeface="Arial"/>
              </a:rPr>
              <a:t>eštaje </a:t>
            </a:r>
            <a:r>
              <a:rPr sz="2000" spc="-5" smtClean="0">
                <a:latin typeface="+mj-lt"/>
                <a:cs typeface="Arial"/>
              </a:rPr>
              <a:t>o </a:t>
            </a:r>
            <a:r>
              <a:rPr sz="2000" spc="-10" smtClean="0">
                <a:latin typeface="+mj-lt"/>
                <a:cs typeface="Arial"/>
              </a:rPr>
              <a:t>ostvarenom</a:t>
            </a:r>
            <a:r>
              <a:rPr sz="2000" spc="1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kvalitetu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Ako se detektuje pad kvaliteta govorne veze usled nedostataka resursa u  mreži, može se preći na koder manjeg </a:t>
            </a:r>
            <a:r>
              <a:rPr sz="2000" spc="-10" smtClean="0">
                <a:latin typeface="+mj-lt"/>
                <a:cs typeface="Arial"/>
              </a:rPr>
              <a:t>protoka, </a:t>
            </a:r>
            <a:r>
              <a:rPr sz="2000" spc="-5" smtClean="0">
                <a:latin typeface="+mj-lt"/>
                <a:cs typeface="Arial"/>
              </a:rPr>
              <a:t>ili ako nema dovoljno  resursa u mreži za prenos video signala, može se izostaviti video signal i  prenositi samo audio</a:t>
            </a:r>
            <a:r>
              <a:rPr sz="2000" spc="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signal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RTCP tok omogućava i identifikaciju korisnika u vezi, kao i sinhronizaciju  sadržaja iz različitih RTP tokova, npr. sinhronizaciju video i audio</a:t>
            </a:r>
            <a:r>
              <a:rPr sz="2000" spc="180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signala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8012" y="666241"/>
            <a:ext cx="6802374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9370" marR="5080" indent="-12954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Funkcionisanje RTP/RTCP na  </a:t>
            </a:r>
            <a:r>
              <a:rPr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transportnom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</a:t>
            </a:r>
            <a:r>
              <a:rPr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sloju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902" y="3657600"/>
            <a:ext cx="7932420" cy="133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+mj-lt"/>
                <a:cs typeface="Arial"/>
              </a:rPr>
              <a:t>RTP </a:t>
            </a:r>
            <a:r>
              <a:rPr sz="2000" dirty="0">
                <a:latin typeface="+mj-lt"/>
                <a:cs typeface="Arial"/>
              </a:rPr>
              <a:t>i </a:t>
            </a:r>
            <a:r>
              <a:rPr sz="2000" spc="-5" dirty="0">
                <a:latin typeface="+mj-lt"/>
                <a:cs typeface="Arial"/>
              </a:rPr>
              <a:t>RTCP</a:t>
            </a:r>
            <a:r>
              <a:rPr sz="2000" spc="-5" dirty="0">
                <a:solidFill>
                  <a:srgbClr val="CC0000"/>
                </a:solidFill>
                <a:latin typeface="+mj-lt"/>
                <a:cs typeface="Arial"/>
              </a:rPr>
              <a:t> </a:t>
            </a:r>
            <a:r>
              <a:rPr sz="2000" u="heavy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+mj-lt"/>
                <a:cs typeface="Arial"/>
              </a:rPr>
              <a:t>ne mogu samostalno funkcionisati  na transportnom </a:t>
            </a:r>
            <a:r>
              <a:rPr sz="2000" u="heavy" spc="-5" dirty="0">
                <a:solidFill>
                  <a:srgbClr val="CC0000"/>
                </a:solidFill>
                <a:uFill>
                  <a:solidFill>
                    <a:srgbClr val="CC0000"/>
                  </a:solidFill>
                </a:uFill>
                <a:latin typeface="+mj-lt"/>
                <a:cs typeface="Arial"/>
              </a:rPr>
              <a:t>sloju</a:t>
            </a:r>
            <a:r>
              <a:rPr sz="2000" spc="-5" dirty="0">
                <a:latin typeface="+mj-lt"/>
                <a:cs typeface="Arial"/>
              </a:rPr>
              <a:t>, </a:t>
            </a:r>
            <a:r>
              <a:rPr sz="2000" dirty="0">
                <a:latin typeface="+mj-lt"/>
                <a:cs typeface="Arial"/>
              </a:rPr>
              <a:t>nego koriste usluge UDP  protokola</a:t>
            </a:r>
            <a:endParaRPr sz="2000">
              <a:latin typeface="+mj-lt"/>
              <a:cs typeface="Arial"/>
            </a:endParaRPr>
          </a:p>
          <a:p>
            <a:pPr marL="355600" marR="27940" indent="-342900" algn="just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6235" algn="l"/>
              </a:tabLst>
            </a:pPr>
            <a:r>
              <a:rPr sz="2000" smtClean="0">
                <a:latin typeface="+mj-lt"/>
                <a:cs typeface="Arial"/>
              </a:rPr>
              <a:t>Mogu </a:t>
            </a:r>
            <a:r>
              <a:rPr sz="2000" dirty="0">
                <a:latin typeface="+mj-lt"/>
                <a:cs typeface="Arial"/>
              </a:rPr>
              <a:t>se koristiti usluge i drugih transportnih  protokola, ali u praksi se to gotovo nikad </a:t>
            </a:r>
            <a:r>
              <a:rPr sz="2000">
                <a:latin typeface="+mj-lt"/>
                <a:cs typeface="Arial"/>
              </a:rPr>
              <a:t>ne</a:t>
            </a:r>
            <a:r>
              <a:rPr sz="2000" spc="-8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radi</a:t>
            </a:r>
            <a:r>
              <a:rPr lang="en-US" sz="2000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2094" y="687577"/>
            <a:ext cx="295630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RTP</a:t>
            </a:r>
            <a:r>
              <a:rPr sz="3600" spc="-5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zaglavlje</a:t>
            </a:r>
            <a:endParaRPr sz="3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8649" y="1620773"/>
            <a:ext cx="8982550" cy="30274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30" y="598424"/>
            <a:ext cx="83832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Polja </a:t>
            </a:r>
            <a:r>
              <a:rPr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u </a:t>
            </a:r>
            <a:r>
              <a:rPr sz="3600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obaveznom </a:t>
            </a:r>
            <a:r>
              <a:rPr sz="3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RTP </a:t>
            </a:r>
            <a:r>
              <a:rPr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zaglavlju</a:t>
            </a:r>
            <a:endParaRPr sz="3600" spc="-5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1488" y="2514600"/>
            <a:ext cx="8607299" cy="307840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245745" indent="-342900">
              <a:lnSpc>
                <a:spcPts val="2590"/>
              </a:lnSpc>
              <a:spcBef>
                <a:spcPts val="42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Verzija (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V - 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Version</a:t>
            </a: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polje dužine dva </a:t>
            </a:r>
            <a:r>
              <a:rPr sz="2000" spc="-5" dirty="0">
                <a:latin typeface="+mj-lt"/>
                <a:cs typeface="Arial"/>
              </a:rPr>
              <a:t>bita koje </a:t>
            </a:r>
            <a:r>
              <a:rPr sz="2000" dirty="0">
                <a:latin typeface="+mj-lt"/>
                <a:cs typeface="Arial"/>
              </a:rPr>
              <a:t>definiše  verziju RTP protokola </a:t>
            </a:r>
            <a:r>
              <a:rPr sz="2000" spc="-5" dirty="0">
                <a:latin typeface="+mj-lt"/>
                <a:cs typeface="Arial"/>
              </a:rPr>
              <a:t>(verzija </a:t>
            </a:r>
            <a:r>
              <a:rPr sz="2000" dirty="0">
                <a:latin typeface="+mj-lt"/>
                <a:cs typeface="Arial"/>
              </a:rPr>
              <a:t>2 ili neka</a:t>
            </a:r>
            <a:r>
              <a:rPr sz="2000" spc="-30" dirty="0">
                <a:latin typeface="+mj-lt"/>
                <a:cs typeface="Arial"/>
              </a:rPr>
              <a:t> </a:t>
            </a:r>
            <a:r>
              <a:rPr sz="2000" dirty="0">
                <a:latin typeface="+mj-lt"/>
                <a:cs typeface="Arial"/>
              </a:rPr>
              <a:t>druga)</a:t>
            </a:r>
            <a:endParaRPr sz="2000">
              <a:latin typeface="+mj-lt"/>
              <a:cs typeface="Arial"/>
            </a:endParaRPr>
          </a:p>
          <a:p>
            <a:pPr marL="355600" marR="210820" indent="-342900">
              <a:lnSpc>
                <a:spcPct val="89800"/>
              </a:lnSpc>
              <a:spcBef>
                <a:spcPts val="53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Indikator </a:t>
            </a: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dopune (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P - 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Padding</a:t>
            </a:r>
            <a:r>
              <a:rPr sz="2000" spc="-5" dirty="0"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</a:t>
            </a:r>
            <a:r>
              <a:rPr sz="2000" spc="-5" dirty="0">
                <a:latin typeface="+mj-lt"/>
                <a:cs typeface="Arial"/>
              </a:rPr>
              <a:t>bit </a:t>
            </a:r>
            <a:r>
              <a:rPr sz="2000" dirty="0">
                <a:latin typeface="+mj-lt"/>
                <a:cs typeface="Arial"/>
              </a:rPr>
              <a:t>koji </a:t>
            </a:r>
            <a:r>
              <a:rPr sz="2000" spc="-5" dirty="0">
                <a:latin typeface="+mj-lt"/>
                <a:cs typeface="Arial"/>
              </a:rPr>
              <a:t>ukazuje da </a:t>
            </a:r>
            <a:r>
              <a:rPr sz="2000" dirty="0">
                <a:latin typeface="+mj-lt"/>
                <a:cs typeface="Arial"/>
              </a:rPr>
              <a:t>li se  koristi dopuna u RTP paketu ili ne, pošto ukupna dužina  RTP paketa mora </a:t>
            </a:r>
            <a:r>
              <a:rPr sz="2000">
                <a:latin typeface="+mj-lt"/>
                <a:cs typeface="Arial"/>
              </a:rPr>
              <a:t>biti </a:t>
            </a:r>
            <a:r>
              <a:rPr sz="2000" smtClean="0">
                <a:latin typeface="+mj-lt"/>
                <a:cs typeface="Arial"/>
              </a:rPr>
              <a:t>c</a:t>
            </a:r>
            <a:r>
              <a:rPr lang="en-US" sz="2000" smtClean="0">
                <a:latin typeface="+mj-lt"/>
                <a:cs typeface="Arial"/>
              </a:rPr>
              <a:t>j</a:t>
            </a:r>
            <a:r>
              <a:rPr sz="2000" smtClean="0">
                <a:latin typeface="+mj-lt"/>
                <a:cs typeface="Arial"/>
              </a:rPr>
              <a:t>elobrojan </a:t>
            </a:r>
            <a:r>
              <a:rPr sz="2000" dirty="0">
                <a:latin typeface="+mj-lt"/>
                <a:cs typeface="Arial"/>
              </a:rPr>
              <a:t>umnožak 32-bitnih</a:t>
            </a:r>
            <a:r>
              <a:rPr sz="2000" spc="-120" dirty="0">
                <a:latin typeface="+mj-lt"/>
                <a:cs typeface="Arial"/>
              </a:rPr>
              <a:t> </a:t>
            </a:r>
            <a:r>
              <a:rPr sz="2000" dirty="0">
                <a:latin typeface="+mj-lt"/>
                <a:cs typeface="Arial"/>
              </a:rPr>
              <a:t>reči.  </a:t>
            </a:r>
            <a:r>
              <a:rPr sz="2000" spc="-5" dirty="0">
                <a:latin typeface="+mj-lt"/>
                <a:cs typeface="Arial"/>
              </a:rPr>
              <a:t>Ako </a:t>
            </a:r>
            <a:r>
              <a:rPr sz="2000" dirty="0">
                <a:latin typeface="+mj-lt"/>
                <a:cs typeface="Arial"/>
              </a:rPr>
              <a:t>je </a:t>
            </a:r>
            <a:r>
              <a:rPr sz="2000" i="1" dirty="0">
                <a:latin typeface="+mj-lt"/>
                <a:cs typeface="Arial"/>
              </a:rPr>
              <a:t>P</a:t>
            </a:r>
            <a:r>
              <a:rPr sz="2000" dirty="0">
                <a:latin typeface="+mj-lt"/>
                <a:cs typeface="Arial"/>
              </a:rPr>
              <a:t>=1 tada se koristi dopuna. U slučaju da koristi  dopuna, poslednji bajt RTP paketa ukazuje koliki je broj  bajtova dopune (i ovaj bajt se uračunava u taj</a:t>
            </a:r>
            <a:r>
              <a:rPr sz="2000" spc="-60" dirty="0">
                <a:latin typeface="+mj-lt"/>
                <a:cs typeface="Arial"/>
              </a:rPr>
              <a:t> </a:t>
            </a:r>
            <a:r>
              <a:rPr sz="2000" spc="-5">
                <a:latin typeface="+mj-lt"/>
                <a:cs typeface="Arial"/>
              </a:rPr>
              <a:t>broj</a:t>
            </a:r>
            <a:r>
              <a:rPr sz="2000" spc="-5" smtClean="0">
                <a:latin typeface="+mj-lt"/>
                <a:cs typeface="Arial"/>
              </a:rPr>
              <a:t>)</a:t>
            </a:r>
            <a:r>
              <a:rPr lang="en-US" sz="2000" spc="-5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  <a:p>
            <a:pPr marL="355600" marR="55244" indent="-342900">
              <a:lnSpc>
                <a:spcPct val="899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Indikator </a:t>
            </a: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proširenja zaglavlja (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X - 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Extension</a:t>
            </a: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</a:t>
            </a:r>
            <a:r>
              <a:rPr sz="2000" spc="-5" dirty="0">
                <a:latin typeface="+mj-lt"/>
                <a:cs typeface="Arial"/>
              </a:rPr>
              <a:t>bit </a:t>
            </a:r>
            <a:r>
              <a:rPr sz="2000" dirty="0">
                <a:latin typeface="+mj-lt"/>
                <a:cs typeface="Arial"/>
              </a:rPr>
              <a:t>koji  ukazuje da li u RTP paketu postoji </a:t>
            </a:r>
            <a:r>
              <a:rPr sz="2000" spc="-5" dirty="0">
                <a:latin typeface="+mj-lt"/>
                <a:cs typeface="Arial"/>
              </a:rPr>
              <a:t>proširenje </a:t>
            </a:r>
            <a:r>
              <a:rPr sz="2000" dirty="0">
                <a:latin typeface="+mj-lt"/>
                <a:cs typeface="Arial"/>
              </a:rPr>
              <a:t>zaglavlja </a:t>
            </a:r>
            <a:r>
              <a:rPr sz="2000">
                <a:latin typeface="+mj-lt"/>
                <a:cs typeface="Arial"/>
              </a:rPr>
              <a:t>ili  </a:t>
            </a:r>
            <a:r>
              <a:rPr sz="2000" spc="-5" smtClean="0">
                <a:latin typeface="+mj-lt"/>
                <a:cs typeface="Arial"/>
              </a:rPr>
              <a:t>ne.</a:t>
            </a:r>
            <a:r>
              <a:rPr lang="en-US" sz="2000" spc="-5" smtClean="0">
                <a:latin typeface="+mj-lt"/>
                <a:cs typeface="Arial"/>
              </a:rPr>
              <a:t> </a:t>
            </a:r>
            <a:r>
              <a:rPr sz="2000" spc="-5" smtClean="0">
                <a:latin typeface="+mj-lt"/>
                <a:cs typeface="Arial"/>
              </a:rPr>
              <a:t>Ako </a:t>
            </a:r>
            <a:r>
              <a:rPr sz="2000" i="1" dirty="0">
                <a:latin typeface="+mj-lt"/>
                <a:cs typeface="Arial"/>
              </a:rPr>
              <a:t>X</a:t>
            </a:r>
            <a:r>
              <a:rPr sz="2000" dirty="0">
                <a:latin typeface="+mj-lt"/>
                <a:cs typeface="Arial"/>
              </a:rPr>
              <a:t>=1 tada postoji proširenje zaglavlja. Proširenje  zaglavlja (ako postoji) </a:t>
            </a:r>
            <a:r>
              <a:rPr sz="2000">
                <a:latin typeface="+mj-lt"/>
                <a:cs typeface="Arial"/>
              </a:rPr>
              <a:t>uvek </a:t>
            </a:r>
            <a:r>
              <a:rPr sz="2000" smtClean="0">
                <a:latin typeface="+mj-lt"/>
                <a:cs typeface="Arial"/>
              </a:rPr>
              <a:t>sl</a:t>
            </a:r>
            <a:r>
              <a:rPr lang="en-US" sz="2000" smtClean="0">
                <a:latin typeface="+mj-lt"/>
                <a:cs typeface="Arial"/>
              </a:rPr>
              <a:t>ij</a:t>
            </a:r>
            <a:r>
              <a:rPr sz="2000" smtClean="0">
                <a:latin typeface="+mj-lt"/>
                <a:cs typeface="Arial"/>
              </a:rPr>
              <a:t>edi </a:t>
            </a:r>
            <a:r>
              <a:rPr sz="2000" dirty="0">
                <a:latin typeface="+mj-lt"/>
                <a:cs typeface="Arial"/>
              </a:rPr>
              <a:t>obavezno </a:t>
            </a:r>
            <a:r>
              <a:rPr sz="2000">
                <a:latin typeface="+mj-lt"/>
                <a:cs typeface="Arial"/>
              </a:rPr>
              <a:t>RTP</a:t>
            </a:r>
            <a:r>
              <a:rPr sz="2000" spc="-12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zaglavlje</a:t>
            </a:r>
            <a:r>
              <a:rPr lang="en-US" sz="2000" smtClean="0">
                <a:latin typeface="+mj-lt"/>
                <a:cs typeface="Arial"/>
              </a:rPr>
              <a:t>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700" y="1676400"/>
            <a:ext cx="8983345" cy="3681777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marR="5080" indent="-342900" algn="just">
              <a:lnSpc>
                <a:spcPct val="80000"/>
              </a:lnSpc>
              <a:spcBef>
                <a:spcPts val="63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Marker (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M 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- Marker</a:t>
            </a: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</a:t>
            </a:r>
            <a:r>
              <a:rPr sz="2000" spc="-5" dirty="0">
                <a:latin typeface="+mj-lt"/>
                <a:cs typeface="Arial"/>
              </a:rPr>
              <a:t>koristi </a:t>
            </a:r>
            <a:r>
              <a:rPr sz="2000" dirty="0">
                <a:latin typeface="+mj-lt"/>
                <a:cs typeface="Arial"/>
              </a:rPr>
              <a:t>se za </a:t>
            </a:r>
            <a:r>
              <a:rPr sz="2000" spc="-5" dirty="0">
                <a:latin typeface="+mj-lt"/>
                <a:cs typeface="Arial"/>
              </a:rPr>
              <a:t>označavanje značajnih događaja </a:t>
            </a:r>
            <a:r>
              <a:rPr sz="2000" dirty="0">
                <a:latin typeface="+mj-lt"/>
                <a:cs typeface="Arial"/>
              </a:rPr>
              <a:t>u  </a:t>
            </a:r>
            <a:r>
              <a:rPr sz="2000" spc="-5" dirty="0">
                <a:latin typeface="+mj-lt"/>
                <a:cs typeface="Arial"/>
              </a:rPr>
              <a:t>RTP </a:t>
            </a:r>
            <a:r>
              <a:rPr sz="2000" dirty="0">
                <a:latin typeface="+mj-lt"/>
                <a:cs typeface="Arial"/>
              </a:rPr>
              <a:t>toku. Precizna </a:t>
            </a:r>
            <a:r>
              <a:rPr sz="2000" spc="-5" dirty="0">
                <a:latin typeface="+mj-lt"/>
                <a:cs typeface="Arial"/>
              </a:rPr>
              <a:t>definicija </a:t>
            </a:r>
            <a:r>
              <a:rPr sz="2000" dirty="0">
                <a:latin typeface="+mj-lt"/>
                <a:cs typeface="Arial"/>
              </a:rPr>
              <a:t>zavisi </a:t>
            </a:r>
            <a:r>
              <a:rPr sz="2000" spc="-5" dirty="0">
                <a:latin typeface="+mj-lt"/>
                <a:cs typeface="Arial"/>
              </a:rPr>
              <a:t>od </a:t>
            </a:r>
            <a:r>
              <a:rPr sz="2000" dirty="0">
                <a:latin typeface="+mj-lt"/>
                <a:cs typeface="Arial"/>
              </a:rPr>
              <a:t>toga šta se </a:t>
            </a:r>
            <a:r>
              <a:rPr sz="2000" spc="-5" dirty="0">
                <a:latin typeface="+mj-lt"/>
                <a:cs typeface="Arial"/>
              </a:rPr>
              <a:t>prenosi, </a:t>
            </a:r>
            <a:r>
              <a:rPr sz="2000" dirty="0">
                <a:latin typeface="+mj-lt"/>
                <a:cs typeface="Arial"/>
              </a:rPr>
              <a:t>tj. koji  </a:t>
            </a:r>
            <a:r>
              <a:rPr sz="2000" spc="-5" dirty="0">
                <a:latin typeface="+mj-lt"/>
                <a:cs typeface="Arial"/>
              </a:rPr>
              <a:t>RTP profil </a:t>
            </a:r>
            <a:r>
              <a:rPr sz="2000" dirty="0">
                <a:latin typeface="+mj-lt"/>
                <a:cs typeface="Arial"/>
              </a:rPr>
              <a:t>i tip sadržaja se koriste. Pri prenosu </a:t>
            </a:r>
            <a:r>
              <a:rPr sz="2000" spc="-5" dirty="0">
                <a:latin typeface="+mj-lt"/>
                <a:cs typeface="Arial"/>
              </a:rPr>
              <a:t>govornog </a:t>
            </a:r>
            <a:r>
              <a:rPr sz="2000" dirty="0">
                <a:latin typeface="+mj-lt"/>
                <a:cs typeface="Arial"/>
              </a:rPr>
              <a:t>signala,  </a:t>
            </a:r>
            <a:r>
              <a:rPr sz="2000" spc="-5" dirty="0">
                <a:latin typeface="+mj-lt"/>
                <a:cs typeface="Arial"/>
              </a:rPr>
              <a:t>ovaj bit </a:t>
            </a:r>
            <a:r>
              <a:rPr sz="2000" dirty="0">
                <a:latin typeface="+mj-lt"/>
                <a:cs typeface="Arial"/>
              </a:rPr>
              <a:t>može </a:t>
            </a:r>
            <a:r>
              <a:rPr sz="2000" spc="-5" dirty="0">
                <a:latin typeface="+mj-lt"/>
                <a:cs typeface="Arial"/>
              </a:rPr>
              <a:t>da označava kraj perioda </a:t>
            </a:r>
            <a:r>
              <a:rPr sz="2000" dirty="0">
                <a:latin typeface="+mj-lt"/>
                <a:cs typeface="Arial"/>
              </a:rPr>
              <a:t>tišine i </a:t>
            </a:r>
            <a:r>
              <a:rPr sz="2000" spc="-5" dirty="0">
                <a:latin typeface="+mj-lt"/>
                <a:cs typeface="Arial"/>
              </a:rPr>
              <a:t>ponovni početak  </a:t>
            </a:r>
            <a:r>
              <a:rPr sz="2000" dirty="0">
                <a:latin typeface="+mj-lt"/>
                <a:cs typeface="Arial"/>
              </a:rPr>
              <a:t>korisnog govornog signala. </a:t>
            </a:r>
            <a:r>
              <a:rPr sz="2000" spc="-5" dirty="0">
                <a:latin typeface="+mj-lt"/>
                <a:cs typeface="Arial"/>
              </a:rPr>
              <a:t>Međutim, </a:t>
            </a:r>
            <a:r>
              <a:rPr sz="2000" dirty="0">
                <a:latin typeface="+mj-lt"/>
                <a:cs typeface="Arial"/>
              </a:rPr>
              <a:t>pošto paketi </a:t>
            </a:r>
            <a:r>
              <a:rPr sz="2000" spc="-5" dirty="0">
                <a:latin typeface="+mj-lt"/>
                <a:cs typeface="Arial"/>
              </a:rPr>
              <a:t>sa </a:t>
            </a:r>
            <a:r>
              <a:rPr sz="2000" dirty="0">
                <a:latin typeface="+mj-lt"/>
                <a:cs typeface="Arial"/>
              </a:rPr>
              <a:t>setovanim  markerom mogu biti </a:t>
            </a:r>
            <a:r>
              <a:rPr sz="2000" spc="-5" dirty="0">
                <a:latin typeface="+mj-lt"/>
                <a:cs typeface="Arial"/>
              </a:rPr>
              <a:t>izgubljeni, </a:t>
            </a:r>
            <a:r>
              <a:rPr sz="2000" dirty="0">
                <a:latin typeface="+mj-lt"/>
                <a:cs typeface="Arial"/>
              </a:rPr>
              <a:t>aplikacije se kreiraju tako da im  marker služi samo kao </a:t>
            </a:r>
            <a:r>
              <a:rPr sz="2000">
                <a:latin typeface="+mj-lt"/>
                <a:cs typeface="Arial"/>
              </a:rPr>
              <a:t>dodatno </a:t>
            </a:r>
            <a:r>
              <a:rPr sz="2000" spc="-5" smtClean="0">
                <a:latin typeface="+mj-lt"/>
                <a:cs typeface="Arial"/>
              </a:rPr>
              <a:t>obav</a:t>
            </a:r>
            <a:r>
              <a:rPr lang="en-US" sz="2000" spc="-5" smtClean="0">
                <a:latin typeface="+mj-lt"/>
                <a:cs typeface="Arial"/>
              </a:rPr>
              <a:t>j</a:t>
            </a:r>
            <a:r>
              <a:rPr sz="2000" spc="-5" smtClean="0">
                <a:latin typeface="+mj-lt"/>
                <a:cs typeface="Arial"/>
              </a:rPr>
              <a:t>eštenje</a:t>
            </a:r>
            <a:r>
              <a:rPr sz="2000" spc="-5" dirty="0">
                <a:latin typeface="+mj-lt"/>
                <a:cs typeface="Arial"/>
              </a:rPr>
              <a:t>, </a:t>
            </a:r>
            <a:r>
              <a:rPr sz="2000" dirty="0">
                <a:latin typeface="+mj-lt"/>
                <a:cs typeface="Arial"/>
              </a:rPr>
              <a:t>ali </a:t>
            </a:r>
            <a:r>
              <a:rPr sz="2000" spc="-5">
                <a:latin typeface="+mj-lt"/>
                <a:cs typeface="Arial"/>
              </a:rPr>
              <a:t>ne </a:t>
            </a:r>
            <a:r>
              <a:rPr sz="2000" smtClean="0">
                <a:latin typeface="+mj-lt"/>
                <a:cs typeface="Arial"/>
              </a:rPr>
              <a:t>sm</a:t>
            </a:r>
            <a:r>
              <a:rPr lang="en-US" sz="2000" smtClean="0">
                <a:latin typeface="+mj-lt"/>
                <a:cs typeface="Arial"/>
              </a:rPr>
              <a:t>ij</a:t>
            </a:r>
            <a:r>
              <a:rPr sz="2000" smtClean="0">
                <a:latin typeface="+mj-lt"/>
                <a:cs typeface="Arial"/>
              </a:rPr>
              <a:t>u </a:t>
            </a:r>
            <a:r>
              <a:rPr sz="2000" dirty="0">
                <a:latin typeface="+mj-lt"/>
                <a:cs typeface="Arial"/>
              </a:rPr>
              <a:t>u  potpunosti da zavise od markera. </a:t>
            </a:r>
            <a:r>
              <a:rPr sz="2000" spc="-5" dirty="0">
                <a:latin typeface="+mj-lt"/>
                <a:cs typeface="Arial"/>
              </a:rPr>
              <a:t>Npr. </a:t>
            </a:r>
            <a:r>
              <a:rPr sz="2000" dirty="0">
                <a:latin typeface="+mj-lt"/>
                <a:cs typeface="Arial"/>
              </a:rPr>
              <a:t>aplikacija za razgovor mora  biti sposobna da i bez markera detektuje kraj perioda tišine (možda</a:t>
            </a:r>
            <a:r>
              <a:rPr sz="2000" spc="-70" dirty="0">
                <a:latin typeface="+mj-lt"/>
                <a:cs typeface="Arial"/>
              </a:rPr>
              <a:t> </a:t>
            </a:r>
            <a:r>
              <a:rPr sz="2000" dirty="0">
                <a:latin typeface="+mj-lt"/>
                <a:cs typeface="Arial"/>
              </a:rPr>
              <a:t>ta  </a:t>
            </a:r>
            <a:r>
              <a:rPr sz="2000" spc="-5" dirty="0">
                <a:latin typeface="+mj-lt"/>
                <a:cs typeface="Arial"/>
              </a:rPr>
              <a:t>detekcija </a:t>
            </a:r>
            <a:r>
              <a:rPr sz="2000" dirty="0">
                <a:latin typeface="+mj-lt"/>
                <a:cs typeface="Arial"/>
              </a:rPr>
              <a:t>neće </a:t>
            </a:r>
            <a:r>
              <a:rPr sz="2000" spc="-5" dirty="0">
                <a:latin typeface="+mj-lt"/>
                <a:cs typeface="Arial"/>
              </a:rPr>
              <a:t>biti </a:t>
            </a:r>
            <a:r>
              <a:rPr sz="2000" dirty="0">
                <a:latin typeface="+mj-lt"/>
                <a:cs typeface="Arial"/>
              </a:rPr>
              <a:t>kvalitetna kao </a:t>
            </a:r>
            <a:r>
              <a:rPr sz="2000" spc="-5" dirty="0">
                <a:latin typeface="+mj-lt"/>
                <a:cs typeface="Arial"/>
              </a:rPr>
              <a:t>sa </a:t>
            </a:r>
            <a:r>
              <a:rPr sz="2000" dirty="0">
                <a:latin typeface="+mj-lt"/>
                <a:cs typeface="Arial"/>
              </a:rPr>
              <a:t>upotrebom markera, ali </a:t>
            </a:r>
            <a:r>
              <a:rPr sz="2000" spc="-5" dirty="0">
                <a:latin typeface="+mj-lt"/>
                <a:cs typeface="Arial"/>
              </a:rPr>
              <a:t>mora </a:t>
            </a:r>
            <a:r>
              <a:rPr sz="2000" dirty="0">
                <a:latin typeface="+mj-lt"/>
                <a:cs typeface="Arial"/>
              </a:rPr>
              <a:t>da  </a:t>
            </a:r>
            <a:r>
              <a:rPr sz="2000" spc="-5" dirty="0">
                <a:latin typeface="+mj-lt"/>
                <a:cs typeface="Arial"/>
              </a:rPr>
              <a:t>postoji jer </a:t>
            </a:r>
            <a:r>
              <a:rPr sz="2000" dirty="0">
                <a:latin typeface="+mj-lt"/>
                <a:cs typeface="Arial"/>
              </a:rPr>
              <a:t>u suprotnom može doći </a:t>
            </a:r>
            <a:r>
              <a:rPr sz="2000" spc="-5" dirty="0">
                <a:latin typeface="+mj-lt"/>
                <a:cs typeface="Arial"/>
              </a:rPr>
              <a:t>do </a:t>
            </a:r>
            <a:r>
              <a:rPr sz="2000" dirty="0">
                <a:latin typeface="+mj-lt"/>
                <a:cs typeface="Arial"/>
              </a:rPr>
              <a:t>značajnog narušavanja  kvaliteta razgovora </a:t>
            </a:r>
            <a:r>
              <a:rPr sz="2000" spc="-5" dirty="0">
                <a:latin typeface="+mj-lt"/>
                <a:cs typeface="Arial"/>
              </a:rPr>
              <a:t>kao </a:t>
            </a:r>
            <a:r>
              <a:rPr sz="2000" dirty="0">
                <a:latin typeface="+mj-lt"/>
                <a:cs typeface="Arial"/>
              </a:rPr>
              <a:t>kada </a:t>
            </a:r>
            <a:r>
              <a:rPr sz="2000" spc="-5" dirty="0">
                <a:latin typeface="+mj-lt"/>
                <a:cs typeface="Arial"/>
              </a:rPr>
              <a:t>bismo </a:t>
            </a:r>
            <a:r>
              <a:rPr sz="2000" dirty="0">
                <a:latin typeface="+mj-lt"/>
                <a:cs typeface="Arial"/>
              </a:rPr>
              <a:t>se </a:t>
            </a:r>
            <a:r>
              <a:rPr sz="2000" spc="-5" dirty="0">
                <a:latin typeface="+mj-lt"/>
                <a:cs typeface="Arial"/>
              </a:rPr>
              <a:t>oslanjali samo na RTP pakete  </a:t>
            </a:r>
            <a:r>
              <a:rPr sz="2000" dirty="0">
                <a:latin typeface="+mj-lt"/>
                <a:cs typeface="Arial"/>
              </a:rPr>
              <a:t>sa setovanim</a:t>
            </a:r>
            <a:r>
              <a:rPr sz="2000" spc="-5" dirty="0">
                <a:latin typeface="+mj-lt"/>
                <a:cs typeface="Arial"/>
              </a:rPr>
              <a:t> </a:t>
            </a:r>
            <a:r>
              <a:rPr sz="2000">
                <a:latin typeface="+mj-lt"/>
                <a:cs typeface="Arial"/>
              </a:rPr>
              <a:t>markerom</a:t>
            </a:r>
            <a:r>
              <a:rPr sz="2000" smtClean="0">
                <a:latin typeface="+mj-lt"/>
                <a:cs typeface="Arial"/>
              </a:rPr>
              <a:t>)</a:t>
            </a:r>
            <a:r>
              <a:rPr lang="en-US" sz="2000" smtClean="0">
                <a:latin typeface="+mj-lt"/>
                <a:cs typeface="Arial"/>
              </a:rPr>
              <a:t>.</a:t>
            </a:r>
          </a:p>
          <a:p>
            <a:pPr marL="355600" marR="5080" indent="-342900" algn="just">
              <a:lnSpc>
                <a:spcPct val="80000"/>
              </a:lnSpc>
              <a:spcBef>
                <a:spcPts val="630"/>
              </a:spcBef>
              <a:buChar char="•"/>
              <a:tabLst>
                <a:tab pos="354965" algn="l"/>
                <a:tab pos="355600" algn="l"/>
              </a:tabLst>
            </a:pPr>
            <a:endParaRPr lang="en-US" sz="2000">
              <a:latin typeface="+mj-lt"/>
              <a:cs typeface="Arial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30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vi-VN" sz="2000" spc="-5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 </a:t>
            </a:r>
            <a:r>
              <a:rPr lang="vi-VN" sz="2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sadržaja </a:t>
            </a:r>
            <a:r>
              <a:rPr lang="vi-VN" sz="2000" spc="-5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vi-VN" sz="2000" i="1" spc="-5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PT </a:t>
            </a:r>
            <a:r>
              <a:rPr lang="vi-VN" sz="2000" i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Payload</a:t>
            </a:r>
            <a:r>
              <a:rPr lang="vi-VN" sz="2000" i="1" spc="-2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 i="1" spc="-5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Type)</a:t>
            </a:r>
            <a:r>
              <a:rPr lang="en-US" sz="2000" i="1" spc="-5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vi-VN" sz="2000" spc="-5">
                <a:latin typeface="Calibri" panose="020F0502020204030204" pitchFamily="34" charset="0"/>
                <a:cs typeface="Calibri" panose="020F0502020204030204" pitchFamily="34" charset="0"/>
              </a:rPr>
              <a:t>sedmobitno polje koje definiše</a:t>
            </a:r>
            <a:r>
              <a:rPr lang="vi-VN" sz="2000" spc="-45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000" spc="-5">
                <a:latin typeface="Calibri" panose="020F0502020204030204" pitchFamily="34" charset="0"/>
                <a:cs typeface="Calibri" panose="020F0502020204030204" pitchFamily="34" charset="0"/>
              </a:rPr>
              <a:t>koji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sadržaj se prenosi u </a:t>
            </a:r>
            <a:r>
              <a:rPr lang="vi-VN" sz="2000" spc="-5" smtClean="0">
                <a:latin typeface="Calibri" panose="020F0502020204030204" pitchFamily="34" charset="0"/>
                <a:cs typeface="Calibri" panose="020F0502020204030204" pitchFamily="34" charset="0"/>
              </a:rPr>
              <a:t>RTP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paketu </a:t>
            </a:r>
            <a:r>
              <a:rPr lang="vi-VN" sz="2000" spc="-5" smtClean="0">
                <a:latin typeface="Calibri" panose="020F0502020204030204" pitchFamily="34" charset="0"/>
                <a:cs typeface="Calibri" panose="020F0502020204030204" pitchFamily="34" charset="0"/>
              </a:rPr>
              <a:t>da bi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se moglo izvršiti korektno  dekodiranje i reprodukcija. 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33400" y="2438400"/>
            <a:ext cx="8738694" cy="29232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265" algn="just">
              <a:lnSpc>
                <a:spcPct val="802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vi-VN" sz="2000" spc="-5" smtClean="0">
                <a:solidFill>
                  <a:srgbClr val="FF0000"/>
                </a:solidFill>
                <a:latin typeface="+mj-lt"/>
                <a:cs typeface="Arial"/>
              </a:rPr>
              <a:t>Vremenska </a:t>
            </a:r>
            <a:r>
              <a:rPr lang="vi-VN" sz="2000" spc="-5">
                <a:solidFill>
                  <a:srgbClr val="FF0000"/>
                </a:solidFill>
                <a:latin typeface="+mj-lt"/>
                <a:cs typeface="Arial"/>
              </a:rPr>
              <a:t>oznaka (</a:t>
            </a:r>
            <a:r>
              <a:rPr lang="vi-VN" sz="2000" i="1" spc="-5">
                <a:solidFill>
                  <a:srgbClr val="FF0000"/>
                </a:solidFill>
                <a:latin typeface="+mj-lt"/>
                <a:cs typeface="Arial"/>
              </a:rPr>
              <a:t>Timestamp</a:t>
            </a:r>
            <a:r>
              <a:rPr lang="vi-VN" sz="2000" spc="-5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lang="vi-VN" sz="2000" spc="-5">
                <a:latin typeface="+mj-lt"/>
                <a:cs typeface="Arial"/>
              </a:rPr>
              <a:t>-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dužine 32 bita pokazuje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vr</a:t>
            </a:r>
            <a:r>
              <a:rPr lang="en-US" sz="2000" smtClean="0">
                <a:latin typeface="Calibri" panose="020F0502020204030204" pitchFamily="34" charset="0"/>
                <a:cs typeface="Calibri" panose="020F0502020204030204" pitchFamily="34" charset="0"/>
              </a:rPr>
              <a:t>ij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eme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nastanka prvog bajta korisničkog sadržaja. Uzastopne RTP poruke mogu imati istu 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vr</a:t>
            </a:r>
            <a:r>
              <a:rPr lang="en-US" sz="2000" smtClean="0">
                <a:latin typeface="Calibri" panose="020F0502020204030204" pitchFamily="34" charset="0"/>
                <a:cs typeface="Calibri" panose="020F0502020204030204" pitchFamily="34" charset="0"/>
              </a:rPr>
              <a:t>ij</a:t>
            </a:r>
            <a:r>
              <a:rPr lang="vi-VN" sz="2000" smtClean="0">
                <a:latin typeface="Calibri" panose="020F0502020204030204" pitchFamily="34" charset="0"/>
                <a:cs typeface="Calibri" panose="020F0502020204030204" pitchFamily="34" charset="0"/>
              </a:rPr>
              <a:t>ednost </a:t>
            </a:r>
            <a:r>
              <a:rPr lang="vi-VN" sz="2000">
                <a:latin typeface="Calibri" panose="020F0502020204030204" pitchFamily="34" charset="0"/>
                <a:cs typeface="Calibri" panose="020F0502020204030204" pitchFamily="34" charset="0"/>
              </a:rPr>
              <a:t>vremena nastanka ukoliko je sadržaj koji nose nastao u istom postupku</a:t>
            </a:r>
            <a:r>
              <a:rPr lang="sr-Latn-ME" sz="20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spc="-5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4965" marR="5080" indent="-342265" algn="just">
              <a:lnSpc>
                <a:spcPct val="80200"/>
              </a:lnSpc>
              <a:spcBef>
                <a:spcPts val="475"/>
              </a:spcBef>
              <a:buFontTx/>
              <a:buChar char="•"/>
              <a:tabLst>
                <a:tab pos="354965" algn="l"/>
                <a:tab pos="355600" algn="l"/>
              </a:tabLst>
            </a:pPr>
            <a:r>
              <a:rPr lang="en-US" sz="2000" spc="-5">
                <a:solidFill>
                  <a:srgbClr val="FF0000"/>
                </a:solidFill>
                <a:cs typeface="Arial"/>
              </a:rPr>
              <a:t>Redni broj (</a:t>
            </a:r>
            <a:r>
              <a:rPr lang="en-US" sz="2000" i="1" spc="-5">
                <a:solidFill>
                  <a:srgbClr val="FF0000"/>
                </a:solidFill>
                <a:cs typeface="Arial"/>
              </a:rPr>
              <a:t>Sequence</a:t>
            </a:r>
            <a:r>
              <a:rPr lang="en-US" sz="2000" i="1" spc="5">
                <a:solidFill>
                  <a:srgbClr val="FF0000"/>
                </a:solidFill>
                <a:cs typeface="Arial"/>
              </a:rPr>
              <a:t> </a:t>
            </a:r>
            <a:r>
              <a:rPr lang="en-US" sz="2000" i="1" spc="-5">
                <a:solidFill>
                  <a:srgbClr val="FF0000"/>
                </a:solidFill>
                <a:cs typeface="Arial"/>
              </a:rPr>
              <a:t>Number</a:t>
            </a:r>
            <a:r>
              <a:rPr lang="en-US" sz="2000" spc="-5">
                <a:cs typeface="Arial"/>
              </a:rPr>
              <a:t>)</a:t>
            </a:r>
            <a:r>
              <a:rPr lang="en-US" sz="2000">
                <a:cs typeface="Arial"/>
              </a:rPr>
              <a:t> </a:t>
            </a:r>
            <a:r>
              <a:rPr lang="en-US" sz="2000" spc="-5">
                <a:cs typeface="Arial"/>
              </a:rPr>
              <a:t>- </a:t>
            </a:r>
            <a:r>
              <a:rPr lang="en-US" sz="2000" spc="-10">
                <a:cs typeface="Arial"/>
              </a:rPr>
              <a:t>16-bitni </a:t>
            </a:r>
            <a:r>
              <a:rPr lang="en-US" sz="2000" spc="-5">
                <a:cs typeface="Arial"/>
              </a:rPr>
              <a:t>redni broj </a:t>
            </a:r>
            <a:r>
              <a:rPr lang="en-US" sz="2000" spc="-10">
                <a:cs typeface="Arial"/>
              </a:rPr>
              <a:t>paketa </a:t>
            </a:r>
            <a:r>
              <a:rPr lang="en-US" sz="2000" spc="-5">
                <a:cs typeface="Arial"/>
              </a:rPr>
              <a:t>koji se šalje.</a:t>
            </a:r>
            <a:r>
              <a:rPr lang="en-US" sz="2000" spc="50">
                <a:cs typeface="Arial"/>
              </a:rPr>
              <a:t> </a:t>
            </a:r>
            <a:r>
              <a:rPr lang="en-US" sz="2000" spc="-5">
                <a:cs typeface="Arial"/>
              </a:rPr>
              <a:t>Pri uspostavi veze se definiše slučajna početna </a:t>
            </a:r>
            <a:r>
              <a:rPr lang="en-US" sz="2000" spc="-5" smtClean="0">
                <a:cs typeface="Arial"/>
              </a:rPr>
              <a:t>vrijednost </a:t>
            </a:r>
            <a:r>
              <a:rPr lang="en-US" sz="2000" spc="-5">
                <a:cs typeface="Arial"/>
              </a:rPr>
              <a:t>od koje se </a:t>
            </a:r>
            <a:r>
              <a:rPr lang="en-US" sz="2000" spc="-10">
                <a:cs typeface="Arial"/>
              </a:rPr>
              <a:t>broje  paketi. </a:t>
            </a:r>
            <a:r>
              <a:rPr lang="en-US" sz="2000" spc="-5">
                <a:cs typeface="Arial"/>
              </a:rPr>
              <a:t>Ovaj broj se inkrementira za 1 za svaki poslati RTP paket dotičnog  toka. Na prijemu, se ovo polje koristi za identifikaciju redosleda paketa, i što  je još važnije, njihovih gubitaka, što omogućava prijemniku da </a:t>
            </a:r>
            <a:r>
              <a:rPr lang="en-US" sz="2000" spc="-5" smtClean="0">
                <a:cs typeface="Arial"/>
              </a:rPr>
              <a:t>primijeni </a:t>
            </a:r>
            <a:r>
              <a:rPr lang="en-US" sz="2000" spc="-5">
                <a:cs typeface="Arial"/>
              </a:rPr>
              <a:t>neku  od tehnika za ublažavanje</a:t>
            </a:r>
            <a:r>
              <a:rPr lang="en-US" sz="2000" spc="5">
                <a:cs typeface="Arial"/>
              </a:rPr>
              <a:t> </a:t>
            </a:r>
            <a:r>
              <a:rPr lang="en-US" sz="2000" spc="-5" smtClean="0">
                <a:cs typeface="Arial"/>
              </a:rPr>
              <a:t>gubitaka.</a:t>
            </a:r>
            <a:endParaRPr lang="en-US" sz="2000">
              <a:cs typeface="Arial"/>
            </a:endParaRPr>
          </a:p>
          <a:p>
            <a:pPr marL="354965" marR="5080" indent="-342265" algn="just">
              <a:lnSpc>
                <a:spcPct val="802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endParaRPr lang="vi-VN" sz="2000">
              <a:latin typeface="+mj-lt"/>
              <a:cs typeface="Arial"/>
            </a:endParaRPr>
          </a:p>
          <a:p>
            <a:pPr marL="12700">
              <a:spcBef>
                <a:spcPts val="95"/>
              </a:spcBef>
            </a:pP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1157</Words>
  <Application>Microsoft Office PowerPoint</Application>
  <PresentationFormat>Custom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Protokolski okvir RTP/RTCP</vt:lpstr>
      <vt:lpstr>Funkcionisanje RTP/RTCP na  transportnom sloju</vt:lpstr>
      <vt:lpstr>RTP zaglavlje</vt:lpstr>
      <vt:lpstr>Polja u obaveznom RTP zaglavlju</vt:lpstr>
      <vt:lpstr>PowerPoint Presentation</vt:lpstr>
      <vt:lpstr>PowerPoint Presentation</vt:lpstr>
      <vt:lpstr>PowerPoint Presentation</vt:lpstr>
      <vt:lpstr>Fleksibilnost RTP/RTCP</vt:lpstr>
      <vt:lpstr>Uloga RTP profila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ITT_p5.ppt</dc:title>
  <dc:creator>Administrator</dc:creator>
  <cp:lastModifiedBy>Korisnik</cp:lastModifiedBy>
  <cp:revision>12</cp:revision>
  <dcterms:created xsi:type="dcterms:W3CDTF">2018-11-17T15:21:04Z</dcterms:created>
  <dcterms:modified xsi:type="dcterms:W3CDTF">2020-11-10T09:23:55Z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2018-11-17T00:00:00Z</vt:filetime>
  </property>
</Properties>
</file>