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5" r:id="rId6"/>
    <p:sldId id="260" r:id="rId7"/>
    <p:sldId id="261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49A0D9-C176-4937-A24D-D1A2634D170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4500D1-E44B-4AAC-817A-20AFDF875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Focus 3 unit 1.1</a:t>
            </a:r>
            <a:br>
              <a:rPr lang="en-US" dirty="0" smtClean="0"/>
            </a:br>
            <a:r>
              <a:rPr lang="en-US" dirty="0" smtClean="0"/>
              <a:t>looks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teacher Sara </a:t>
            </a:r>
            <a:r>
              <a:rPr lang="en-US" dirty="0" err="1" smtClean="0"/>
              <a:t>Milos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696200" cy="6455736"/>
          </a:xfrm>
        </p:spPr>
        <p:txBody>
          <a:bodyPr/>
          <a:lstStyle/>
          <a:p>
            <a:pPr algn="ctr"/>
            <a:endParaRPr lang="sr-Latn-ME" dirty="0" smtClean="0"/>
          </a:p>
          <a:p>
            <a:pPr algn="ctr"/>
            <a:endParaRPr lang="sr-Latn-ME" dirty="0" smtClean="0"/>
          </a:p>
          <a:p>
            <a:pPr algn="ctr"/>
            <a:endParaRPr lang="sr-Latn-ME" dirty="0" smtClean="0"/>
          </a:p>
          <a:p>
            <a:pPr algn="ctr"/>
            <a:endParaRPr lang="sr-Latn-ME" dirty="0" smtClean="0"/>
          </a:p>
          <a:p>
            <a:pPr algn="ctr"/>
            <a:endParaRPr lang="sr-Latn-ME" dirty="0" smtClean="0"/>
          </a:p>
          <a:p>
            <a:pPr algn="ctr"/>
            <a:endParaRPr lang="sr-Latn-ME" dirty="0" smtClean="0"/>
          </a:p>
          <a:p>
            <a:pPr algn="ctr"/>
            <a:r>
              <a:rPr lang="sr-Latn-ME" dirty="0" smtClean="0"/>
              <a:t>Homework</a:t>
            </a:r>
          </a:p>
          <a:p>
            <a:pPr algn="ctr"/>
            <a:r>
              <a:rPr lang="sr-Latn-ME" dirty="0" smtClean="0"/>
              <a:t>Workbook page 8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 FOR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8072462" cy="60007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b="1" dirty="0" err="1" smtClean="0"/>
              <a:t>Kada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opisujemo</a:t>
            </a:r>
            <a:r>
              <a:rPr lang="en-US" sz="1800" b="1" dirty="0" smtClean="0"/>
              <a:t> ne</a:t>
            </a:r>
            <a:r>
              <a:rPr lang="sr-Latn-ME" sz="1800" b="1" dirty="0" smtClean="0"/>
              <a:t>čiju ličnost, koristimo pridjeve kao što su:</a:t>
            </a:r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Charming</a:t>
            </a:r>
            <a:r>
              <a:rPr lang="en-US" sz="1800" dirty="0" smtClean="0"/>
              <a:t> – </a:t>
            </a:r>
            <a:r>
              <a:rPr lang="en-US" sz="1800" i="1" dirty="0" smtClean="0"/>
              <a:t>pleasant or attractive </a:t>
            </a:r>
            <a:r>
              <a:rPr lang="en-US" sz="1800" dirty="0" smtClean="0"/>
              <a:t>– </a:t>
            </a:r>
            <a:r>
              <a:rPr lang="sr-Latn-ME" sz="1800" b="1" dirty="0" smtClean="0"/>
              <a:t>šarmantan, privlačan</a:t>
            </a:r>
            <a:endParaRPr lang="en-US" sz="1800" b="1" dirty="0" smtClean="0"/>
          </a:p>
          <a:p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I had dinner with my friend and his 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charming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wife.</a:t>
            </a:r>
          </a:p>
          <a:p>
            <a:pPr>
              <a:buNone/>
            </a:pPr>
            <a:endParaRPr lang="en-US" sz="18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b="1" dirty="0" smtClean="0"/>
              <a:t>Mischievous</a:t>
            </a:r>
            <a:r>
              <a:rPr lang="en-US" sz="1800" dirty="0" smtClean="0"/>
              <a:t> – </a:t>
            </a:r>
            <a:r>
              <a:rPr lang="sr-Latn-ME" sz="1800" i="1" dirty="0" smtClean="0"/>
              <a:t>able to cause trouble in a playful way </a:t>
            </a:r>
            <a:r>
              <a:rPr lang="sr-Latn-ME" sz="1800" dirty="0" smtClean="0"/>
              <a:t>– </a:t>
            </a:r>
            <a:r>
              <a:rPr lang="sr-Latn-ME" sz="1800" b="1" dirty="0" smtClean="0"/>
              <a:t>nestašan</a:t>
            </a:r>
            <a:endParaRPr lang="en-US" sz="1800" b="1" dirty="0" smtClean="0"/>
          </a:p>
          <a:p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Their sons are noisy and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 mischievous</a:t>
            </a:r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Fascinating – </a:t>
            </a:r>
            <a:r>
              <a:rPr lang="sr-Latn-ME" sz="1800" i="1" dirty="0" smtClean="0"/>
              <a:t>extremly interesting </a:t>
            </a:r>
            <a:r>
              <a:rPr lang="sr-Latn-ME" sz="1800" b="1" dirty="0" smtClean="0"/>
              <a:t>– očaravajući</a:t>
            </a:r>
            <a:endParaRPr lang="en-US" sz="1800" b="1" dirty="0" smtClean="0"/>
          </a:p>
          <a:p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I think the movie was 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fascinating.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Creative</a:t>
            </a:r>
            <a:r>
              <a:rPr lang="en-US" sz="1800" dirty="0" smtClean="0"/>
              <a:t> – </a:t>
            </a:r>
            <a:r>
              <a:rPr lang="sr-Latn-ME" sz="1800" i="1" dirty="0" smtClean="0"/>
              <a:t>having original ideas to create something </a:t>
            </a:r>
            <a:r>
              <a:rPr lang="sr-Latn-ME" sz="1800" dirty="0" smtClean="0"/>
              <a:t>–</a:t>
            </a:r>
            <a:r>
              <a:rPr lang="sr-Latn-ME" sz="1800" b="1" dirty="0" smtClean="0"/>
              <a:t> kreativan</a:t>
            </a:r>
            <a:endParaRPr lang="en-US" sz="1800" b="1" dirty="0" smtClean="0"/>
          </a:p>
          <a:p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This fashion designer is a 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creative</a:t>
            </a:r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  genius.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endParaRPr lang="en-US" sz="1800" b="1" dirty="0" smtClean="0"/>
          </a:p>
          <a:p>
            <a:r>
              <a:rPr lang="en-US" sz="1700" b="1" dirty="0" smtClean="0"/>
              <a:t>Imaginative</a:t>
            </a:r>
            <a:r>
              <a:rPr lang="en-US" sz="1700" dirty="0" smtClean="0"/>
              <a:t> - </a:t>
            </a:r>
            <a:r>
              <a:rPr lang="en-US" sz="1700" i="1" dirty="0" smtClean="0"/>
              <a:t>good at thinking of new, original, and clever</a:t>
            </a:r>
            <a:r>
              <a:rPr lang="sr-Latn-ME" sz="1700" i="1" dirty="0" smtClean="0"/>
              <a:t> </a:t>
            </a:r>
            <a:r>
              <a:rPr lang="en-US" sz="1700" i="1" dirty="0" smtClean="0"/>
              <a:t>ideas</a:t>
            </a:r>
            <a:r>
              <a:rPr lang="sr-Latn-ME" sz="1700" i="1" dirty="0" smtClean="0"/>
              <a:t> –</a:t>
            </a:r>
            <a:r>
              <a:rPr lang="sr-Latn-ME" sz="1700" b="1" i="1" dirty="0" smtClean="0"/>
              <a:t> </a:t>
            </a:r>
            <a:r>
              <a:rPr lang="sr-Latn-ME" sz="1700" b="1" dirty="0" smtClean="0"/>
              <a:t>maštovit</a:t>
            </a:r>
          </a:p>
          <a:p>
            <a:r>
              <a:rPr lang="sr-Latn-ME" sz="1700" dirty="0" smtClean="0">
                <a:latin typeface="Andalus" pitchFamily="18" charset="-78"/>
                <a:cs typeface="Andalus" pitchFamily="18" charset="-78"/>
              </a:rPr>
              <a:t>Tolkien is a very</a:t>
            </a:r>
            <a:r>
              <a:rPr lang="sr-Latn-ME" sz="1700" b="1" i="1" u="sng" dirty="0" smtClean="0">
                <a:latin typeface="Andalus" pitchFamily="18" charset="-78"/>
                <a:cs typeface="Andalus" pitchFamily="18" charset="-78"/>
              </a:rPr>
              <a:t> imaginative  </a:t>
            </a:r>
            <a:r>
              <a:rPr lang="sr-Latn-ME" sz="1700" dirty="0" smtClean="0">
                <a:latin typeface="Andalus" pitchFamily="18" charset="-78"/>
                <a:cs typeface="Andalus" pitchFamily="18" charset="-78"/>
              </a:rPr>
              <a:t>writer</a:t>
            </a:r>
            <a:r>
              <a:rPr lang="sr-Latn-ME" sz="1600" dirty="0" smtClean="0"/>
              <a:t>. He wrote The lord of the rings.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800" b="1" dirty="0" smtClean="0"/>
              <a:t>Sophisticated</a:t>
            </a:r>
            <a:r>
              <a:rPr lang="en-US" sz="1800" dirty="0" smtClean="0"/>
              <a:t> – </a:t>
            </a:r>
            <a:r>
              <a:rPr lang="sr-Latn-ME" sz="1800" i="1" dirty="0" smtClean="0"/>
              <a:t>having good knowledge of culture and fashion </a:t>
            </a:r>
            <a:r>
              <a:rPr lang="sr-Latn-ME" sz="1800" dirty="0" smtClean="0"/>
              <a:t>– </a:t>
            </a:r>
            <a:r>
              <a:rPr lang="sr-Latn-ME" sz="1800" b="1" dirty="0" smtClean="0"/>
              <a:t>prefinjen</a:t>
            </a:r>
            <a:endParaRPr lang="en-US" sz="1800" b="1" dirty="0" smtClean="0"/>
          </a:p>
          <a:p>
            <a:r>
              <a:rPr lang="en-US" sz="1900" i="1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sr-Latn-ME" sz="1900" i="1" dirty="0" smtClean="0">
                <a:latin typeface="Andalus" pitchFamily="18" charset="-78"/>
                <a:cs typeface="Andalus" pitchFamily="18" charset="-78"/>
              </a:rPr>
              <a:t>Ania knows a lot about art and fashion. She is very </a:t>
            </a:r>
            <a:r>
              <a:rPr lang="sr-Latn-ME" sz="1900" b="1" i="1" u="sng" dirty="0" smtClean="0">
                <a:latin typeface="Andalus" pitchFamily="18" charset="-78"/>
                <a:cs typeface="Andalus" pitchFamily="18" charset="-78"/>
              </a:rPr>
              <a:t>sophisticated.</a:t>
            </a:r>
            <a:endParaRPr lang="en-US" sz="1900" b="1" i="1" u="sng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sz="16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Caring </a:t>
            </a:r>
            <a:r>
              <a:rPr lang="en-US" sz="1800" dirty="0" smtClean="0"/>
              <a:t>– </a:t>
            </a:r>
            <a:r>
              <a:rPr lang="sr-Latn-ME" sz="1800" i="1" dirty="0" smtClean="0"/>
              <a:t>showing kindeness and concern for others - </a:t>
            </a:r>
            <a:r>
              <a:rPr lang="sr-Latn-ME" sz="1800" dirty="0" smtClean="0"/>
              <a:t>brižljiv</a:t>
            </a:r>
            <a:endParaRPr lang="en-US" sz="1800" dirty="0" smtClean="0"/>
          </a:p>
          <a:p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-J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ohn always thinks about my needs. He is so </a:t>
            </a:r>
            <a:r>
              <a:rPr lang="sr-Latn-ME" sz="1800" b="1" i="1" u="sng" dirty="0" smtClean="0">
                <a:latin typeface="Andalus" pitchFamily="18" charset="-78"/>
                <a:cs typeface="Andalus" pitchFamily="18" charset="-78"/>
              </a:rPr>
              <a:t>caring.</a:t>
            </a:r>
            <a:endParaRPr lang="en-US" sz="1800" b="1" i="1" u="sng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Adventurous </a:t>
            </a:r>
            <a:r>
              <a:rPr lang="en-US" sz="1800" dirty="0" smtClean="0"/>
              <a:t>-</a:t>
            </a:r>
            <a:r>
              <a:rPr lang="sr-Latn-ME" sz="1800" dirty="0" smtClean="0"/>
              <a:t> </a:t>
            </a:r>
            <a:r>
              <a:rPr lang="en-US" sz="1800" i="1" dirty="0" smtClean="0"/>
              <a:t>willing to take risks or to try out new</a:t>
            </a:r>
            <a:r>
              <a:rPr lang="sr-Latn-ME" sz="1800" i="1" dirty="0" smtClean="0"/>
              <a:t> ideas – </a:t>
            </a:r>
            <a:r>
              <a:rPr lang="sr-Latn-ME" sz="1800" dirty="0" smtClean="0"/>
              <a:t>avanturistički, hrabar</a:t>
            </a:r>
            <a:r>
              <a:rPr lang="en-US" sz="1800" dirty="0" smtClean="0"/>
              <a:t> </a:t>
            </a:r>
          </a:p>
          <a:p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Lisa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likes traveling. She’s very 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adventurous</a:t>
            </a:r>
            <a:r>
              <a:rPr lang="en-US" sz="1800" b="1" i="1" u="sng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sz="1800" b="1" i="1" dirty="0" smtClean="0"/>
          </a:p>
          <a:p>
            <a:r>
              <a:rPr lang="en-US" sz="1800" b="1" dirty="0" smtClean="0"/>
              <a:t>Immature </a:t>
            </a:r>
            <a:r>
              <a:rPr lang="en-US" sz="1800" dirty="0" smtClean="0"/>
              <a:t>–</a:t>
            </a:r>
            <a:r>
              <a:rPr lang="sr-Latn-ME" sz="1800" dirty="0" smtClean="0"/>
              <a:t> </a:t>
            </a:r>
            <a:r>
              <a:rPr lang="sr-Latn-ME" sz="1800" i="1" dirty="0" smtClean="0"/>
              <a:t>childish</a:t>
            </a:r>
            <a:r>
              <a:rPr lang="sr-Latn-ME" sz="1800" dirty="0" smtClean="0"/>
              <a:t> – nezreo, djetinjast </a:t>
            </a:r>
            <a:endParaRPr lang="en-US" sz="1800" dirty="0" smtClean="0"/>
          </a:p>
          <a:p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-Stop being so silly and 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immature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, Chris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endParaRPr lang="sr-Latn-ME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dirty="0" smtClean="0"/>
              <a:t>C</a:t>
            </a:r>
            <a:r>
              <a:rPr lang="sr-Latn-ME" sz="1800" dirty="0" smtClean="0"/>
              <a:t>heeky – </a:t>
            </a:r>
            <a:r>
              <a:rPr lang="sr-Latn-ME" sz="1800" i="1" dirty="0" smtClean="0"/>
              <a:t>slightly rude or showing no respect – </a:t>
            </a:r>
            <a:r>
              <a:rPr lang="sr-Latn-ME" sz="1800" dirty="0" smtClean="0"/>
              <a:t>drzak</a:t>
            </a:r>
            <a:endParaRPr lang="en-US" sz="1800" dirty="0" smtClean="0"/>
          </a:p>
          <a:p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She has got such a </a:t>
            </a:r>
            <a:r>
              <a:rPr lang="en-US" sz="1800" b="1" i="1" u="sng" dirty="0" smtClean="0">
                <a:latin typeface="Andalus" pitchFamily="18" charset="-78"/>
                <a:cs typeface="Andalus" pitchFamily="18" charset="-78"/>
              </a:rPr>
              <a:t>cheeky</a:t>
            </a:r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 smile.</a:t>
            </a:r>
          </a:p>
          <a:p>
            <a:endParaRPr lang="en-US" sz="1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dirty="0" smtClean="0">
                <a:cs typeface="Andalus" pitchFamily="18" charset="-78"/>
              </a:rPr>
              <a:t>Hard-working – </a:t>
            </a:r>
            <a:r>
              <a:rPr lang="sr-Latn-ME" sz="1800" i="1" dirty="0" smtClean="0">
                <a:cs typeface="Andalus" pitchFamily="18" charset="-78"/>
              </a:rPr>
              <a:t>always doing a lot of work- </a:t>
            </a:r>
            <a:r>
              <a:rPr lang="sr-Latn-ME" sz="1800" dirty="0" smtClean="0">
                <a:cs typeface="Andalus" pitchFamily="18" charset="-78"/>
              </a:rPr>
              <a:t>vrijedan/vrijedna</a:t>
            </a:r>
          </a:p>
          <a:p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She was always very hard-working at school.</a:t>
            </a:r>
            <a:endParaRPr lang="en-US" sz="1800" i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sr-Latn-ME" sz="1800" dirty="0" smtClean="0">
              <a:latin typeface="+mj-lt"/>
              <a:cs typeface="Andalus" pitchFamily="18" charset="-78"/>
            </a:endParaRPr>
          </a:p>
          <a:p>
            <a:pPr>
              <a:buNone/>
            </a:pPr>
            <a:r>
              <a:rPr lang="sr-Latn-ME" sz="1800" dirty="0" smtClean="0">
                <a:latin typeface="+mj-lt"/>
                <a:cs typeface="Andalus" pitchFamily="18" charset="-78"/>
              </a:rPr>
              <a:t>Pridjevi koji se sastoje od dvije ili više riječi, kao što su </a:t>
            </a:r>
            <a:r>
              <a:rPr lang="sr-Latn-ME" sz="1800" u="sng" dirty="0" smtClean="0">
                <a:latin typeface="+mj-lt"/>
                <a:cs typeface="Andalus" pitchFamily="18" charset="-78"/>
              </a:rPr>
              <a:t>hard-working, good-looking </a:t>
            </a:r>
            <a:r>
              <a:rPr lang="en-US" sz="1800" dirty="0" smtClean="0">
                <a:latin typeface="+mj-lt"/>
                <a:cs typeface="Andalus" pitchFamily="18" charset="-78"/>
              </a:rPr>
              <a:t> se </a:t>
            </a:r>
            <a:r>
              <a:rPr lang="en-US" sz="1800" dirty="0" err="1" smtClean="0">
                <a:latin typeface="+mj-lt"/>
                <a:cs typeface="Andalus" pitchFamily="18" charset="-78"/>
              </a:rPr>
              <a:t>nazivaju</a:t>
            </a:r>
            <a:r>
              <a:rPr lang="en-US" sz="1800" dirty="0" smtClean="0">
                <a:latin typeface="+mj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j-lt"/>
                <a:cs typeface="Andalus" pitchFamily="18" charset="-78"/>
              </a:rPr>
              <a:t>slo</a:t>
            </a:r>
            <a:r>
              <a:rPr lang="sr-Latn-ME" sz="1800" dirty="0" smtClean="0">
                <a:latin typeface="+mj-lt"/>
                <a:cs typeface="Andalus" pitchFamily="18" charset="-78"/>
              </a:rPr>
              <a:t>ž</a:t>
            </a:r>
            <a:r>
              <a:rPr lang="en-US" sz="1800" dirty="0" err="1" smtClean="0">
                <a:latin typeface="+mj-lt"/>
                <a:cs typeface="Andalus" pitchFamily="18" charset="-78"/>
              </a:rPr>
              <a:t>eni</a:t>
            </a:r>
            <a:r>
              <a:rPr lang="en-US" sz="1800" dirty="0" smtClean="0">
                <a:latin typeface="+mj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j-lt"/>
                <a:cs typeface="Andalus" pitchFamily="18" charset="-78"/>
              </a:rPr>
              <a:t>pridjevi</a:t>
            </a:r>
            <a:r>
              <a:rPr lang="sr-Latn-ME" sz="1800" dirty="0" smtClean="0">
                <a:latin typeface="+mj-lt"/>
                <a:cs typeface="Andalus" pitchFamily="18" charset="-78"/>
              </a:rPr>
              <a:t> </a:t>
            </a:r>
            <a:r>
              <a:rPr lang="en-US" sz="1800" dirty="0" smtClean="0">
                <a:latin typeface="+mj-lt"/>
                <a:cs typeface="Andalus" pitchFamily="18" charset="-78"/>
              </a:rPr>
              <a:t>(compound adjectives)</a:t>
            </a:r>
          </a:p>
          <a:p>
            <a:pPr>
              <a:buNone/>
            </a:pPr>
            <a:endParaRPr lang="sr-Latn-ME" sz="1800" dirty="0" smtClean="0">
              <a:latin typeface="+mj-lt"/>
              <a:cs typeface="Andalus" pitchFamily="18" charset="-78"/>
            </a:endParaRPr>
          </a:p>
          <a:p>
            <a:pPr>
              <a:buNone/>
            </a:pPr>
            <a:endParaRPr lang="en-US" sz="3200" b="1" i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 for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8072462" cy="5857916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sr-Latn-ME" dirty="0" smtClean="0"/>
              <a:t>želimo da opišemo nečiji izgled koristimo pridjeve kao što su: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Gorgeous</a:t>
            </a:r>
            <a:r>
              <a:rPr lang="en-US" dirty="0" smtClean="0"/>
              <a:t> – </a:t>
            </a:r>
            <a:r>
              <a:rPr lang="en-US" i="1" dirty="0" smtClean="0"/>
              <a:t>beautiful; very attractive </a:t>
            </a:r>
            <a:r>
              <a:rPr lang="en-US" dirty="0" smtClean="0"/>
              <a:t>– </a:t>
            </a:r>
            <a:r>
              <a:rPr lang="en-US" dirty="0" err="1" smtClean="0"/>
              <a:t>divna</a:t>
            </a: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My best friend is </a:t>
            </a:r>
            <a:r>
              <a:rPr lang="en-US" sz="2400" b="1" i="1" u="sng" dirty="0" smtClean="0">
                <a:latin typeface="Andalus" pitchFamily="18" charset="-78"/>
                <a:cs typeface="Andalus" pitchFamily="18" charset="-78"/>
              </a:rPr>
              <a:t>gorgeous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b="1" dirty="0" smtClean="0"/>
              <a:t>Stylish</a:t>
            </a:r>
            <a:r>
              <a:rPr lang="en-US" dirty="0" smtClean="0"/>
              <a:t> – fashionably elegant and sophisticated – </a:t>
            </a:r>
            <a:r>
              <a:rPr lang="en-US" dirty="0" err="1" smtClean="0"/>
              <a:t>moderan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modi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She looks </a:t>
            </a:r>
            <a:r>
              <a:rPr lang="en-US" b="1" i="1" u="sng" dirty="0" smtClean="0">
                <a:latin typeface="Andalus" pitchFamily="18" charset="-78"/>
                <a:cs typeface="Andalus" pitchFamily="18" charset="-78"/>
              </a:rPr>
              <a:t>stylish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in that dress.</a:t>
            </a:r>
          </a:p>
          <a:p>
            <a:r>
              <a:rPr lang="en-US" b="1" dirty="0" smtClean="0"/>
              <a:t>Blond</a:t>
            </a:r>
            <a:r>
              <a:rPr lang="en-US" dirty="0" smtClean="0"/>
              <a:t> - </a:t>
            </a:r>
            <a:r>
              <a:rPr lang="en-US" i="1" dirty="0" smtClean="0"/>
              <a:t>having hair of a fair or pale yellow </a:t>
            </a:r>
            <a:r>
              <a:rPr lang="en-US" i="1" dirty="0" err="1" smtClean="0"/>
              <a:t>colour</a:t>
            </a:r>
            <a:r>
              <a:rPr lang="en-US" i="1" dirty="0" smtClean="0"/>
              <a:t> – </a:t>
            </a:r>
            <a:r>
              <a:rPr lang="en-US" i="1" dirty="0" err="1" smtClean="0"/>
              <a:t>plavokosa</a:t>
            </a:r>
            <a:endParaRPr lang="en-US" i="1" dirty="0" smtClean="0"/>
          </a:p>
          <a:p>
            <a:pPr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My mum has a </a:t>
            </a:r>
            <a:r>
              <a:rPr lang="en-US" b="1" i="1" u="sng" dirty="0" smtClean="0">
                <a:latin typeface="Andalus" pitchFamily="18" charset="-78"/>
                <a:cs typeface="Andalus" pitchFamily="18" charset="-78"/>
              </a:rPr>
              <a:t>blond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hair.</a:t>
            </a:r>
          </a:p>
          <a:p>
            <a:r>
              <a:rPr lang="en-US" b="1" dirty="0" smtClean="0"/>
              <a:t>Tall</a:t>
            </a:r>
            <a:r>
              <a:rPr lang="en-US" dirty="0" smtClean="0"/>
              <a:t> – </a:t>
            </a:r>
            <a:r>
              <a:rPr lang="en-US" i="1" dirty="0" smtClean="0"/>
              <a:t>high in stature </a:t>
            </a:r>
            <a:r>
              <a:rPr lang="en-US" dirty="0" smtClean="0"/>
              <a:t>– </a:t>
            </a:r>
            <a:r>
              <a:rPr lang="en-US" dirty="0" err="1" smtClean="0"/>
              <a:t>visok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Montenegrins are considered to be </a:t>
            </a:r>
            <a:r>
              <a:rPr lang="en-US" b="1" i="1" u="sng" dirty="0" smtClean="0">
                <a:latin typeface="Andalus" pitchFamily="18" charset="-78"/>
                <a:cs typeface="Andalus" pitchFamily="18" charset="-78"/>
              </a:rPr>
              <a:t>tall.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642958"/>
          </a:xfrm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85794"/>
            <a:ext cx="449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 the adjectives with their synonyms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42984"/>
            <a:ext cx="8072462" cy="5715016"/>
          </a:xfrm>
        </p:spPr>
        <p:txBody>
          <a:bodyPr>
            <a:normAutofit/>
          </a:bodyPr>
          <a:lstStyle/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cheeky                                        adventurous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brave                                          sophisticated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stylish                                         mischievous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childish                                      gorgeous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good-looking                             immature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CLOTHES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14356"/>
            <a:ext cx="7858180" cy="6143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</a:t>
            </a:r>
          </a:p>
          <a:p>
            <a:pPr>
              <a:buNone/>
            </a:pPr>
            <a:endParaRPr lang="en-US" sz="1600" dirty="0"/>
          </a:p>
        </p:txBody>
      </p:sp>
      <p:pic>
        <p:nvPicPr>
          <p:cNvPr id="4" name="Picture 3" descr="20200923_1412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000108"/>
            <a:ext cx="857256" cy="1718152"/>
          </a:xfrm>
          <a:prstGeom prst="rect">
            <a:avLst/>
          </a:prstGeom>
        </p:spPr>
      </p:pic>
      <p:pic>
        <p:nvPicPr>
          <p:cNvPr id="5" name="Picture 4" descr="20200923_1413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857232"/>
            <a:ext cx="1040323" cy="1643050"/>
          </a:xfrm>
          <a:prstGeom prst="rect">
            <a:avLst/>
          </a:prstGeom>
        </p:spPr>
      </p:pic>
      <p:pic>
        <p:nvPicPr>
          <p:cNvPr id="6" name="Picture 5" descr="20200923_1346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928670"/>
            <a:ext cx="1404214" cy="9239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2786058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Tights</a:t>
            </a:r>
            <a:r>
              <a:rPr lang="sr-Latn-ME" sz="1400" dirty="0" smtClean="0"/>
              <a:t> </a:t>
            </a:r>
          </a:p>
          <a:p>
            <a:r>
              <a:rPr lang="sr-Latn-ME" sz="1400" dirty="0" smtClean="0"/>
              <a:t>hula-hopke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428728" y="2571744"/>
            <a:ext cx="183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Waistcoat</a:t>
            </a:r>
            <a:r>
              <a:rPr lang="sr-Latn-ME" sz="1600" dirty="0" smtClean="0"/>
              <a:t> - prsnik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071802" y="1928802"/>
            <a:ext cx="19816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Hiking boots</a:t>
            </a:r>
            <a:r>
              <a:rPr lang="sr-Latn-ME" sz="1600" dirty="0" smtClean="0"/>
              <a:t> – </a:t>
            </a:r>
          </a:p>
          <a:p>
            <a:r>
              <a:rPr lang="en-US" sz="1400" dirty="0" smtClean="0"/>
              <a:t>Č</a:t>
            </a:r>
            <a:r>
              <a:rPr lang="sr-Latn-ME" sz="1400" dirty="0" smtClean="0"/>
              <a:t>izme za planinarenje</a:t>
            </a:r>
            <a:endParaRPr lang="en-US" sz="1400" dirty="0"/>
          </a:p>
        </p:txBody>
      </p:sp>
      <p:pic>
        <p:nvPicPr>
          <p:cNvPr id="13" name="Picture 12" descr="20200923_14014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 flipV="1">
            <a:off x="1500166" y="4286256"/>
            <a:ext cx="1469209" cy="1174007"/>
          </a:xfrm>
          <a:prstGeom prst="rect">
            <a:avLst/>
          </a:prstGeom>
        </p:spPr>
      </p:pic>
      <p:pic>
        <p:nvPicPr>
          <p:cNvPr id="14" name="Picture 13" descr="20200923_1348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57752" y="785794"/>
            <a:ext cx="1571636" cy="1392644"/>
          </a:xfrm>
          <a:prstGeom prst="rect">
            <a:avLst/>
          </a:prstGeom>
        </p:spPr>
      </p:pic>
      <p:pic>
        <p:nvPicPr>
          <p:cNvPr id="15" name="Picture 14" descr="20200923_13492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86578" y="857232"/>
            <a:ext cx="1172979" cy="129671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71604" y="5643578"/>
            <a:ext cx="1309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Baseball hat</a:t>
            </a:r>
            <a:endParaRPr lang="sr-Latn-ME" sz="1600" dirty="0" smtClean="0"/>
          </a:p>
          <a:p>
            <a:r>
              <a:rPr lang="sr-Latn-ME" sz="1600" dirty="0" smtClean="0"/>
              <a:t>kačket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2066" y="2214554"/>
            <a:ext cx="1462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Fleece</a:t>
            </a:r>
            <a:r>
              <a:rPr lang="sr-Latn-ME" sz="1400" dirty="0" smtClean="0"/>
              <a:t> – vunena</a:t>
            </a:r>
          </a:p>
          <a:p>
            <a:r>
              <a:rPr lang="en-US" sz="1400" dirty="0" smtClean="0"/>
              <a:t>J</a:t>
            </a:r>
            <a:r>
              <a:rPr lang="sr-Latn-ME" sz="1400" dirty="0" smtClean="0"/>
              <a:t>akna/džemper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43702" y="2428868"/>
            <a:ext cx="1261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Woolen hat</a:t>
            </a:r>
            <a:r>
              <a:rPr lang="sr-Latn-ME" sz="1400" dirty="0" smtClean="0"/>
              <a:t> – </a:t>
            </a:r>
          </a:p>
          <a:p>
            <a:r>
              <a:rPr lang="en-US" sz="1400" dirty="0" smtClean="0"/>
              <a:t>V</a:t>
            </a:r>
            <a:r>
              <a:rPr lang="sr-Latn-ME" sz="1400" dirty="0" smtClean="0"/>
              <a:t>unena kapa</a:t>
            </a:r>
            <a:endParaRPr lang="en-US" sz="1400" dirty="0"/>
          </a:p>
        </p:txBody>
      </p:sp>
      <p:pic>
        <p:nvPicPr>
          <p:cNvPr id="19" name="Picture 18" descr="20200923_13453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43504" y="2786058"/>
            <a:ext cx="1281649" cy="806964"/>
          </a:xfrm>
          <a:prstGeom prst="rect">
            <a:avLst/>
          </a:prstGeom>
        </p:spPr>
      </p:pic>
      <p:pic>
        <p:nvPicPr>
          <p:cNvPr id="21" name="Picture 20" descr="20200923_131936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4000504"/>
            <a:ext cx="1142976" cy="1140859"/>
          </a:xfrm>
          <a:prstGeom prst="rect">
            <a:avLst/>
          </a:prstGeom>
        </p:spPr>
      </p:pic>
      <p:pic>
        <p:nvPicPr>
          <p:cNvPr id="22" name="Picture 21" descr="20200923_15233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215206" y="3214686"/>
            <a:ext cx="795685" cy="210565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857752" y="350043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Vintage sunglasses</a:t>
            </a:r>
            <a:endParaRPr lang="sr-Latn-ME" sz="1400" dirty="0" smtClean="0"/>
          </a:p>
          <a:p>
            <a:r>
              <a:rPr lang="en-US" sz="1400" dirty="0" smtClean="0"/>
              <a:t>S</a:t>
            </a:r>
            <a:r>
              <a:rPr lang="sr-Latn-ME" sz="1400" dirty="0" smtClean="0"/>
              <a:t>taromodne naočare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142844" y="5429264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Mittens</a:t>
            </a:r>
            <a:endParaRPr lang="sr-Latn-ME" sz="1400" dirty="0" smtClean="0"/>
          </a:p>
          <a:p>
            <a:r>
              <a:rPr lang="sr-Latn-ME" sz="1400" dirty="0" smtClean="0"/>
              <a:t>rukavice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6929454" y="5429264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Suit</a:t>
            </a:r>
            <a:r>
              <a:rPr lang="sr-Latn-ME" sz="1400" dirty="0" smtClean="0"/>
              <a:t> - odijelo</a:t>
            </a:r>
            <a:endParaRPr lang="en-US" sz="1400" dirty="0"/>
          </a:p>
        </p:txBody>
      </p:sp>
      <p:pic>
        <p:nvPicPr>
          <p:cNvPr id="28" name="Picture 27" descr="20200923_13132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86116" y="4143380"/>
            <a:ext cx="1305126" cy="182803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428992" y="6072206"/>
            <a:ext cx="1715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Bangles</a:t>
            </a:r>
            <a:endParaRPr lang="sr-Latn-ME" sz="1600" dirty="0" smtClean="0"/>
          </a:p>
          <a:p>
            <a:r>
              <a:rPr lang="en-US" sz="1600" dirty="0" smtClean="0"/>
              <a:t>G</a:t>
            </a:r>
            <a:r>
              <a:rPr lang="sr-Latn-ME" sz="1600" dirty="0" smtClean="0"/>
              <a:t>rivna/ brazleta</a:t>
            </a:r>
            <a:endParaRPr lang="en-US" sz="1600" dirty="0"/>
          </a:p>
        </p:txBody>
      </p:sp>
      <p:pic>
        <p:nvPicPr>
          <p:cNvPr id="31" name="Picture 30" descr="20200923_12582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072066" y="4572008"/>
            <a:ext cx="1643042" cy="94779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500694" y="5572140"/>
            <a:ext cx="978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Trainers</a:t>
            </a:r>
            <a:r>
              <a:rPr lang="sr-Latn-ME" sz="1600" dirty="0" smtClean="0"/>
              <a:t> </a:t>
            </a:r>
          </a:p>
          <a:p>
            <a:r>
              <a:rPr lang="sr-Latn-ME" sz="1600" dirty="0" smtClean="0"/>
              <a:t>patike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857232"/>
          </a:xfrm>
        </p:spPr>
        <p:txBody>
          <a:bodyPr/>
          <a:lstStyle/>
          <a:p>
            <a:r>
              <a:rPr lang="en-US" dirty="0" smtClean="0"/>
              <a:t>Vocabulary for clothes</a:t>
            </a:r>
            <a:endParaRPr lang="en-US" dirty="0"/>
          </a:p>
        </p:txBody>
      </p:sp>
      <p:pic>
        <p:nvPicPr>
          <p:cNvPr id="4" name="Content Placeholder 3" descr="20200923_1548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000108"/>
            <a:ext cx="792712" cy="1857364"/>
          </a:xfrm>
        </p:spPr>
      </p:pic>
      <p:pic>
        <p:nvPicPr>
          <p:cNvPr id="5" name="Picture 4" descr="20200923_1540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1071546"/>
            <a:ext cx="1285884" cy="1687611"/>
          </a:xfrm>
          <a:prstGeom prst="rect">
            <a:avLst/>
          </a:prstGeom>
        </p:spPr>
      </p:pic>
      <p:pic>
        <p:nvPicPr>
          <p:cNvPr id="6" name="Picture 5" descr="20200923_1548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928670"/>
            <a:ext cx="1368682" cy="1928802"/>
          </a:xfrm>
          <a:prstGeom prst="rect">
            <a:avLst/>
          </a:prstGeom>
        </p:spPr>
      </p:pic>
      <p:pic>
        <p:nvPicPr>
          <p:cNvPr id="7" name="Picture 6" descr="20200923_15471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3174" y="4214818"/>
            <a:ext cx="857256" cy="1109174"/>
          </a:xfrm>
          <a:prstGeom prst="rect">
            <a:avLst/>
          </a:prstGeom>
        </p:spPr>
      </p:pic>
      <p:pic>
        <p:nvPicPr>
          <p:cNvPr id="8" name="Picture 7" descr="20200923_15435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00826" y="1071546"/>
            <a:ext cx="847927" cy="1857364"/>
          </a:xfrm>
          <a:prstGeom prst="rect">
            <a:avLst/>
          </a:prstGeom>
        </p:spPr>
      </p:pic>
      <p:pic>
        <p:nvPicPr>
          <p:cNvPr id="10" name="Picture 9" descr="20200923_15315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5074" y="3929066"/>
            <a:ext cx="1285884" cy="1451985"/>
          </a:xfrm>
          <a:prstGeom prst="rect">
            <a:avLst/>
          </a:prstGeom>
        </p:spPr>
      </p:pic>
      <p:pic>
        <p:nvPicPr>
          <p:cNvPr id="11" name="Picture 10" descr="20200923_13192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2910" y="4143380"/>
            <a:ext cx="1369517" cy="15966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7158" y="2928934"/>
            <a:ext cx="873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Tie</a:t>
            </a:r>
            <a:endParaRPr lang="sr-Latn-ME" sz="1600" dirty="0" smtClean="0"/>
          </a:p>
          <a:p>
            <a:r>
              <a:rPr lang="sr-Latn-ME" sz="1600" dirty="0" smtClean="0"/>
              <a:t>kravata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14546" y="2857496"/>
            <a:ext cx="647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Scarf</a:t>
            </a:r>
            <a:endParaRPr lang="sr-Latn-ME" sz="1600" dirty="0" smtClean="0"/>
          </a:p>
          <a:p>
            <a:r>
              <a:rPr lang="sr-Latn-ME" sz="1600" dirty="0" smtClean="0"/>
              <a:t>šal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2" y="3000372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Bracelet</a:t>
            </a:r>
            <a:endParaRPr lang="sr-Latn-ME" sz="1600" dirty="0" smtClean="0"/>
          </a:p>
          <a:p>
            <a:r>
              <a:rPr lang="sr-Latn-ME" sz="1600" dirty="0" smtClean="0"/>
              <a:t>narukvica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357950" y="3071810"/>
            <a:ext cx="1568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sr-Latn-ME" sz="1600" dirty="0" smtClean="0"/>
              <a:t>D</a:t>
            </a:r>
            <a:r>
              <a:rPr lang="en-US" sz="1600" dirty="0" err="1" smtClean="0"/>
              <a:t>ress</a:t>
            </a:r>
            <a:r>
              <a:rPr lang="sr-Latn-ME" sz="1600" dirty="0" smtClean="0"/>
              <a:t> - haljina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5857892"/>
            <a:ext cx="1154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Sweatshirt</a:t>
            </a:r>
            <a:endParaRPr lang="sr-Latn-ME" sz="1600" dirty="0" smtClean="0"/>
          </a:p>
          <a:p>
            <a:r>
              <a:rPr lang="sr-Latn-ME" sz="1600" dirty="0" smtClean="0"/>
              <a:t>dukserica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500298" y="5572140"/>
            <a:ext cx="1487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Silver ring</a:t>
            </a:r>
            <a:endParaRPr lang="sr-Latn-ME" sz="1600" dirty="0" smtClean="0"/>
          </a:p>
          <a:p>
            <a:r>
              <a:rPr lang="en-US" sz="1600" dirty="0" smtClean="0"/>
              <a:t>S</a:t>
            </a:r>
            <a:r>
              <a:rPr lang="sr-Latn-ME" sz="1600" dirty="0" smtClean="0"/>
              <a:t>rebrni prsten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0826" y="5500702"/>
            <a:ext cx="1322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Top</a:t>
            </a:r>
            <a:r>
              <a:rPr lang="sr-Latn-ME" sz="1600" dirty="0" smtClean="0"/>
              <a:t> - majica</a:t>
            </a:r>
            <a:endParaRPr lang="en-US" sz="1600" dirty="0"/>
          </a:p>
        </p:txBody>
      </p:sp>
      <p:pic>
        <p:nvPicPr>
          <p:cNvPr id="20" name="Picture 19" descr="20200923_16001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9058" y="3571876"/>
            <a:ext cx="1571636" cy="26290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000496" y="6215082"/>
            <a:ext cx="1354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Winter coat</a:t>
            </a:r>
            <a:endParaRPr lang="sr-Latn-ME" sz="1600" dirty="0" smtClean="0"/>
          </a:p>
          <a:p>
            <a:r>
              <a:rPr lang="en-US" sz="1600" dirty="0" smtClean="0"/>
              <a:t>Z</a:t>
            </a:r>
            <a:r>
              <a:rPr lang="sr-Latn-ME" sz="1600" dirty="0" smtClean="0"/>
              <a:t>imski kaput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608630"/>
          </a:xfrm>
        </p:spPr>
        <p:txBody>
          <a:bodyPr/>
          <a:lstStyle/>
          <a:p>
            <a:r>
              <a:rPr lang="sr-Latn-ME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8143900" cy="6215082"/>
          </a:xfrm>
        </p:spPr>
        <p:txBody>
          <a:bodyPr/>
          <a:lstStyle/>
          <a:p>
            <a:r>
              <a:rPr lang="sr-Latn-ME" dirty="0" smtClean="0"/>
              <a:t>Complete the words in the sentences. The first letter of each word is given.</a:t>
            </a:r>
            <a:endParaRPr lang="en-US" dirty="0" smtClean="0"/>
          </a:p>
          <a:p>
            <a:pPr>
              <a:buNone/>
            </a:pPr>
            <a:endParaRPr lang="sr-Latn-ME" sz="1600" dirty="0" smtClean="0"/>
          </a:p>
          <a:p>
            <a:r>
              <a:rPr lang="en-US" sz="1600" dirty="0" smtClean="0"/>
              <a:t>W</a:t>
            </a:r>
            <a:r>
              <a:rPr lang="sr-Latn-ME" sz="1600" dirty="0" smtClean="0"/>
              <a:t>hen we saw John, he was wearing a black s </a:t>
            </a:r>
            <a:r>
              <a:rPr lang="en-US" sz="1600" dirty="0" smtClean="0"/>
              <a:t>_ _ _ with waistcoat.</a:t>
            </a:r>
          </a:p>
          <a:p>
            <a:r>
              <a:rPr lang="en-US" sz="1600" dirty="0" smtClean="0"/>
              <a:t>I’m not sure if this t _ _ matches the shirt I’m going to wear.</a:t>
            </a:r>
          </a:p>
          <a:p>
            <a:r>
              <a:rPr lang="en-US" sz="1600" dirty="0" smtClean="0"/>
              <a:t>You’ll need a new pair of </a:t>
            </a:r>
            <a:r>
              <a:rPr lang="sr-Latn-ME" sz="1600" dirty="0" smtClean="0"/>
              <a:t>h</a:t>
            </a:r>
            <a:r>
              <a:rPr lang="en-US" sz="1600" dirty="0" smtClean="0"/>
              <a:t>  _ _ _ _ _ boots before you go on holiday to the mountains.</a:t>
            </a:r>
          </a:p>
          <a:p>
            <a:r>
              <a:rPr lang="en-US" sz="1600" dirty="0" smtClean="0"/>
              <a:t>My mum bought these sunglasses some twenty years ago – they’re v _ _ _ _ _ _  now.</a:t>
            </a:r>
          </a:p>
          <a:p>
            <a:r>
              <a:rPr lang="en-US" sz="1600" dirty="0" smtClean="0"/>
              <a:t>Jane only </a:t>
            </a:r>
            <a:r>
              <a:rPr lang="en-US" sz="1600" dirty="0" err="1" smtClean="0"/>
              <a:t>recognised</a:t>
            </a:r>
            <a:r>
              <a:rPr lang="en-US" sz="1600" dirty="0" smtClean="0"/>
              <a:t> him when he took off his scarf and his w _ _ _ _ _ hat.</a:t>
            </a:r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sr-Latn-ME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Verb phrases to do with clothes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G</a:t>
            </a:r>
            <a:r>
              <a:rPr lang="sr-Latn-ME" sz="1800" dirty="0" smtClean="0"/>
              <a:t>et dressed </a:t>
            </a:r>
            <a:r>
              <a:rPr lang="en-US" sz="1800" dirty="0" smtClean="0"/>
              <a:t>-</a:t>
            </a:r>
            <a:r>
              <a:rPr lang="sr-Latn-ME" sz="1800" dirty="0" smtClean="0"/>
              <a:t> 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put your clothes on</a:t>
            </a:r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obući se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dirty="0" smtClean="0"/>
              <a:t>Get undressed – </a:t>
            </a:r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take your clothes off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 –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svući se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dirty="0" smtClean="0"/>
              <a:t>Get changed – </a:t>
            </a:r>
            <a:r>
              <a:rPr lang="en-US" sz="1800" i="1" dirty="0" smtClean="0">
                <a:latin typeface="Andalus" pitchFamily="18" charset="-78"/>
                <a:cs typeface="Andalus" pitchFamily="18" charset="-78"/>
              </a:rPr>
              <a:t>take your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 clothes off and put different clothes on  -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presvući se</a:t>
            </a:r>
            <a:endParaRPr lang="sr-Latn-ME" sz="1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i="1" dirty="0" smtClean="0"/>
              <a:t>C</a:t>
            </a:r>
            <a:r>
              <a:rPr lang="sr-Latn-ME" sz="1800" i="1" dirty="0" smtClean="0"/>
              <a:t>lothes fit you – 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clothes are the right si</a:t>
            </a:r>
            <a:r>
              <a:rPr lang="en-US" sz="1800" i="1" dirty="0" err="1" smtClean="0">
                <a:latin typeface="Andalus" pitchFamily="18" charset="-78"/>
                <a:cs typeface="Andalus" pitchFamily="18" charset="-78"/>
              </a:rPr>
              <a:t>ze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 for you –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odjeća odgovara</a:t>
            </a:r>
          </a:p>
          <a:p>
            <a:r>
              <a:rPr lang="en-US" sz="1800" i="1" dirty="0" smtClean="0"/>
              <a:t>C</a:t>
            </a:r>
            <a:r>
              <a:rPr lang="sr-Latn-ME" sz="1800" i="1" dirty="0" smtClean="0"/>
              <a:t>lothes suite you – 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clothes are the right colour, shape or style for you –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Odjeća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pristaje</a:t>
            </a:r>
            <a:endParaRPr lang="sr-Latn-ME" sz="1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1800" i="1" dirty="0" smtClean="0"/>
              <a:t>C</a:t>
            </a:r>
            <a:r>
              <a:rPr lang="sr-Latn-ME" sz="1800" i="1" dirty="0" smtClean="0"/>
              <a:t>lothes match –</a:t>
            </a:r>
            <a:r>
              <a:rPr lang="sr-Latn-ME" sz="1800" i="1" dirty="0" smtClean="0">
                <a:latin typeface="Andalus" pitchFamily="18" charset="-78"/>
                <a:cs typeface="Andalus" pitchFamily="18" charset="-78"/>
              </a:rPr>
              <a:t> clothes go well with your hair, eyes or other clothes – </a:t>
            </a:r>
            <a:r>
              <a:rPr lang="sr-Latn-ME" sz="1800" dirty="0" smtClean="0">
                <a:latin typeface="Andalus" pitchFamily="18" charset="-78"/>
                <a:cs typeface="Andalus" pitchFamily="18" charset="-78"/>
              </a:rPr>
              <a:t>odjeća se slaže</a:t>
            </a:r>
          </a:p>
          <a:p>
            <a:endParaRPr lang="sr-Latn-ME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810</TotalTime>
  <Words>491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Focus 3 unit 1.1 looks</vt:lpstr>
      <vt:lpstr>vocabulary FOR PERSONALITY</vt:lpstr>
      <vt:lpstr>Slide 3</vt:lpstr>
      <vt:lpstr>vocabulary for appearance</vt:lpstr>
      <vt:lpstr>Exercise</vt:lpstr>
      <vt:lpstr> CLOTHES</vt:lpstr>
      <vt:lpstr>Vocabulary for clothes</vt:lpstr>
      <vt:lpstr>EXERCISE</vt:lpstr>
      <vt:lpstr>Verb phrases to do with clothes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74</cp:revision>
  <dcterms:created xsi:type="dcterms:W3CDTF">2020-09-23T09:22:40Z</dcterms:created>
  <dcterms:modified xsi:type="dcterms:W3CDTF">2020-10-23T14:07:49Z</dcterms:modified>
</cp:coreProperties>
</file>