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6" r:id="rId6"/>
    <p:sldId id="270" r:id="rId7"/>
    <p:sldId id="271" r:id="rId8"/>
    <p:sldId id="292" r:id="rId9"/>
    <p:sldId id="27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63"/>
    <a:srgbClr val="F6BF73"/>
    <a:srgbClr val="FFFFFF"/>
    <a:srgbClr val="942D0B"/>
    <a:srgbClr val="76280B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1678" autoAdjust="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7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6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71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92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14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65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08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73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9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98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14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8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1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8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1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0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1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4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 smtClean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21.jpe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 dirty="0" smtClean="0"/>
              <a:t>INFORMATIKA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6" y="173899"/>
            <a:ext cx="1418697" cy="1494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4012" y="337551"/>
            <a:ext cx="67404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300" dirty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JU ETŠ „VASO ALIGRUDIĆ“, Podgorica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4229" y="6087291"/>
            <a:ext cx="56562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PREDMETNI NASTAVNIK: SPASOJE PAPI</a:t>
            </a:r>
            <a:r>
              <a:rPr lang="sr-Latn-ME" sz="23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Ć</a:t>
            </a:r>
            <a:endParaRPr lang="en-US" sz="23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</a:t>
            </a:r>
            <a:r>
              <a:rPr lang="en-US" dirty="0" smtClean="0"/>
              <a:t>STORIJAT RAZVOJA RA</a:t>
            </a:r>
            <a:r>
              <a:rPr lang="sr-Latn-ME" dirty="0" smtClean="0"/>
              <a:t>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5373" y="2547258"/>
            <a:ext cx="5639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MEHANIČKI PERIOD</a:t>
            </a:r>
          </a:p>
          <a:p>
            <a:pPr algn="just"/>
            <a:endParaRPr lang="sr-Latn-ME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Prve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mašine 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za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računanje 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je napravio Blez Paskal i zvale su se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„paskaline“.</a:t>
            </a:r>
            <a:endParaRPr lang="sr-Latn-ME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Sastojala se od niza brojčanika koji su se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pomjerali 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uz pomoć točkića i pera. Ova mašina je mogla da sabira i oduzima osmocifrene brojeve.</a:t>
            </a:r>
          </a:p>
          <a:p>
            <a:pPr algn="just"/>
            <a:endParaRPr lang="sr-Latn-ME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" descr="Rezultat slika za ABAKU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Rezultat slika za ABAKUS png"/>
          <p:cNvSpPr>
            <a:spLocks noChangeAspect="1" noChangeArrowheads="1"/>
          </p:cNvSpPr>
          <p:nvPr/>
        </p:nvSpPr>
        <p:spPr bwMode="auto">
          <a:xfrm>
            <a:off x="320267" y="7937"/>
            <a:ext cx="292508" cy="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211" y="2547258"/>
            <a:ext cx="4652966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</a:t>
            </a:r>
            <a:r>
              <a:rPr lang="en-US" dirty="0" smtClean="0"/>
              <a:t>STORIJAT RAZVOJA RA</a:t>
            </a:r>
            <a:r>
              <a:rPr lang="sr-Latn-ME" dirty="0" smtClean="0"/>
              <a:t>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5373" y="2547258"/>
            <a:ext cx="56395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MEHANIČKI PERIOD</a:t>
            </a:r>
          </a:p>
          <a:p>
            <a:pPr algn="just"/>
            <a:endParaRPr lang="sr-Latn-ME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j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emački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matematičar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filozof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Gotfrid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Vilhelm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fon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Lajbnic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unapr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ij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edio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Paskalovu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računsku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mašinu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1673.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godine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Koristila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zup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anike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sr-Latn-C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Njegov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koncept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mogao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sabira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oduzima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množi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ij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eli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brojeve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koji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imali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između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5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12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cifara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/>
            <a:endParaRPr lang="sr-Latn-ME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" descr="Rezultat slika za ABAKU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Rezultat slika za ABAKUS png"/>
          <p:cNvSpPr>
            <a:spLocks noChangeAspect="1" noChangeArrowheads="1"/>
          </p:cNvSpPr>
          <p:nvPr/>
        </p:nvSpPr>
        <p:spPr bwMode="auto">
          <a:xfrm>
            <a:off x="320267" y="7937"/>
            <a:ext cx="292508" cy="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771" y="2547258"/>
            <a:ext cx="4792745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</a:t>
            </a:r>
            <a:r>
              <a:rPr lang="en-US" dirty="0" smtClean="0"/>
              <a:t>STORIJAT RAZVOJA RA</a:t>
            </a:r>
            <a:r>
              <a:rPr lang="sr-Latn-ME" dirty="0" smtClean="0"/>
              <a:t>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5373" y="2547258"/>
            <a:ext cx="5639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MEHANIČKI PERIOD</a:t>
            </a:r>
          </a:p>
          <a:p>
            <a:pPr algn="just"/>
            <a:endParaRPr lang="sr-Latn-ME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Tomas de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Kulmar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aritmometar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Barouzova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unska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ma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š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ina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um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j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esto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zup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anika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tasteri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/>
            <a:endParaRPr lang="sr-Latn-ME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" descr="Rezultat slika za ABAKU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Rezultat slika za ABAKUS png"/>
          <p:cNvSpPr>
            <a:spLocks noChangeAspect="1" noChangeArrowheads="1"/>
          </p:cNvSpPr>
          <p:nvPr/>
        </p:nvSpPr>
        <p:spPr bwMode="auto">
          <a:xfrm>
            <a:off x="320267" y="7937"/>
            <a:ext cx="292508" cy="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936" y="2547258"/>
            <a:ext cx="5018571" cy="26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</a:t>
            </a:r>
            <a:r>
              <a:rPr lang="en-US" dirty="0" smtClean="0"/>
              <a:t>STORIJAT RAZVOJA RA</a:t>
            </a:r>
            <a:r>
              <a:rPr lang="sr-Latn-ME" dirty="0" smtClean="0"/>
              <a:t>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5373" y="2547258"/>
            <a:ext cx="638414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ELEKTROMEHANIČKI PERIOD</a:t>
            </a:r>
          </a:p>
          <a:p>
            <a:pPr algn="just"/>
            <a:endParaRPr lang="sr-Latn-ME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Ljudi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inju</a:t>
            </a: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koriste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elektri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nu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energiju</a:t>
            </a:r>
            <a:endParaRPr lang="en-US" sz="2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Koristi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kombinacija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elektromagnetne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komponente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sa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mehani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kim</a:t>
            </a: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napravama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sz="2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unske</a:t>
            </a: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ma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š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ine</a:t>
            </a: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se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prave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od 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prekida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releja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sz="2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Herman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Holerit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š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ina</a:t>
            </a: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za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automatsku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obradu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rezultata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popisa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stanovni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š</a:t>
            </a: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ta</a:t>
            </a:r>
            <a:r>
              <a:rPr lang="sr-Latn-ME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sz="2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/>
            <a:endParaRPr lang="sr-Latn-ME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" descr="Rezultat slika za ABAKU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Rezultat slika za ABAKUS png"/>
          <p:cNvSpPr>
            <a:spLocks noChangeAspect="1" noChangeArrowheads="1"/>
          </p:cNvSpPr>
          <p:nvPr/>
        </p:nvSpPr>
        <p:spPr bwMode="auto">
          <a:xfrm>
            <a:off x="320267" y="7937"/>
            <a:ext cx="292508" cy="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617" y="2780211"/>
            <a:ext cx="3126377" cy="26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</a:t>
            </a:r>
            <a:r>
              <a:rPr lang="en-US" dirty="0" smtClean="0"/>
              <a:t>STORIJAT RAZVOJA RA</a:t>
            </a:r>
            <a:r>
              <a:rPr lang="sr-Latn-ME" dirty="0" smtClean="0"/>
              <a:t>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5372" y="2547258"/>
            <a:ext cx="106818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ELEKTROMEHANIČKI PERIOD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ME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Važno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otkrić</a:t>
            </a: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projektovanje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savremenih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računara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bio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koncept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binarnog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sistema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postavljenog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od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strane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rskog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naučnika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Džordža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Bula</a:t>
            </a: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Bulova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algebra</a:t>
            </a: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Godine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1884. </a:t>
            </a: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merikanac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Herman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Holerit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patentirao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mašinu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tabeliranje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pomoću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bušenih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kartica</a:t>
            </a: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čime je omogućeno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brzo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očitavanj</a:t>
            </a: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podataka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Holerit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</a:t>
            </a: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zatim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osnovao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kompaniju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koja je bila preteča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IBM</a:t>
            </a:r>
            <a:r>
              <a:rPr lang="sr-Latn-C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ME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" descr="Rezultat slika za ABAKU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Rezultat slika za ABAKUS png"/>
          <p:cNvSpPr>
            <a:spLocks noChangeAspect="1" noChangeArrowheads="1"/>
          </p:cNvSpPr>
          <p:nvPr/>
        </p:nvSpPr>
        <p:spPr bwMode="auto">
          <a:xfrm>
            <a:off x="320267" y="7937"/>
            <a:ext cx="292508" cy="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</a:t>
            </a:r>
            <a:r>
              <a:rPr lang="en-US" dirty="0" smtClean="0"/>
              <a:t>STORIJAT RAZVOJA RA</a:t>
            </a:r>
            <a:r>
              <a:rPr lang="sr-Latn-ME" dirty="0" smtClean="0"/>
              <a:t>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5373" y="2547258"/>
            <a:ext cx="6175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ELEKTRONSKI PERIOD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ME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Prva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potpuno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elektronska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unska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ma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š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ina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je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bila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ABC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autora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Beri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Atanasf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Napravljena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da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j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š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ava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sistem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linearnih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jedna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ina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Nije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mogla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programirati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Mnogo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vakumskih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ij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evi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/>
            <a:endParaRPr lang="sr-Latn-ME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" descr="Rezultat slika za ABAKU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Rezultat slika za ABAKUS png"/>
          <p:cNvSpPr>
            <a:spLocks noChangeAspect="1" noChangeArrowheads="1"/>
          </p:cNvSpPr>
          <p:nvPr/>
        </p:nvSpPr>
        <p:spPr bwMode="auto">
          <a:xfrm>
            <a:off x="320267" y="7937"/>
            <a:ext cx="292508" cy="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500002003p-03-01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8" b="93071" l="6625" r="956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2907" y="2690949"/>
            <a:ext cx="4038600" cy="34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ISTORIJAT RAZVOJA RAČUNARA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1" y="2210480"/>
            <a:ext cx="111800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3300"/>
              </a:buClr>
              <a:defRPr/>
            </a:pPr>
            <a:r>
              <a:rPr lang="sr-Latn-C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Računari 1. generacije (1951-1958)</a:t>
            </a:r>
          </a:p>
          <a:p>
            <a:pPr marL="228600" indent="-228600">
              <a:buClr>
                <a:srgbClr val="993300"/>
              </a:buClr>
              <a:defRPr/>
            </a:pPr>
            <a:endParaRPr lang="sr-Latn-CS" sz="11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20725" lvl="2" indent="-263525"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1944: 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Mark </a:t>
            </a:r>
            <a:r>
              <a:rPr lang="sr-Latn-C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1 - </a:t>
            </a:r>
            <a:r>
              <a:rPr lang="sr-Latn-C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prvi elektromehanički računar opšte </a:t>
            </a:r>
            <a:r>
              <a:rPr lang="sr-Latn-C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namjene kojeg </a:t>
            </a:r>
            <a:r>
              <a:rPr lang="sr-Latn-C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je razvio profesor sa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Harvard</a:t>
            </a:r>
            <a:r>
              <a:rPr lang="sr-Latn-C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a,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Howard Aiken</a:t>
            </a:r>
            <a:r>
              <a:rPr lang="sr-Latn-C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proizvod je </a:t>
            </a:r>
            <a:r>
              <a:rPr lang="sr-Latn-C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IBM-a.</a:t>
            </a:r>
            <a:endParaRPr lang="sr-Latn-C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20725" lvl="1" indent="-263525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1944: </a:t>
            </a:r>
            <a:r>
              <a:rPr lang="sr-Latn-C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ENIAC</a:t>
            </a:r>
            <a:r>
              <a:rPr lang="sr-Latn-C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- 30 tona težak, 18.000 elektronskih </a:t>
            </a:r>
            <a:r>
              <a:rPr lang="sr-Latn-C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cijevi.</a:t>
            </a:r>
            <a:endParaRPr lang="sr-Latn-C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20725" lvl="1" indent="-263525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sr-Latn-C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1950: 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UNIVAC I</a:t>
            </a:r>
            <a:r>
              <a:rPr lang="sr-Latn-C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sr-Latn-C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sr-Latn-C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prvi komercijalni računar opšte </a:t>
            </a:r>
            <a:r>
              <a:rPr lang="sr-Latn-C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namjene.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sr-Latn-ME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ME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3566" y="4001534"/>
            <a:ext cx="1881100" cy="184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140" y="3910322"/>
            <a:ext cx="2815892" cy="18994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4221257"/>
            <a:ext cx="67436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Latn-C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Opšte karakteristike: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C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Elektronske </a:t>
            </a:r>
            <a:r>
              <a:rPr lang="sr-Latn-CS" alt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vakum </a:t>
            </a:r>
            <a:r>
              <a:rPr lang="sr-Latn-CS" alt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cijevi.</a:t>
            </a:r>
            <a:endParaRPr lang="sr-Latn-CS" alt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CS" alt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Mašinski jezik (0 i 1</a:t>
            </a:r>
            <a:r>
              <a:rPr lang="sr-Latn-CS" alt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).</a:t>
            </a:r>
            <a:endParaRPr lang="sr-Latn-CS" alt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C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Magnetna primarna 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memorija.</a:t>
            </a:r>
            <a:endParaRPr lang="sr-Latn-CS" alt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C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Unos programa i podataka preko </a:t>
            </a:r>
            <a:r>
              <a:rPr lang="sr-Latn-CS" alt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bušenih </a:t>
            </a:r>
            <a:r>
              <a:rPr lang="sr-Latn-CS" alt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kartica. </a:t>
            </a:r>
            <a:endParaRPr lang="sr-Latn-CS" alt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C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Sve potrebne radnje je uglavnom izvršavao sam 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operater.</a:t>
            </a:r>
            <a:endParaRPr lang="sr-Latn-CS" alt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ISTORIJAT RAZVOJA RAČUNARA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1" y="2210480"/>
            <a:ext cx="6757987" cy="379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3300"/>
              </a:buClr>
              <a:defRPr/>
            </a:pPr>
            <a:r>
              <a:rPr lang="sr-Latn-CS" alt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Računari 2. generacije </a:t>
            </a:r>
            <a:r>
              <a:rPr lang="sr-Latn-CS" altLang="en-US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(1959-1963)</a:t>
            </a:r>
            <a:endParaRPr lang="sr-Latn-CS" sz="11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sr-Latn-CS" altLang="en-US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sr-Latn-CS" alt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Osnovne </a:t>
            </a:r>
            <a:r>
              <a:rPr lang="sr-Latn-CS" alt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karakteristike: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Tranzistori. 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Početak jezika višeg nivoa: </a:t>
            </a:r>
            <a:r>
              <a:rPr lang="sr-Latn-C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Fortran i </a:t>
            </a:r>
            <a:r>
              <a:rPr lang="sr-Latn-CS" alt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Cobol.</a:t>
            </a:r>
            <a:endParaRPr lang="sr-Latn-CS" altLang="en-US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Magnetna primarna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memorija.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Magnetni diskovi i trake </a:t>
            </a: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za sekundarnu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memoriju.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Tipični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prim.eri</a:t>
            </a: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Philco Transac S-2000 i IBM 1401 i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1620.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ME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5207" y="2094054"/>
            <a:ext cx="2510343" cy="2013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207" y="4206887"/>
            <a:ext cx="3993394" cy="23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ISTORIJAT RAZVOJA RAČUNARA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1" y="2210480"/>
            <a:ext cx="6757987" cy="348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3300"/>
              </a:buClr>
              <a:defRPr/>
            </a:pPr>
            <a:r>
              <a:rPr lang="sr-Latn-CS" alt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Računari 3. generacije </a:t>
            </a:r>
            <a:r>
              <a:rPr lang="sr-Latn-CS" altLang="en-US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(1964-1970)</a:t>
            </a:r>
            <a:endParaRPr lang="sr-Latn-CS" altLang="en-US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sr-Latn-CS" altLang="en-US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sr-Latn-CS" alt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Osnovne </a:t>
            </a:r>
            <a:r>
              <a:rPr lang="sr-Latn-CS" alt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karakteristike: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Integrisana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kola;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Drastično povećanje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memorije;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Omogućilo je proizvodnju čipova sa hiljadama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tranzistora;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Tipični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primjeri</a:t>
            </a: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IBM 360 (slika),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PDP-1.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ME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9488" y="2210480"/>
            <a:ext cx="2505673" cy="209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488" y="4301589"/>
            <a:ext cx="377375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ISTORIJAT RAZVOJA RAČUNARA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1" y="2210480"/>
            <a:ext cx="6757987" cy="502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3300"/>
              </a:buClr>
              <a:defRPr/>
            </a:pPr>
            <a:r>
              <a:rPr lang="sr-Latn-CS" alt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Računari 4. generacije </a:t>
            </a:r>
            <a:r>
              <a:rPr lang="sr-Latn-CS" altLang="en-US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(1971-1984)</a:t>
            </a:r>
            <a:endParaRPr lang="sr-Latn-CS" altLang="en-US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sr-Latn-CS" altLang="en-US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sr-Latn-CS" alt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Osnovne </a:t>
            </a:r>
            <a:r>
              <a:rPr lang="sr-Latn-CS" alt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karakteristike: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LSI - </a:t>
            </a:r>
            <a:r>
              <a:rPr lang="sr-Latn-CS" altLang="en-US" sz="2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Large </a:t>
            </a:r>
            <a:r>
              <a:rPr lang="en-US" altLang="en-US" sz="2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Scale </a:t>
            </a:r>
            <a:r>
              <a:rPr lang="en-US" altLang="en-US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Integration</a:t>
            </a:r>
            <a:r>
              <a:rPr lang="sr-Latn-ME" altLang="en-US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;</a:t>
            </a:r>
            <a:r>
              <a:rPr lang="en-US" altLang="en-US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sr-Latn-CS" altLang="en-US" sz="200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VLSI, </a:t>
            </a:r>
            <a:r>
              <a:rPr lang="en-US" altLang="en-US" sz="20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Very Large Scale Integration 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proces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kreiranja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integrisanih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kola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kombinujući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hiljade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tranzistora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u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jedan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čip</a:t>
            </a:r>
            <a:r>
              <a:rPr lang="sr-Latn-ME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;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Razvoj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mikroprocesora;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Pojava mini i super </a:t>
            </a:r>
            <a:r>
              <a:rPr lang="sr-Latn-CS" alt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računara;</a:t>
            </a:r>
            <a:endParaRPr lang="sr-Latn-CS" altLang="en-US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Paralelno </a:t>
            </a:r>
            <a:r>
              <a:rPr lang="sr-Latn-CS" alt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procesiranje;</a:t>
            </a:r>
            <a:endParaRPr lang="sr-Latn-CS" altLang="en-US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Povećana brzina rada, snaga, memorijski </a:t>
            </a:r>
            <a:r>
              <a:rPr lang="sr-Latn-CS" alt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resursi;</a:t>
            </a:r>
            <a:endParaRPr lang="sr-Latn-CS" altLang="en-US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Tipični predstavnici: 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Apple II, IBM </a:t>
            </a:r>
            <a:r>
              <a:rPr lang="en-U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PC</a:t>
            </a:r>
            <a:r>
              <a:rPr lang="sr-Latn-ME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ME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0" b="99085" l="2186" r="986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6322" y="2427051"/>
            <a:ext cx="2231329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ŠTA JE </a:t>
            </a:r>
            <a:r>
              <a:rPr lang="en-US" dirty="0" smtClean="0"/>
              <a:t>INFORMATIKA</a:t>
            </a:r>
            <a:r>
              <a:rPr lang="sr-Latn-ME" dirty="0" smtClean="0"/>
              <a:t> 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0331" y="2767693"/>
            <a:ext cx="11051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Informatika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nauka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koja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bavi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prikupljanjem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obradom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čuvanjem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prezentovanjem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informacija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korisniku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0" b="100000" l="9524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1912" y="3973498"/>
            <a:ext cx="3562351" cy="24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ISTORIJAT RAZVOJA RAČUNARA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1" y="2210480"/>
            <a:ext cx="7372349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3300"/>
              </a:buClr>
              <a:defRPr/>
            </a:pPr>
            <a:r>
              <a:rPr lang="sr-Latn-CS" alt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Računari 5. generacije </a:t>
            </a:r>
            <a:r>
              <a:rPr lang="sr-Latn-CS" altLang="en-US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(1984-1991)</a:t>
            </a:r>
            <a:endParaRPr lang="sr-Latn-CS" altLang="en-US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sr-Latn-CS" altLang="en-US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sr-Latn-CS" alt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Osnovne </a:t>
            </a:r>
            <a:r>
              <a:rPr lang="sr-Latn-CS" alt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karakteristike:</a:t>
            </a:r>
          </a:p>
          <a:p>
            <a:pPr marL="800100" lvl="1" indent="-342900">
              <a:lnSpc>
                <a:spcPct val="90000"/>
              </a:lnSpc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zasnovana</a:t>
            </a:r>
            <a:r>
              <a:rPr lang="en-U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je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na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konstrukciji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paralelne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arhitekture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koji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omogućavaju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istovremeni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rad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više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kompjutera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(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procesora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)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na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r</a:t>
            </a:r>
            <a:r>
              <a:rPr lang="sr-Latn-ME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j</a:t>
            </a:r>
            <a:r>
              <a:rPr lang="en-US" altLang="en-US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ešavanju</a:t>
            </a:r>
            <a:r>
              <a:rPr lang="en-U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određenog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zadatka</a:t>
            </a:r>
            <a:r>
              <a:rPr lang="en-U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;</a:t>
            </a:r>
            <a:endParaRPr lang="sr-Latn-ME" altLang="en-US" sz="2000" dirty="0" smtClean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Paralelna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obrada;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Višeprocesorski rad (</a:t>
            </a:r>
            <a:r>
              <a:rPr lang="sr-Latn-CS" altLang="en-US" sz="20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Multiprocessing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);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Konkurentna obrada aplikacija (</a:t>
            </a:r>
            <a:r>
              <a:rPr lang="sr-Latn-CS" altLang="en-US" sz="20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Multitasking</a:t>
            </a:r>
            <a:r>
              <a:rPr lang="sr-Latn-CS" altLang="en-US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);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Koriste se za prepoznavanje govora i ostalim domenima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vještačke inteligencije;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Razvoj super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računara.</a:t>
            </a:r>
            <a:endParaRPr lang="sr-Latn-CS" altLang="en-US" sz="20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  <a:p>
            <a:pPr marL="742950" lvl="1" indent="-285750">
              <a:lnSpc>
                <a:spcPct val="90000"/>
              </a:lnSpc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ME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406" y="2415648"/>
            <a:ext cx="3652101" cy="360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ISTORIJAT RAZVOJA RAČUNARA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1" y="2210480"/>
            <a:ext cx="7372349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3300"/>
              </a:buClr>
              <a:defRPr/>
            </a:pPr>
            <a:r>
              <a:rPr lang="sr-Latn-CS" alt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Računari </a:t>
            </a:r>
            <a:r>
              <a:rPr lang="sr-Latn-CS" alt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6. </a:t>
            </a:r>
            <a:r>
              <a:rPr lang="sr-Latn-CS" alt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generacije </a:t>
            </a:r>
            <a:r>
              <a:rPr lang="sr-Latn-CS" alt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(od 1992)</a:t>
            </a:r>
            <a:endParaRPr lang="sr-Latn-CS" altLang="en-US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sr-Latn-CS" altLang="en-US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sr-Latn-CS" alt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Osnovne </a:t>
            </a:r>
            <a:r>
              <a:rPr lang="sr-Latn-CS" alt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karakteristike:</a:t>
            </a:r>
          </a:p>
          <a:p>
            <a:pPr marL="742950" lvl="1" indent="-285750">
              <a:lnSpc>
                <a:spcPct val="90000"/>
              </a:lnSpc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C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A50021"/>
              </a:buClr>
              <a:defRPr/>
            </a:pPr>
            <a:endParaRPr lang="sr-Latn-ME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19136" y="3438525"/>
            <a:ext cx="6881813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Nano tehnologije i neurokompjuteri.</a:t>
            </a:r>
          </a:p>
          <a:p>
            <a:pPr eaLnBrk="1" hangingPunct="1">
              <a:spcAft>
                <a:spcPts val="600"/>
              </a:spcAft>
            </a:pPr>
            <a:r>
              <a:rPr lang="sr-Latn-CS" alt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Tehnologija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paralelno procesiranje/arhitektura.</a:t>
            </a:r>
          </a:p>
          <a:p>
            <a:pPr eaLnBrk="1" hangingPunct="1">
              <a:spcAft>
                <a:spcPts val="600"/>
              </a:spcAft>
            </a:pPr>
            <a:r>
              <a:rPr lang="sr-Latn-CS" alt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Brzina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Tflops </a:t>
            </a:r>
            <a:r>
              <a:rPr lang="sr-Latn-CS" altLang="en-US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(Tera </a:t>
            </a:r>
            <a:r>
              <a:rPr lang="sr-Latn-CS" altLang="en-US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Floating point Operations Per Second</a:t>
            </a:r>
            <a:r>
              <a:rPr lang="sr-Latn-CS" altLang="en-US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 (broj operacija sa pokretnim zarezom u sekundi) 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≈ 10</a:t>
            </a:r>
            <a:r>
              <a:rPr lang="sr-Latn-CS" altLang="en-US" sz="2000" baseline="30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12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oper/s.</a:t>
            </a:r>
          </a:p>
          <a:p>
            <a:pPr eaLnBrk="1" hangingPunct="1">
              <a:spcAft>
                <a:spcPts val="600"/>
              </a:spcAft>
            </a:pPr>
            <a:r>
              <a:rPr lang="sr-Latn-CS" alt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Procesori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kombinacija RISC arhitekture, protočnosti (</a:t>
            </a:r>
            <a:r>
              <a:rPr lang="sr-Latn-CS" altLang="en-US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pipelining)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i paralelnog procesiranja. </a:t>
            </a:r>
          </a:p>
          <a:p>
            <a:pPr eaLnBrk="1" hangingPunct="1">
              <a:spcAft>
                <a:spcPts val="600"/>
              </a:spcAft>
            </a:pPr>
            <a:r>
              <a:rPr lang="sr-Latn-CS" alt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Razvoj</a:t>
            </a:r>
            <a:r>
              <a:rPr lang="sr-Latn-C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 WAN i WLAN (bežični LAN).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9" b="92784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8435" y="3028950"/>
            <a:ext cx="2503071" cy="357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1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ISTORIJAT RAZVOJA RAČUNARA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757361" y="2536780"/>
            <a:ext cx="9144002" cy="4038600"/>
          </a:xfrm>
        </p:spPr>
        <p:txBody>
          <a:bodyPr>
            <a:normAutofit fontScale="92500" lnSpcReduction="10000"/>
          </a:bodyPr>
          <a:lstStyle/>
          <a:p>
            <a:pPr marL="0" indent="0" algn="l" eaLnBrk="1" hangingPunct="1">
              <a:lnSpc>
                <a:spcPct val="150000"/>
              </a:lnSpc>
              <a:spcAft>
                <a:spcPts val="600"/>
              </a:spcAft>
              <a:buNone/>
            </a:pPr>
            <a:r>
              <a:rPr lang="sr-Latn-CS" alt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2001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 Apple - </a:t>
            </a:r>
            <a:r>
              <a:rPr lang="sr-Latn-CS" altLang="en-US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iPod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- digitalni muzički plejer (8, 16 i 32 GB-2007);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600"/>
              </a:spcAft>
              <a:buNone/>
            </a:pPr>
            <a:r>
              <a:rPr lang="sr-Latn-CS" alt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2002-2011: 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razvoj </a:t>
            </a:r>
            <a:r>
              <a:rPr lang="sr-Latn-CS" altLang="en-US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smartphone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Nano i iPhone (G1-G6)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600"/>
              </a:spcAft>
              <a:buNone/>
            </a:pPr>
            <a:r>
              <a:rPr lang="sr-Latn-CS" alt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2007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 iPhone kombinuje 2,5GHz GSM i EDGE celularni telefon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600"/>
              </a:spcAft>
              <a:buNone/>
            </a:pPr>
            <a:r>
              <a:rPr lang="sr-Latn-CS" alt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2008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 iPhone 3G sa </a:t>
            </a:r>
            <a:r>
              <a:rPr lang="sr-Latn-CS" alt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GPS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navigacijom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600"/>
              </a:spcAft>
              <a:buNone/>
            </a:pPr>
            <a:r>
              <a:rPr lang="sr-Latn-CS" alt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2010: 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razvoj smart mobilnih telefona (iPad, Apple…)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600"/>
              </a:spcAft>
              <a:buNone/>
            </a:pPr>
            <a:r>
              <a:rPr lang="sr-Latn-CS" alt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2011: </a:t>
            </a:r>
            <a:r>
              <a:rPr lang="sr-Latn-CS" alt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6G Nano, 4G iPhone</a:t>
            </a:r>
          </a:p>
          <a:p>
            <a:pPr>
              <a:spcBef>
                <a:spcPct val="0"/>
              </a:spcBef>
            </a:pPr>
            <a:endParaRPr lang="sr-Latn-CS" altLang="en-US" sz="1800" dirty="0" smtClean="0">
              <a:solidFill>
                <a:srgbClr val="993300"/>
              </a:solidFill>
            </a:endParaRPr>
          </a:p>
          <a:p>
            <a:endParaRPr lang="sr-Latn-C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007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2A5814-BC40-4A37-9064-C44C73C8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r-Latn-M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HVALA NA PAŽNJI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ME" sz="5500" dirty="0" smtClean="0"/>
              <a:t>INFORMATIKA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PREDMET IZUČAVANJA </a:t>
            </a:r>
            <a:r>
              <a:rPr lang="en-US" dirty="0" smtClean="0"/>
              <a:t>INFORMATIK</a:t>
            </a:r>
            <a:r>
              <a:rPr lang="sr-Latn-ME" dirty="0" smtClean="0"/>
              <a:t>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6209" y="3039156"/>
            <a:ext cx="9473926" cy="165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ME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PODACI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ME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INFORMACIJE</a:t>
            </a:r>
            <a:endParaRPr lang="en-US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PODACI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8947" y="2481943"/>
            <a:ext cx="10331176" cy="390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Podaci su registrovane činjenice, oznake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ili zapažanja 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nastala u toku nekog procesa.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Pojam podataka vezan je za fizičke simbole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koji mogu 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 se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bilježe 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(registruju), čuvaju, prenose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 obrađuju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Podatak doslovno označava činjenicu, koja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može biti 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 obliku broja, teksta ili slike i koja se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kao takva 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pamti. </a:t>
            </a:r>
            <a:endParaRPr lang="sr-Latn-ME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Npr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visina Mosta na Tari 170 m to 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je 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podatak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PODACI </a:t>
            </a:r>
            <a:endParaRPr lang="en-US" dirty="0"/>
          </a:p>
        </p:txBody>
      </p:sp>
      <p:pic>
        <p:nvPicPr>
          <p:cNvPr id="5" name="Picture 4" descr="H:\Baze Podataka\slike\podatak-informacija.png"/>
          <p:cNvPicPr/>
          <p:nvPr/>
        </p:nvPicPr>
        <p:blipFill rotWithShape="1">
          <a:blip r:embed="rId5"/>
          <a:srcRect t="1" b="15258"/>
          <a:stretch/>
        </p:blipFill>
        <p:spPr bwMode="auto">
          <a:xfrm>
            <a:off x="1781856" y="2233748"/>
            <a:ext cx="8511675" cy="424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3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INFORMACIJA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8947" y="2481943"/>
            <a:ext cx="1019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Informacija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podatak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koji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ima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značenje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u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nekom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kontekstu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Informacije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podaci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koji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obrađeni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bi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imali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određeno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značenje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bili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korisni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Informacija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skup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činjenica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tako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obrađenih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organizovanih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predstav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jaju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neko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obavještenje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</a:t>
            </a:r>
            <a:r>
              <a:rPr lang="en-US" dirty="0" smtClean="0"/>
              <a:t>STORIJAT RAZVOJA RA</a:t>
            </a:r>
            <a:r>
              <a:rPr lang="sr-Latn-ME" dirty="0" smtClean="0"/>
              <a:t>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8947" y="2481943"/>
            <a:ext cx="101925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Premehani</a:t>
            </a:r>
            <a:r>
              <a:rPr lang="sr-Latn-ME" sz="2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7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ki</a:t>
            </a:r>
            <a:r>
              <a:rPr lang="en-US" sz="2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period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Mehani</a:t>
            </a:r>
            <a:r>
              <a:rPr lang="sr-Latn-ME" sz="2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7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ki</a:t>
            </a:r>
            <a:r>
              <a:rPr lang="en-US" sz="2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period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Elektromehani</a:t>
            </a:r>
            <a:r>
              <a:rPr lang="sr-Latn-ME" sz="2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7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ki</a:t>
            </a:r>
            <a:r>
              <a:rPr lang="en-US" sz="2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period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7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Elektronski</a:t>
            </a:r>
            <a:r>
              <a:rPr lang="en-US" sz="2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period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7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7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Revolucija</a:t>
            </a:r>
            <a:r>
              <a:rPr lang="en-US" sz="2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……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</a:t>
            </a:r>
            <a:r>
              <a:rPr lang="en-US" dirty="0" smtClean="0"/>
              <a:t>STORIJAT RAZVOJA RA</a:t>
            </a:r>
            <a:r>
              <a:rPr lang="sr-Latn-ME" dirty="0" smtClean="0"/>
              <a:t>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945" y="2547258"/>
            <a:ext cx="6005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PREMEHANIČKI PERIOD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r-Latn-ME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Africi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prona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đ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ena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kost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kojoj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zarezima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ob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ilj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že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ni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brojevi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….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Razvojem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trgovine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raste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i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potreba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unanjem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…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Abakus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Antikitera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924" y="2249752"/>
            <a:ext cx="1847248" cy="2462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473" y="4598160"/>
            <a:ext cx="2993701" cy="19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I</a:t>
            </a:r>
            <a:r>
              <a:rPr lang="en-US" dirty="0" smtClean="0"/>
              <a:t>STORIJAT RAZVOJA RA</a:t>
            </a:r>
            <a:r>
              <a:rPr lang="sr-Latn-ME" dirty="0" smtClean="0"/>
              <a:t>ČUNARA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5373" y="2547258"/>
            <a:ext cx="56395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PREMEHANIČKI PERIOD</a:t>
            </a:r>
          </a:p>
          <a:p>
            <a:pPr algn="just"/>
            <a:endParaRPr lang="sr-Latn-ME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Arapski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brojevi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– Al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horezmi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Evropu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don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 </a:t>
            </a:r>
            <a:r>
              <a:rPr lang="sr-Latn-ME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L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eonardo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Fibona</a:t>
            </a:r>
            <a:r>
              <a:rPr lang="sr-Latn-ME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ME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Š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tamparska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presa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– Gutenberg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Neperove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kosti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Klizaju</a:t>
            </a:r>
            <a:r>
              <a:rPr lang="sr-Latn-ME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ć</a:t>
            </a:r>
            <a:r>
              <a:rPr lang="en-US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lenjir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/>
            <a:endParaRPr lang="sr-Latn-ME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" descr="Rezultat slika za ABAKU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Rezultat slika za ABAKUS png"/>
          <p:cNvSpPr>
            <a:spLocks noChangeAspect="1" noChangeArrowheads="1"/>
          </p:cNvSpPr>
          <p:nvPr/>
        </p:nvSpPr>
        <p:spPr bwMode="auto">
          <a:xfrm>
            <a:off x="320267" y="7937"/>
            <a:ext cx="292508" cy="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398" y="2726189"/>
            <a:ext cx="3952576" cy="107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424" y="4411129"/>
            <a:ext cx="2714092" cy="1957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516" y="4777184"/>
            <a:ext cx="264589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Reflection on learning_AAS_v5" id="{59B7BDFB-57AB-4529-979B-198FE99CC53E}" vid="{8B6E8B8A-CD93-411A-90DE-1F9807F38B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2AB9FA-5EE8-4111-B873-E09ACA2BC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F1D2AC-2735-457E-B639-07E13F9A62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6c05727-aa75-4e4a-9b5f-8a80a1165891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8699A2-1304-4DB0-887E-96D5B0474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3034</Words>
  <Application>Microsoft Office PowerPoint</Application>
  <PresentationFormat>Widescreen</PresentationFormat>
  <Paragraphs>340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Impact</vt:lpstr>
      <vt:lpstr>Segoe UI</vt:lpstr>
      <vt:lpstr>Trebuchet MS</vt:lpstr>
      <vt:lpstr>Wingdings</vt:lpstr>
      <vt:lpstr>Berlin</vt:lpstr>
      <vt:lpstr>INFORMATIKA</vt:lpstr>
      <vt:lpstr>ŠTA JE INFORMATIKA ?</vt:lpstr>
      <vt:lpstr>PREDMET IZUČAVANJA INFORMATIKE </vt:lpstr>
      <vt:lpstr>PODACI </vt:lpstr>
      <vt:lpstr>PODACI </vt:lpstr>
      <vt:lpstr>INFORMACIJA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ISTORIJAT RAZVOJA RAČUNARA </vt:lpstr>
      <vt:lpstr>INFORMATIKA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2019-08-31T16:14:01Z</dcterms:created>
  <dcterms:modified xsi:type="dcterms:W3CDTF">2019-09-16T13:59:19Z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XPowerLiteLastOptimized">
    <vt:lpwstr>2560379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S8.2.2</vt:lpwstr>
  </property>
</Properties>
</file>