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1" r:id="rId3"/>
    <p:sldId id="339" r:id="rId4"/>
    <p:sldId id="312" r:id="rId5"/>
    <p:sldId id="330" r:id="rId6"/>
    <p:sldId id="313" r:id="rId7"/>
    <p:sldId id="331" r:id="rId8"/>
    <p:sldId id="332" r:id="rId9"/>
    <p:sldId id="314" r:id="rId10"/>
    <p:sldId id="333" r:id="rId11"/>
    <p:sldId id="315" r:id="rId12"/>
    <p:sldId id="316" r:id="rId13"/>
    <p:sldId id="317" r:id="rId14"/>
    <p:sldId id="334" r:id="rId15"/>
    <p:sldId id="318" r:id="rId16"/>
    <p:sldId id="335" r:id="rId17"/>
    <p:sldId id="336" r:id="rId18"/>
    <p:sldId id="337" r:id="rId19"/>
    <p:sldId id="340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20588" autoAdjust="0"/>
    <p:restoredTop sz="94660"/>
  </p:normalViewPr>
  <p:slideViewPr>
    <p:cSldViewPr>
      <p:cViewPr varScale="1">
        <p:scale>
          <a:sx n="68" d="100"/>
          <a:sy n="68" d="100"/>
        </p:scale>
        <p:origin x="78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926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694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490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87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481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250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40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15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319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68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CEB5-AFF2-4947-85C8-03B37B6AEA28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318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BCEB5-AFF2-4947-85C8-03B37B6AEA28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A63BA-2825-4F4F-B583-144E0EA696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86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5408" y="1828800"/>
            <a:ext cx="7772400" cy="2060575"/>
          </a:xfrm>
        </p:spPr>
        <p:txBody>
          <a:bodyPr>
            <a:normAutofit/>
          </a:bodyPr>
          <a:lstStyle/>
          <a:p>
            <a:r>
              <a:rPr lang="en-US" sz="7200" b="1" i="1" u="sng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4876800"/>
            <a:ext cx="6400800" cy="609600"/>
          </a:xfrm>
        </p:spPr>
        <p:txBody>
          <a:bodyPr>
            <a:normAutofit fontScale="55000" lnSpcReduction="20000"/>
          </a:bodyPr>
          <a:lstStyle/>
          <a:p>
            <a:endParaRPr lang="sr-Latn-ME" dirty="0"/>
          </a:p>
          <a:p>
            <a:pPr algn="r"/>
            <a:r>
              <a:rPr lang="en-US" dirty="0"/>
              <a:t>l</a:t>
            </a:r>
          </a:p>
        </p:txBody>
      </p:sp>
      <p:pic>
        <p:nvPicPr>
          <p:cNvPr id="2050" name="Picture 2" descr="C:\Users\Marko\Desktop\MODNCM105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733800"/>
            <a:ext cx="2667001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0644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066800"/>
            <a:ext cx="8382000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10128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85800"/>
          </a:xfrm>
        </p:spPr>
        <p:txBody>
          <a:bodyPr>
            <a:normAutofit/>
          </a:bodyPr>
          <a:lstStyle/>
          <a:p>
            <a:pPr algn="just"/>
            <a:r>
              <a:rPr lang="en-US" sz="2000"/>
              <a:t>Na </a:t>
            </a:r>
            <a:r>
              <a:rPr lang="sr-Latn-ME" sz="2000"/>
              <a:t>narednoj slici </a:t>
            </a:r>
            <a:r>
              <a:rPr lang="en-US" sz="2000"/>
              <a:t>prikazan je odnos izmedju modema i telefonske veze. </a:t>
            </a:r>
            <a:endParaRPr lang="en-US" sz="2000">
              <a:latin typeface="+mj-lt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143000"/>
            <a:ext cx="6985924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368762" y="4267200"/>
            <a:ext cx="8229600" cy="2286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/>
              <a:t>Računar sa lijeve strane predaje binarne podatke modulatorskom dijelu modema, a podaci se preko telefonske linije prenose kao analogni signali. Modem na desnoj strani prihvata analogni signal, u svom demodulatoru da ga demoduliše, i predaje računaru na desnoj strani. Komunikacija može biti i dvosmjerna (</a:t>
            </a:r>
            <a:r>
              <a:rPr lang="en-US" sz="2000" i="1"/>
              <a:t>bidirekciona</a:t>
            </a:r>
            <a:r>
              <a:rPr lang="en-US" sz="2000"/>
              <a:t>) što znači da računar na desnoj strani može da predaje podatke računaru na levoj strani koristeći iste procese modulacije i demodulacije.</a:t>
            </a:r>
            <a:endParaRPr lang="en-US" sz="20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472821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038600"/>
          </a:xfrm>
        </p:spPr>
        <p:txBody>
          <a:bodyPr>
            <a:normAutofit/>
          </a:bodyPr>
          <a:lstStyle/>
          <a:p>
            <a:r>
              <a:rPr lang="en-US" sz="2000"/>
              <a:t>Za modulaciju digitalnih podataka u analogni signal koriste se sledeće modulacije: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000" i="1">
                <a:solidFill>
                  <a:srgbClr val="FF0000"/>
                </a:solidFill>
              </a:rPr>
              <a:t>ASK </a:t>
            </a:r>
            <a:r>
              <a:rPr lang="en-US" sz="2000">
                <a:solidFill>
                  <a:srgbClr val="FF0000"/>
                </a:solidFill>
              </a:rPr>
              <a:t>–</a:t>
            </a:r>
            <a:r>
              <a:rPr lang="en-US" sz="2000" i="1">
                <a:solidFill>
                  <a:srgbClr val="FF0000"/>
                </a:solidFill>
              </a:rPr>
              <a:t> Amplitude Shift Key</a:t>
            </a:r>
            <a:endParaRPr lang="sr-Latn-ME" sz="2000">
              <a:solidFill>
                <a:srgbClr val="FF0000"/>
              </a:solidFill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000" i="1">
                <a:solidFill>
                  <a:srgbClr val="FF0000"/>
                </a:solidFill>
              </a:rPr>
              <a:t>FSK </a:t>
            </a:r>
            <a:r>
              <a:rPr lang="en-US" sz="2000">
                <a:solidFill>
                  <a:srgbClr val="FF0000"/>
                </a:solidFill>
              </a:rPr>
              <a:t>–</a:t>
            </a:r>
            <a:r>
              <a:rPr lang="en-US" sz="2000" i="1">
                <a:solidFill>
                  <a:srgbClr val="FF0000"/>
                </a:solidFill>
              </a:rPr>
              <a:t> Frequency Shift Key</a:t>
            </a:r>
            <a:endParaRPr lang="sr-Latn-ME" sz="2000">
              <a:solidFill>
                <a:srgbClr val="FF0000"/>
              </a:solidFill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000" i="1">
                <a:solidFill>
                  <a:srgbClr val="FF0000"/>
                </a:solidFill>
              </a:rPr>
              <a:t>QAM </a:t>
            </a:r>
            <a:r>
              <a:rPr lang="en-US" sz="2000">
                <a:solidFill>
                  <a:srgbClr val="FF0000"/>
                </a:solidFill>
              </a:rPr>
              <a:t>–</a:t>
            </a:r>
            <a:r>
              <a:rPr lang="en-US" sz="2000" i="1">
                <a:solidFill>
                  <a:srgbClr val="FF0000"/>
                </a:solidFill>
              </a:rPr>
              <a:t> Quadrature Amplitude Modulation</a:t>
            </a:r>
            <a:endParaRPr lang="en-US" sz="20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5950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438400"/>
            <a:ext cx="8229600" cy="2514600"/>
          </a:xfrm>
        </p:spPr>
        <p:txBody>
          <a:bodyPr>
            <a:normAutofit/>
          </a:bodyPr>
          <a:lstStyle/>
          <a:p>
            <a:pPr algn="just"/>
            <a:r>
              <a:rPr lang="en-US" sz="2000"/>
              <a:t>Modemi se mogu klasifikovati na osnovu većeg broja kriterijuma kakvi su: brzina prenosa, način rada, itd. Sve ove podjele su u principu ravnopravne i sveobuhvatne. Koristit ćemo podjelu zasnovanu na načinu rada. Shodno ovoj podjeli razlikujemo dva tipa modema:</a:t>
            </a:r>
            <a:endParaRPr lang="sr-Latn-ME" sz="2000"/>
          </a:p>
          <a:p>
            <a:pPr marL="0" indent="0" algn="just">
              <a:buNone/>
            </a:pPr>
            <a:endParaRPr lang="sr-Latn-ME" sz="2000"/>
          </a:p>
          <a:p>
            <a:pPr lvl="1" algn="just"/>
            <a:r>
              <a:rPr lang="en-US" sz="2000" b="1">
                <a:solidFill>
                  <a:srgbClr val="FF0000"/>
                </a:solidFill>
              </a:rPr>
              <a:t>Asinhroni </a:t>
            </a:r>
            <a:r>
              <a:rPr lang="en-US" sz="2000" b="1" i="1">
                <a:solidFill>
                  <a:srgbClr val="FF0000"/>
                </a:solidFill>
              </a:rPr>
              <a:t>voice-band</a:t>
            </a:r>
            <a:r>
              <a:rPr lang="en-US" sz="2000" b="1">
                <a:solidFill>
                  <a:srgbClr val="FF0000"/>
                </a:solidFill>
              </a:rPr>
              <a:t> modemi </a:t>
            </a:r>
            <a:endParaRPr lang="sr-Latn-ME" sz="2000" b="1">
              <a:solidFill>
                <a:srgbClr val="FF0000"/>
              </a:solidFill>
            </a:endParaRPr>
          </a:p>
          <a:p>
            <a:pPr lvl="1" algn="just"/>
            <a:r>
              <a:rPr lang="en-US" sz="2000" b="1">
                <a:solidFill>
                  <a:srgbClr val="FF0000"/>
                </a:solidFill>
              </a:rPr>
              <a:t>Sinhroni </a:t>
            </a:r>
            <a:r>
              <a:rPr lang="en-US" sz="2000" b="1" i="1">
                <a:solidFill>
                  <a:srgbClr val="FF0000"/>
                </a:solidFill>
              </a:rPr>
              <a:t>voice-band</a:t>
            </a:r>
            <a:r>
              <a:rPr lang="en-US" sz="2000" b="1">
                <a:solidFill>
                  <a:srgbClr val="FF0000"/>
                </a:solidFill>
              </a:rPr>
              <a:t> modemi </a:t>
            </a:r>
            <a:endParaRPr lang="en-US" sz="2000">
              <a:solidFill>
                <a:srgbClr val="FF0000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r-Latn-ME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Klasifikacija</a:t>
            </a:r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modem</a:t>
            </a:r>
            <a:r>
              <a:rPr lang="sr-Latn-ME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endParaRPr lang="en-US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6136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276600"/>
          </a:xfrm>
        </p:spPr>
        <p:txBody>
          <a:bodyPr>
            <a:normAutofit/>
          </a:bodyPr>
          <a:lstStyle/>
          <a:p>
            <a:pPr algn="just"/>
            <a:r>
              <a:rPr lang="sr-Latn-ME" sz="2000"/>
              <a:t>P</a:t>
            </a:r>
            <a:r>
              <a:rPr lang="en-US" sz="2000"/>
              <a:t>ripadaju klasi</a:t>
            </a:r>
            <a:r>
              <a:rPr lang="en-US" sz="2000" b="1"/>
              <a:t> </a:t>
            </a:r>
            <a:r>
              <a:rPr lang="en-US" sz="2000" i="1"/>
              <a:t>low-speed</a:t>
            </a:r>
            <a:r>
              <a:rPr lang="en-US" sz="2000" b="1"/>
              <a:t> </a:t>
            </a:r>
            <a:r>
              <a:rPr lang="en-US" sz="2000"/>
              <a:t>modema, a koriste se za prenos</a:t>
            </a:r>
            <a:r>
              <a:rPr lang="en-US" sz="2000" b="1"/>
              <a:t> </a:t>
            </a:r>
            <a:r>
              <a:rPr lang="en-US" sz="2000"/>
              <a:t>asinhronih podataka (podaci uokvireni sa start i stop bitovima). </a:t>
            </a:r>
            <a:endParaRPr lang="sr-Latn-ME" sz="2000"/>
          </a:p>
          <a:p>
            <a:pPr algn="just"/>
            <a:r>
              <a:rPr lang="en-US" sz="2000"/>
              <a:t>Sinhrone podatke je moguće slati preko asinhronog modema ali je to nepraktično i neekonomično (takav prenos nazivamo </a:t>
            </a:r>
            <a:r>
              <a:rPr lang="en-US" sz="2000" i="1"/>
              <a:t>isochronous transmission</a:t>
            </a:r>
            <a:r>
              <a:rPr lang="en-US" sz="2000"/>
              <a:t>). </a:t>
            </a:r>
            <a:endParaRPr lang="sr-Latn-ME" sz="2000"/>
          </a:p>
          <a:p>
            <a:pPr algn="just"/>
            <a:r>
              <a:rPr lang="en-US" sz="2000"/>
              <a:t>Asinhroni modemi koriste relativno jednostavne modulacione šeme koje su ograničene na relativno </a:t>
            </a:r>
            <a:r>
              <a:rPr lang="en-US" sz="2000" i="1"/>
              <a:t>low-speed</a:t>
            </a:r>
            <a:r>
              <a:rPr lang="en-US" sz="2000"/>
              <a:t> aplikacije (manje od 2400 bps-a) kakve srijećemo u telemetriji. </a:t>
            </a:r>
            <a:endParaRPr lang="sr-Latn-ME" sz="2000"/>
          </a:p>
          <a:p>
            <a:pPr algn="just"/>
            <a:endParaRPr lang="en-US" sz="200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r-Latn-ME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Asinhroni voice-band modemi</a:t>
            </a:r>
            <a:endParaRPr lang="en-US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652095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876800"/>
          </a:xfrm>
        </p:spPr>
        <p:txBody>
          <a:bodyPr>
            <a:normAutofit/>
          </a:bodyPr>
          <a:lstStyle/>
          <a:p>
            <a:pPr algn="just"/>
            <a:r>
              <a:rPr lang="en-US" sz="2000"/>
              <a:t>Na strani predajnika, serijski podaci koji se primaju od DTE-a se direktno dovode na FSK modulator. </a:t>
            </a:r>
            <a:endParaRPr lang="sr-Latn-ME" sz="2000"/>
          </a:p>
          <a:p>
            <a:pPr algn="just"/>
            <a:r>
              <a:rPr lang="en-US" sz="2000"/>
              <a:t>FSK modulatori obično su realizovani kao naponsko kontrolisani oscilatori, pa reaguju na naponske nivoe nezavisno od vremenske reference. </a:t>
            </a:r>
            <a:endParaRPr lang="sr-Latn-ME" sz="2000"/>
          </a:p>
          <a:p>
            <a:pPr algn="just"/>
            <a:r>
              <a:rPr lang="en-US" sz="2000"/>
              <a:t>FSK modulatori koriste jednobitno</a:t>
            </a:r>
            <a:r>
              <a:rPr lang="en-US" sz="2000" i="1"/>
              <a:t> </a:t>
            </a:r>
            <a:r>
              <a:rPr lang="en-US" sz="2000"/>
              <a:t>kodiranje, što znači da svaki ulazni bit moduliše nosilac nezavisno od ostalih bitova.</a:t>
            </a:r>
            <a:r>
              <a:rPr lang="sr-Latn-ME" sz="2000"/>
              <a:t> </a:t>
            </a:r>
            <a:r>
              <a:rPr lang="en-US" sz="2000"/>
              <a:t>Jednobitno kodiranje generiše izlaznu frekvenciju koja se mijenja istom brzinom kao i ulazni podatak. </a:t>
            </a:r>
            <a:endParaRPr lang="sr-Latn-ME" sz="2000"/>
          </a:p>
          <a:p>
            <a:pPr algn="just"/>
            <a:r>
              <a:rPr lang="en-US" sz="2000"/>
              <a:t>Brzina promjene digitalnog ulaznog podatka se naziva bitska brzina, a brzina promjene analognog izlaznog signala se naziva </a:t>
            </a:r>
            <a:r>
              <a:rPr lang="en-US" sz="2000" i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baud</a:t>
            </a: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2000" i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rate</a:t>
            </a:r>
            <a:r>
              <a:rPr lang="en-US" sz="2000"/>
              <a:t>. </a:t>
            </a:r>
            <a:endParaRPr lang="sr-Latn-ME" sz="2000"/>
          </a:p>
          <a:p>
            <a:pPr algn="just"/>
            <a:r>
              <a:rPr lang="en-US" sz="2000"/>
              <a:t>Minimalni propusni opseg potreban za propagaciju FSK signala zavisi od frekvencije </a:t>
            </a:r>
            <a:r>
              <a:rPr lang="en-US" sz="2000" i="1"/>
              <a:t>mark </a:t>
            </a:r>
            <a:r>
              <a:rPr lang="en-US" sz="2000"/>
              <a:t>i</a:t>
            </a:r>
            <a:r>
              <a:rPr lang="en-US" sz="2000" i="1"/>
              <a:t> space </a:t>
            </a:r>
            <a:r>
              <a:rPr lang="en-US" sz="2000"/>
              <a:t>i bitske brzine. </a:t>
            </a:r>
          </a:p>
          <a:p>
            <a:pPr marL="0" indent="0">
              <a:buNone/>
            </a:pP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8661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2666999"/>
          </a:xfrm>
        </p:spPr>
        <p:txBody>
          <a:bodyPr>
            <a:normAutofit/>
          </a:bodyPr>
          <a:lstStyle/>
          <a:p>
            <a:pPr algn="just"/>
            <a:r>
              <a:rPr lang="sr-Latn-ME" sz="2000">
                <a:latin typeface="+mj-lt"/>
              </a:rPr>
              <a:t>Ovi modemi r</a:t>
            </a:r>
            <a:r>
              <a:rPr lang="en-US" sz="2000">
                <a:latin typeface="+mj-lt"/>
              </a:rPr>
              <a:t>ade brzinom od 2400 bps-a do 56 000 bps-a, pri čemu se prenos ostvaruje preko standardnih telefonskih linija. </a:t>
            </a:r>
            <a:endParaRPr lang="sr-Latn-ME" sz="2000">
              <a:latin typeface="+mj-lt"/>
            </a:endParaRPr>
          </a:p>
          <a:p>
            <a:pPr algn="just"/>
            <a:r>
              <a:rPr lang="en-US" sz="2000">
                <a:latin typeface="+mj-lt"/>
              </a:rPr>
              <a:t>Predajni takt se obnavlja na osnovu podataka i koristi kao takt za prijem podataka u DTE-u. </a:t>
            </a:r>
            <a:endParaRPr lang="sr-Latn-ME" sz="2000">
              <a:latin typeface="+mj-lt"/>
            </a:endParaRPr>
          </a:p>
          <a:p>
            <a:pPr algn="just"/>
            <a:r>
              <a:rPr lang="en-US" sz="2000">
                <a:latin typeface="+mj-lt"/>
              </a:rPr>
              <a:t>Zbog postojanja dodatnih kola za taktovanje i obnavljanje nosioca, sinhroni modemi su znatno komplikovaniji pa shodno tome i skuplji u odnosu na asinhrone.</a:t>
            </a:r>
          </a:p>
          <a:p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r-Latn-ME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Sinhroni voice-band modemi</a:t>
            </a:r>
            <a:endParaRPr lang="en-US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145126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1"/>
            <a:ext cx="8229600" cy="3048000"/>
          </a:xfrm>
        </p:spPr>
        <p:txBody>
          <a:bodyPr>
            <a:normAutofit/>
          </a:bodyPr>
          <a:lstStyle/>
          <a:p>
            <a:pPr algn="just"/>
            <a:r>
              <a:rPr lang="en-US" sz="2000"/>
              <a:t>U početku šireg koriš</a:t>
            </a:r>
            <a:r>
              <a:rPr lang="sr-Latn-ME" sz="2000"/>
              <a:t>ć</a:t>
            </a:r>
            <a:r>
              <a:rPr lang="en-US" sz="2000"/>
              <a:t>enja modema, razlikovali su se američki i evropski standardi. </a:t>
            </a:r>
            <a:r>
              <a:rPr lang="en-US" sz="2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Bell standardi </a:t>
            </a:r>
            <a:r>
              <a:rPr lang="en-US" sz="2000"/>
              <a:t>koriste se u USA za brzine 300 bps (</a:t>
            </a:r>
            <a:r>
              <a:rPr lang="en-US" sz="2000" b="1"/>
              <a:t>Bell 103</a:t>
            </a:r>
            <a:r>
              <a:rPr lang="en-US" sz="2000"/>
              <a:t>) i 1200 bps (</a:t>
            </a:r>
            <a:r>
              <a:rPr lang="en-US" sz="2000" b="1"/>
              <a:t>Bell</a:t>
            </a:r>
            <a:r>
              <a:rPr lang="en-US" sz="2000"/>
              <a:t> </a:t>
            </a:r>
            <a:r>
              <a:rPr lang="en-US" sz="2000" b="1"/>
              <a:t>212A</a:t>
            </a:r>
            <a:r>
              <a:rPr lang="en-US" sz="2000"/>
              <a:t>). Nasuprot toga u Evropi se koristi </a:t>
            </a:r>
            <a:r>
              <a:rPr lang="en-US" sz="2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V.21 standard </a:t>
            </a:r>
            <a:r>
              <a:rPr lang="en-US" sz="2000"/>
              <a:t>za 300 bps. Od standarda</a:t>
            </a:r>
            <a:r>
              <a:rPr lang="en-US" sz="2000" b="1"/>
              <a:t> V.22 </a:t>
            </a:r>
            <a:r>
              <a:rPr lang="en-US" sz="2000"/>
              <a:t>za brzinu</a:t>
            </a:r>
            <a:r>
              <a:rPr lang="en-US" sz="2000" b="1"/>
              <a:t> </a:t>
            </a:r>
            <a:r>
              <a:rPr lang="en-US" sz="2000"/>
              <a:t>1200 te</a:t>
            </a:r>
            <a:r>
              <a:rPr lang="en-US" sz="2000" b="1"/>
              <a:t> V.22bis </a:t>
            </a:r>
            <a:r>
              <a:rPr lang="en-US" sz="2000"/>
              <a:t>za 2400 bps ne postoji razlika u američkim i europskim</a:t>
            </a:r>
            <a:r>
              <a:rPr lang="en-US" sz="2000" b="1"/>
              <a:t> </a:t>
            </a:r>
            <a:r>
              <a:rPr lang="en-US" sz="2000"/>
              <a:t>standardima.</a:t>
            </a:r>
          </a:p>
          <a:p>
            <a:pPr algn="just"/>
            <a:r>
              <a:rPr lang="en-US" sz="2000"/>
              <a:t>Da bi modemi mogli istovremeno prenositi podatke u oba smjera (tzv. full duplex mod), koriste dva kompleta frekvencija, jedan za pozivni (originate), a drugi za odzivni (answer) modem.</a:t>
            </a:r>
          </a:p>
          <a:p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Standardi</a:t>
            </a:r>
            <a:endParaRPr lang="en-US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200655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029200"/>
          </a:xfrm>
        </p:spPr>
        <p:txBody>
          <a:bodyPr>
            <a:normAutofit/>
          </a:bodyPr>
          <a:lstStyle/>
          <a:p>
            <a:pPr algn="just"/>
            <a:r>
              <a:rPr lang="en-US" sz="2000"/>
              <a:t>Na telefonskim linijama može doći do </a:t>
            </a:r>
            <a:r>
              <a:rPr lang="en-US" sz="2000">
                <a:solidFill>
                  <a:srgbClr val="FF0000"/>
                </a:solidFill>
              </a:rPr>
              <a:t>refleksije</a:t>
            </a:r>
            <a:r>
              <a:rPr lang="en-US" sz="2000"/>
              <a:t> pa se dio signala može vratiti pošiljaocu. Na dugim linijama eho može imati značajno kašnjenje. Ljudima to prilično smeta i otežava im normalan razgovor. </a:t>
            </a:r>
            <a:r>
              <a:rPr lang="en-US" sz="2000">
                <a:solidFill>
                  <a:srgbClr val="FF0000"/>
                </a:solidFill>
              </a:rPr>
              <a:t>Zato su na linijama dužim od 2000 km odavno u upotrebi naprave koje se zovu potiskivači jeke (echo suppressor).</a:t>
            </a:r>
            <a:r>
              <a:rPr lang="en-US" sz="2000"/>
              <a:t> Oni rade tako da propuštaju signal samo u jednom smjeru, jer je ljudski razgovor uglavnom upravo takav da u jednom trenutku govori samo jedna strana. </a:t>
            </a:r>
          </a:p>
          <a:p>
            <a:pPr algn="just"/>
            <a:r>
              <a:rPr lang="en-US" sz="2000"/>
              <a:t>Međutim, za rad modema je to </a:t>
            </a: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nepovoljno</a:t>
            </a:r>
            <a:r>
              <a:rPr lang="en-US" sz="2000"/>
              <a:t>. Prvo, to znači da modemi mogu raditi samo u half duplex modu. Drugo, te su naprave projektovane za otkrivanje ljudskog govora za promjenu smjera, pa ne rade uvijek dobro za prijenos podataka (ne promjene smjer kad je to potrebno).</a:t>
            </a:r>
          </a:p>
          <a:p>
            <a:pPr algn="just"/>
            <a:r>
              <a:rPr lang="en-US" sz="2000"/>
              <a:t>Da bi se riješio ovaj problem potrebno je zamijeniti potiskivač sa oduzimačem (echo canceler). Ta naprava radi tako da predviđa stupanj i kašnjenje jeke pa tu količinu izlaznog signala oduzima na ulazu. Ona omogućava modemima rad u full duplex modu.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0868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733800"/>
          </a:xfrm>
        </p:spPr>
        <p:txBody>
          <a:bodyPr>
            <a:normAutofit/>
          </a:bodyPr>
          <a:lstStyle/>
          <a:p>
            <a:pPr algn="just"/>
            <a:r>
              <a:rPr lang="en-US" sz="2000"/>
              <a:t>Od telefonske kompanije moguće je kupti i uslugu tzv. poprečnih vodova ili iznajmljenih linija (</a:t>
            </a:r>
            <a:r>
              <a:rPr lang="en-US" sz="2000" i="1"/>
              <a:t>eng.</a:t>
            </a:r>
            <a:r>
              <a:rPr lang="en-US" sz="2000"/>
              <a:t> leased lines). Radi se o slučaju kada znamo da ćemo trajno povezati dvije fizičke lokacije za potrebu prenosa podataka. Tada nećemo koristiti uslugu centrale pa se bakreni vodovi povezuju mimo aktivne opreme (centrale). </a:t>
            </a:r>
          </a:p>
          <a:p>
            <a:pPr algn="just"/>
            <a:r>
              <a:rPr lang="en-US" sz="2000"/>
              <a:t>Modemi za takvu vrstu veze se obično zovu "</a:t>
            </a:r>
            <a:r>
              <a:rPr lang="en-US" sz="2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baseband</a:t>
            </a:r>
            <a:r>
              <a:rPr lang="en-US" sz="2000"/>
              <a:t>" modemi.</a:t>
            </a:r>
          </a:p>
          <a:p>
            <a:pPr algn="just"/>
            <a:r>
              <a:rPr lang="en-US" sz="2000"/>
              <a:t>Baseband modemi najčešće koriste četiri žice, tj. dvije parice, svaku za jedan smjer komunikacije. </a:t>
            </a:r>
          </a:p>
          <a:p>
            <a:pPr algn="just"/>
            <a:r>
              <a:rPr lang="en-US" sz="2000"/>
              <a:t>Dok su prije 15-tak godina baseband modemi omogućavali "nevjerovatnu" brzinu od 4800 bps, danas postižu i 2 Mbps.</a:t>
            </a:r>
          </a:p>
          <a:p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Modemi sa iznajmljenim linijama</a:t>
            </a:r>
          </a:p>
        </p:txBody>
      </p:sp>
    </p:spTree>
    <p:extLst>
      <p:ext uri="{BB962C8B-B14F-4D97-AF65-F5344CB8AC3E}">
        <p14:creationId xmlns:p14="http://schemas.microsoft.com/office/powerpoint/2010/main" val="882416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495800"/>
          </a:xfrm>
        </p:spPr>
        <p:txBody>
          <a:bodyPr>
            <a:normAutofit/>
          </a:bodyPr>
          <a:lstStyle/>
          <a:p>
            <a:pPr algn="just"/>
            <a:r>
              <a:rPr lang="en-US" sz="2000"/>
              <a:t>60-tih godina prošlog vijeka u poslovnom svijetu je naglo porasla potreba za razmjenom digitalne informacije izmedju računara, računarskih terminala, i druge računarsko kontrolisane digitalne opreme, koji su medjusobno geografski bili razdvojeni na veća ratojanja. </a:t>
            </a:r>
          </a:p>
          <a:p>
            <a:pPr algn="just"/>
            <a:r>
              <a:rPr lang="en-US" sz="2000"/>
              <a:t>Jedine prenosne mogućnosti koje su u to vrijeme bile dostupne su bile one koje su se nudile od strane analogne-govorne telefonije. </a:t>
            </a:r>
          </a:p>
          <a:p>
            <a:pPr algn="just"/>
            <a:r>
              <a:rPr lang="en-US" sz="2000"/>
              <a:t>Telefonska kola su bila prevashodno namenjenja za prenos analognih govornih signala, u opsegu od 300 Hz do 3.4 kHz, a ne digitalna kakvi su izlazi računara.</a:t>
            </a:r>
            <a:endParaRPr lang="en-US" sz="20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46664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3276600"/>
          </a:xfrm>
        </p:spPr>
        <p:txBody>
          <a:bodyPr>
            <a:normAutofit/>
          </a:bodyPr>
          <a:lstStyle/>
          <a:p>
            <a:pPr algn="just"/>
            <a:r>
              <a:rPr lang="en-US" sz="2000"/>
              <a:t>Pored toga, sastavni gradivni blokovi telefonskih kola su bili analogni pojačavači i druge analogne komponente koje nisu bile predvidjene i projektovane za prenos digitalnih signala. </a:t>
            </a:r>
          </a:p>
          <a:p>
            <a:pPr algn="just"/>
            <a:r>
              <a:rPr lang="en-US" sz="2000"/>
              <a:t>Da bi se uspješno riješio ovaj problem projektovani su bili i realizovani posebni uredjaji nazvani modemi.</a:t>
            </a:r>
          </a:p>
          <a:p>
            <a:pPr algn="just"/>
            <a:r>
              <a:rPr lang="en-US" sz="2000"/>
              <a:t>Modemi su uredjaji koji su namijenjeni za prenos digitaih signala preko standardnih analognih govorno-telefonskih komunikacionih veza.</a:t>
            </a:r>
          </a:p>
          <a:p>
            <a:pPr algn="just"/>
            <a:r>
              <a:rPr lang="en-US" sz="2000"/>
              <a:t>Digitalni podaci na izlazu računara konvertuju se na izlazu modema u analogne tonove različitih faza i amplituda. </a:t>
            </a:r>
          </a:p>
          <a:p>
            <a:pPr algn="just"/>
            <a:endParaRPr lang="en-US" sz="200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869324"/>
            <a:ext cx="8458200" cy="495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0975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114800"/>
          </a:xfrm>
        </p:spPr>
        <p:txBody>
          <a:bodyPr>
            <a:normAutofit/>
          </a:bodyPr>
          <a:lstStyle/>
          <a:p>
            <a:pPr algn="just"/>
            <a:r>
              <a:rPr lang="en-US" sz="2000"/>
              <a:t>Iako telefonska parica, s aspekta svojstva linije, ima sposobnost prenosa signala i do dva miliona bita u sekundi, uređaji u telefonskim centralama i ostalim postrojenjima ograničavaju spektar signala na područje 300 Hz do 3 kHz. Takođe, zbog induktiviteta i kapaciteta prisutnih na telefonskoj liniji, nije moguće prenositi digitalni signal.</a:t>
            </a:r>
          </a:p>
          <a:p>
            <a:pPr algn="just"/>
            <a:r>
              <a:rPr lang="en-US" sz="2000"/>
              <a:t>Tako je nastao koncept modema, uređaja koji bi digitalni signal pretvorio u oblik pogodan za prenos telefonskim linijama.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645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048000"/>
          </a:xfrm>
        </p:spPr>
        <p:txBody>
          <a:bodyPr>
            <a:normAutofit/>
          </a:bodyPr>
          <a:lstStyle/>
          <a:p>
            <a:pPr algn="just"/>
            <a:r>
              <a:rPr lang="en-US" sz="2000"/>
              <a:t>Kod analognog prenosa, pojava šuma predstavlja težak problem koga treba uspješno riješiti, koji postaje posebno izarzit sa povećanjem pojačanja pojačavača </a:t>
            </a:r>
          </a:p>
          <a:p>
            <a:pPr algn="just"/>
            <a:r>
              <a:rPr lang="en-US" sz="2000"/>
              <a:t>Prisustvo šuma predsavlja ključni faktor za pouzdan analogni prenos podataka kakve su veze koje koriste pomoć modema. </a:t>
            </a:r>
          </a:p>
          <a:p>
            <a:pPr algn="just"/>
            <a:r>
              <a:rPr lang="en-US" sz="2000"/>
              <a:t>Zbog toga današnji savremeni modemi implementiraju razne sofisticirane tehnike kakve su kompresija podataka i specijalne metode za kontrolu kvaliteta veze čime se u značajnoj mjeri redukuje efekat šuma na kvalitete i pouzdanost prenosa.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011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3810000"/>
          </a:xfrm>
        </p:spPr>
        <p:txBody>
          <a:bodyPr>
            <a:normAutofit/>
          </a:bodyPr>
          <a:lstStyle/>
          <a:p>
            <a:pPr algn="just"/>
            <a:r>
              <a:rPr lang="en-US" sz="2000"/>
              <a:t>Prije nego što opišemo princip rada i strukturu modema neophodno je prvo da se pomene značenje sledećih osnovnih pojmova:</a:t>
            </a:r>
          </a:p>
          <a:p>
            <a:pPr lvl="1" algn="just"/>
            <a:r>
              <a:rPr lang="en-US" sz="2000" i="1">
                <a:solidFill>
                  <a:srgbClr val="FF0000"/>
                </a:solidFill>
              </a:rPr>
              <a:t>Baud</a:t>
            </a:r>
            <a:r>
              <a:rPr lang="en-US" sz="2000">
                <a:solidFill>
                  <a:srgbClr val="FF0000"/>
                </a:solidFill>
              </a:rPr>
              <a:t>-ova brzina prenosa,</a:t>
            </a:r>
          </a:p>
          <a:p>
            <a:pPr lvl="1" algn="just"/>
            <a:r>
              <a:rPr lang="en-US" sz="2000">
                <a:solidFill>
                  <a:srgbClr val="FF0000"/>
                </a:solidFill>
              </a:rPr>
              <a:t>Bitska brzina prenosa</a:t>
            </a:r>
          </a:p>
          <a:p>
            <a:pPr lvl="1" algn="just"/>
            <a:r>
              <a:rPr lang="en-US" sz="2000">
                <a:solidFill>
                  <a:srgbClr val="FF0000"/>
                </a:solidFill>
              </a:rPr>
              <a:t>Brzina prenosa u bajtovima</a:t>
            </a:r>
          </a:p>
        </p:txBody>
      </p:sp>
    </p:spTree>
    <p:extLst>
      <p:ext uri="{BB962C8B-B14F-4D97-AF65-F5344CB8AC3E}">
        <p14:creationId xmlns:p14="http://schemas.microsoft.com/office/powerpoint/2010/main" val="3979164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algn="just"/>
            <a:r>
              <a:rPr lang="en-US" sz="2000"/>
              <a:t>Bit je najmanja (osnovna) jedinica (količina) informacija (0 ili 1) u notaciji binarnog brojnog sistema. Bitska brzine prenosa, </a:t>
            </a:r>
            <a:r>
              <a:rPr lang="en-US" sz="2000" i="1"/>
              <a:t>bps</a:t>
            </a:r>
            <a:r>
              <a:rPr lang="en-US" sz="2000"/>
              <a:t>, odgovora broju prenetih bitova u sekundi.</a:t>
            </a:r>
          </a:p>
          <a:p>
            <a:pPr algn="just"/>
            <a:r>
              <a:rPr lang="en-US" sz="2000"/>
              <a:t>Termin </a:t>
            </a:r>
            <a:r>
              <a:rPr lang="en-US" sz="2000" i="1"/>
              <a:t>baud</a:t>
            </a:r>
            <a:r>
              <a:rPr lang="en-US" sz="2000"/>
              <a:t> se odnosi na brzinu signaliziranja i odgovara broju prenijetih signalnih elemenata u sekundi. Brzina prenosa izražena u </a:t>
            </a:r>
            <a:r>
              <a:rPr lang="en-US" sz="2000" i="1"/>
              <a:t>baud</a:t>
            </a:r>
            <a:r>
              <a:rPr lang="en-US" sz="2000"/>
              <a:t>-ima ukazuje na to koliko puta signal na izlazu modema promijeni stanje svoje amplitude, frekvencije, ili faze u toku jedne sekunde.</a:t>
            </a:r>
          </a:p>
          <a:p>
            <a:pPr algn="just"/>
            <a:r>
              <a:rPr lang="en-US" sz="2000"/>
              <a:t>Bajt je 8-bitna jedinica informacije i odgovara jednom štampanom karakteru. Bajt je niz od 8 bitova sa kojima računar manipuliše kao sa jedinstvenom cjelinom. Nije neuobičajeno da se brzina prenosa izražava u bajtovima u sekundi.</a:t>
            </a:r>
          </a:p>
          <a:p>
            <a:pPr algn="just"/>
            <a:endParaRPr lang="en-US" sz="2000">
              <a:solidFill>
                <a:srgbClr val="FF0000"/>
              </a:solidFill>
            </a:endParaRPr>
          </a:p>
          <a:p>
            <a:pPr algn="just"/>
            <a:endParaRPr lang="en-US" sz="200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55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3505200"/>
          </a:xfrm>
        </p:spPr>
        <p:txBody>
          <a:bodyPr>
            <a:normAutofit fontScale="92500"/>
          </a:bodyPr>
          <a:lstStyle/>
          <a:p>
            <a:pPr algn="just"/>
            <a:r>
              <a:rPr lang="en-US" sz="2200"/>
              <a:t>Kablovski modemi imaju slede</a:t>
            </a:r>
            <a:r>
              <a:rPr lang="sr-Latn-ME" sz="2200"/>
              <a:t>će osobine</a:t>
            </a:r>
            <a:r>
              <a:rPr lang="en-US" sz="2200"/>
              <a:t>:</a:t>
            </a:r>
          </a:p>
          <a:p>
            <a:pPr lvl="1" algn="just"/>
            <a:r>
              <a:rPr lang="en-US" sz="2200">
                <a:solidFill>
                  <a:srgbClr val="FF0000"/>
                </a:solidFill>
              </a:rPr>
              <a:t> rade na mnogo višim frekvencijama,</a:t>
            </a:r>
            <a:endParaRPr lang="sr-Latn-ME" sz="2200">
              <a:solidFill>
                <a:srgbClr val="FF0000"/>
              </a:solidFill>
            </a:endParaRPr>
          </a:p>
          <a:p>
            <a:pPr lvl="1" algn="just"/>
            <a:r>
              <a:rPr lang="en-US" sz="2200">
                <a:solidFill>
                  <a:srgbClr val="FF0000"/>
                </a:solidFill>
              </a:rPr>
              <a:t>rade sa većim bitskim brzinama</a:t>
            </a:r>
            <a:endParaRPr lang="sr-Latn-ME" sz="2200">
              <a:solidFill>
                <a:srgbClr val="FF0000"/>
              </a:solidFill>
            </a:endParaRPr>
          </a:p>
          <a:p>
            <a:pPr lvl="1" algn="just"/>
            <a:r>
              <a:rPr lang="en-US" sz="2200">
                <a:solidFill>
                  <a:srgbClr val="FF0000"/>
                </a:solidFill>
              </a:rPr>
              <a:t>koriste znatno sofisticiranije modulacione i demodulacione šeme</a:t>
            </a:r>
            <a:endParaRPr lang="sr-Latn-ME" sz="2200">
              <a:solidFill>
                <a:srgbClr val="FF0000"/>
              </a:solidFill>
            </a:endParaRPr>
          </a:p>
          <a:p>
            <a:pPr lvl="1" algn="just"/>
            <a:r>
              <a:rPr lang="en-US" sz="2200">
                <a:solidFill>
                  <a:srgbClr val="FF0000"/>
                </a:solidFill>
              </a:rPr>
              <a:t>zahtijevaju mnogo veći propusni opseg od konvencionalnih </a:t>
            </a:r>
            <a:r>
              <a:rPr lang="en-US" sz="2200" i="1">
                <a:solidFill>
                  <a:srgbClr val="FF0000"/>
                </a:solidFill>
              </a:rPr>
              <a:t>voice-band</a:t>
            </a:r>
            <a:r>
              <a:rPr lang="en-US" sz="2200">
                <a:solidFill>
                  <a:srgbClr val="FF0000"/>
                </a:solidFill>
              </a:rPr>
              <a:t> modema</a:t>
            </a:r>
            <a:endParaRPr lang="sr-Latn-ME" sz="2200">
              <a:solidFill>
                <a:srgbClr val="FF0000"/>
              </a:solidFill>
            </a:endParaRPr>
          </a:p>
          <a:p>
            <a:pPr lvl="1" algn="just"/>
            <a:endParaRPr lang="en-US" sz="2200"/>
          </a:p>
          <a:p>
            <a:pPr algn="just"/>
            <a:r>
              <a:rPr lang="en-US" sz="2200"/>
              <a:t>Kablovski modemi povezuju pretplatnike na kablovsku televiziju, uz pomoć koaksijalnih ili optičkih kablova, pružaju veoma brzi pristup Internetu i obezbeđuju razne video servise.</a:t>
            </a:r>
          </a:p>
          <a:p>
            <a:pPr algn="just"/>
            <a:endParaRPr lang="en-US" sz="2000"/>
          </a:p>
          <a:p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Kablovski modem</a:t>
            </a:r>
          </a:p>
        </p:txBody>
      </p:sp>
      <p:pic>
        <p:nvPicPr>
          <p:cNvPr id="3074" name="Picture 2" descr="C:\Users\Marko\Desktop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448614"/>
            <a:ext cx="24003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95918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2209800"/>
          </a:xfrm>
        </p:spPr>
        <p:txBody>
          <a:bodyPr>
            <a:normAutofit/>
          </a:bodyPr>
          <a:lstStyle/>
          <a:p>
            <a:pPr algn="just"/>
            <a:r>
              <a:rPr lang="en-US" sz="2000"/>
              <a:t>Tradicionalno telefonske linije koriste se za prenos frekvencija izmedju 300 Hz i 3.4 kHz, što ukupno čini opseg od 3.1 kHz. Sav ovaj opseg je namenjen za prenos govora.</a:t>
            </a:r>
          </a:p>
          <a:p>
            <a:pPr algn="just"/>
            <a:r>
              <a:rPr lang="en-US" sz="2000"/>
              <a:t>Za prenos signala koji odgovaraju digitalnim podacima zahtijeva se mnogo veći stepen tačnosti i izobličenja signala pri prenosu.</a:t>
            </a:r>
            <a:endParaRPr lang="en-US"/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r-Latn-ME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Telefonski</a:t>
            </a:r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modem</a:t>
            </a:r>
          </a:p>
        </p:txBody>
      </p:sp>
    </p:spTree>
    <p:extLst>
      <p:ext uri="{BB962C8B-B14F-4D97-AF65-F5344CB8AC3E}">
        <p14:creationId xmlns:p14="http://schemas.microsoft.com/office/powerpoint/2010/main" val="2258985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774</TotalTime>
  <Words>1406</Words>
  <Application>Microsoft Office PowerPoint</Application>
  <PresentationFormat>On-screen Show (4:3)</PresentationFormat>
  <Paragraphs>69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Wingdings</vt:lpstr>
      <vt:lpstr>Office Theme</vt:lpstr>
      <vt:lpstr>Modem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Kablovski modem</vt:lpstr>
      <vt:lpstr>Telefonski modem</vt:lpstr>
      <vt:lpstr>PowerPoint Presentation</vt:lpstr>
      <vt:lpstr>PowerPoint Presentation</vt:lpstr>
      <vt:lpstr>PowerPoint Presentation</vt:lpstr>
      <vt:lpstr>Klasifikacija modema</vt:lpstr>
      <vt:lpstr>Asinhroni voice-band modemi</vt:lpstr>
      <vt:lpstr>PowerPoint Presentation</vt:lpstr>
      <vt:lpstr>Sinhroni voice-band modemi</vt:lpstr>
      <vt:lpstr>Standardi</vt:lpstr>
      <vt:lpstr>PowerPoint Presentation</vt:lpstr>
      <vt:lpstr>Modemi sa iznajmljenim linijama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Marko Medenica</dc:creator>
  <cp:lastModifiedBy>MILENTIJEVIC DRAGICA</cp:lastModifiedBy>
  <cp:revision>66</cp:revision>
  <dcterms:created xsi:type="dcterms:W3CDTF">2018-10-03T19:04:16Z</dcterms:created>
  <dcterms:modified xsi:type="dcterms:W3CDTF">2021-02-20T06:48:17Z</dcterms:modified>
</cp:coreProperties>
</file>