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8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16447-56A8-4546-816F-EFCB10D73EDB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199E6-1247-4883-A240-3C913F9A3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724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16447-56A8-4546-816F-EFCB10D73EDB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199E6-1247-4883-A240-3C913F9A3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188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16447-56A8-4546-816F-EFCB10D73EDB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199E6-1247-4883-A240-3C913F9A3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357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16447-56A8-4546-816F-EFCB10D73EDB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199E6-1247-4883-A240-3C913F9A3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44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16447-56A8-4546-816F-EFCB10D73EDB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199E6-1247-4883-A240-3C913F9A3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105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16447-56A8-4546-816F-EFCB10D73EDB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199E6-1247-4883-A240-3C913F9A3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43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16447-56A8-4546-816F-EFCB10D73EDB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199E6-1247-4883-A240-3C913F9A3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311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16447-56A8-4546-816F-EFCB10D73EDB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199E6-1247-4883-A240-3C913F9A3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826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16447-56A8-4546-816F-EFCB10D73EDB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199E6-1247-4883-A240-3C913F9A3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610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16447-56A8-4546-816F-EFCB10D73EDB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199E6-1247-4883-A240-3C913F9A3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634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16447-56A8-4546-816F-EFCB10D73EDB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199E6-1247-4883-A240-3C913F9A3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463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16447-56A8-4546-816F-EFCB10D73EDB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199E6-1247-4883-A240-3C913F9A3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992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15" y="167268"/>
            <a:ext cx="11764536" cy="65457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2955" y="5341434"/>
            <a:ext cx="68468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4400" b="1" dirty="0" smtClean="0"/>
              <a:t>INSTALACIONE CIJEVI </a:t>
            </a:r>
          </a:p>
          <a:p>
            <a:r>
              <a:rPr lang="sr-Latn-CS" sz="2000" b="1" dirty="0" smtClean="0"/>
              <a:t>MELANIJA ĆALASAN dipl.ing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7169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1873" y="1997839"/>
            <a:ext cx="1179799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480060" algn="l"/>
              </a:tabLst>
            </a:pPr>
            <a:r>
              <a:rPr lang="sr-Latn-CS" sz="2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Instalacione cijevi</a:t>
            </a:r>
            <a:endParaRPr lang="en-US" sz="24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480060" algn="l"/>
              </a:tabLst>
            </a:pPr>
            <a:r>
              <a:rPr lang="sr-Latn-CS" sz="24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Prilikom izrade električne instalacije često se provodnici provlače kroz zaštitne cijevi i pribor. Ove cijevi nazivamo instalacione cijevi. </a:t>
            </a:r>
          </a:p>
          <a:p>
            <a:pPr algn="just">
              <a:tabLst>
                <a:tab pos="480060" algn="l"/>
              </a:tabLst>
            </a:pPr>
            <a:r>
              <a:rPr lang="sr-Latn-CS" sz="24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en-US" sz="24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unkcija</a:t>
            </a:r>
            <a:r>
              <a:rPr lang="en-US" sz="24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instalacionih</a:t>
            </a:r>
            <a:r>
              <a:rPr lang="en-US" sz="24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cijevi</a:t>
            </a:r>
            <a:r>
              <a:rPr lang="en-US" sz="24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4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pribora</a:t>
            </a:r>
            <a:r>
              <a:rPr lang="en-US" sz="24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je: </a:t>
            </a:r>
            <a:r>
              <a:rPr lang="en-US" sz="24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nošenje</a:t>
            </a:r>
            <a:r>
              <a:rPr lang="en-US" sz="24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mehanička</a:t>
            </a:r>
            <a:r>
              <a:rPr lang="en-US" sz="24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antikorozivna</a:t>
            </a:r>
            <a:r>
              <a:rPr lang="en-US" sz="24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4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elektroizalociona</a:t>
            </a:r>
            <a:r>
              <a:rPr lang="en-US" sz="24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zaštita</a:t>
            </a:r>
            <a:r>
              <a:rPr lang="en-US" sz="24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grananje</a:t>
            </a:r>
            <a:r>
              <a:rPr lang="en-US" sz="24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4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spajanje</a:t>
            </a:r>
            <a:r>
              <a:rPr lang="en-US" sz="24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žila</a:t>
            </a:r>
            <a:r>
              <a:rPr lang="en-US" sz="24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instalacionih</a:t>
            </a:r>
            <a:r>
              <a:rPr lang="en-US" sz="24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vodova</a:t>
            </a:r>
            <a:r>
              <a:rPr lang="en-US" sz="2400" b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24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sr-Latn-ME" sz="2400" b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480060" algn="l"/>
              </a:tabLst>
            </a:pPr>
            <a:r>
              <a:rPr lang="sr-Latn-CS" sz="24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Instalacione cijevi se dijele u tri grupe i to:</a:t>
            </a:r>
            <a:endParaRPr lang="en-US" sz="24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342900" algn="l"/>
              </a:tabLst>
            </a:pPr>
            <a:r>
              <a:rPr lang="sr-Latn-CS" sz="2400" b="0" spc="5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nemetalne cijevi,</a:t>
            </a:r>
            <a:endParaRPr lang="en-US" sz="24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342900" algn="l"/>
              </a:tabLst>
            </a:pPr>
            <a:r>
              <a:rPr lang="sr-Latn-CS" sz="2400" b="0" spc="25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metalne cijevi sa nemetalnom postavom i</a:t>
            </a:r>
            <a:endParaRPr lang="en-US" sz="24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342900" algn="l"/>
              </a:tabLst>
            </a:pPr>
            <a:r>
              <a:rPr lang="sr-Latn-CS" sz="24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metalne cijevi.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385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1444" y="310442"/>
            <a:ext cx="117087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Latn-CS" sz="2400" b="0" spc="-5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Izrađuju se od tvrde ili meke gume, od </a:t>
            </a:r>
            <a:r>
              <a:rPr lang="sr-Latn-CS" sz="2400" b="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stakla, plastičnih masa i slično. </a:t>
            </a:r>
            <a:endParaRPr lang="en-US" sz="24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sr-Latn-CS" sz="2400" b="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Izrađuju se unutrašnjih preč</a:t>
            </a:r>
            <a:r>
              <a:rPr lang="sr-Latn-CS" sz="2400" b="0" spc="-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nika 9; 11; 13,5; 16; 23; 29; 36 i 48 mm, a u dužini od 3 m.</a:t>
            </a:r>
            <a:endParaRPr lang="en-US" sz="24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sr-Latn-CS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Instalacione cijevi predstavljaju djelimičnu mehaničku zaštitu provodnika.</a:t>
            </a:r>
            <a:r>
              <a:rPr lang="sr-Latn-CS" sz="240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109" y="1842145"/>
            <a:ext cx="4498006" cy="39931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5873" y="2290895"/>
            <a:ext cx="6096000" cy="309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566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34898" y="649663"/>
            <a:ext cx="1166417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/>
              <a:t>Za</a:t>
            </a:r>
            <a:r>
              <a:rPr lang="en-US" sz="2800" dirty="0" smtClean="0"/>
              <a:t> </a:t>
            </a:r>
            <a:r>
              <a:rPr lang="en-US" sz="2800" dirty="0" err="1" smtClean="0"/>
              <a:t>polaganje</a:t>
            </a:r>
            <a:r>
              <a:rPr lang="en-US" sz="2800" dirty="0" smtClean="0"/>
              <a:t> </a:t>
            </a:r>
            <a:r>
              <a:rPr lang="en-US" sz="2800" dirty="0" err="1" smtClean="0"/>
              <a:t>ispod</a:t>
            </a:r>
            <a:r>
              <a:rPr lang="en-US" sz="2800" dirty="0" smtClean="0"/>
              <a:t> </a:t>
            </a:r>
            <a:r>
              <a:rPr lang="en-US" sz="2800" dirty="0" err="1" smtClean="0"/>
              <a:t>maltera</a:t>
            </a:r>
            <a:r>
              <a:rPr lang="en-US" sz="2800" dirty="0" smtClean="0"/>
              <a:t> </a:t>
            </a:r>
            <a:r>
              <a:rPr lang="en-US" sz="2800" dirty="0" err="1" smtClean="0"/>
              <a:t>najčešće</a:t>
            </a:r>
            <a:r>
              <a:rPr lang="en-US" sz="2800" dirty="0" smtClean="0"/>
              <a:t> se </a:t>
            </a:r>
            <a:r>
              <a:rPr lang="en-US" sz="2800" dirty="0" err="1" smtClean="0"/>
              <a:t>koriste</a:t>
            </a:r>
            <a:r>
              <a:rPr lang="en-US" sz="2800" dirty="0" smtClean="0"/>
              <a:t> </a:t>
            </a:r>
            <a:r>
              <a:rPr lang="en-US" sz="2800" dirty="0" err="1" smtClean="0"/>
              <a:t>savitljive</a:t>
            </a:r>
            <a:r>
              <a:rPr lang="en-US" sz="2800" dirty="0" smtClean="0"/>
              <a:t> </a:t>
            </a:r>
            <a:r>
              <a:rPr lang="en-US" sz="2800" dirty="0" err="1" smtClean="0"/>
              <a:t>cijevi</a:t>
            </a:r>
            <a:r>
              <a:rPr lang="en-US" sz="2800" dirty="0" smtClean="0"/>
              <a:t> </a:t>
            </a:r>
            <a:r>
              <a:rPr lang="en-US" sz="2800" dirty="0" err="1" smtClean="0"/>
              <a:t>prikazane</a:t>
            </a:r>
            <a:r>
              <a:rPr lang="en-US" sz="2800" dirty="0" smtClean="0"/>
              <a:t> </a:t>
            </a:r>
            <a:r>
              <a:rPr lang="en-US" sz="2800" dirty="0" err="1" smtClean="0"/>
              <a:t>na</a:t>
            </a:r>
            <a:r>
              <a:rPr lang="en-US" sz="2800" dirty="0" smtClean="0"/>
              <a:t> </a:t>
            </a:r>
            <a:r>
              <a:rPr lang="en-US" sz="2800" dirty="0" err="1" smtClean="0"/>
              <a:t>slici</a:t>
            </a:r>
            <a:r>
              <a:rPr lang="sr-Latn-ME" sz="2800" dirty="0" smtClean="0"/>
              <a:t>.</a:t>
            </a:r>
          </a:p>
          <a:p>
            <a:endParaRPr lang="sr-Latn-ME" sz="2800" dirty="0"/>
          </a:p>
          <a:p>
            <a:endParaRPr lang="sr-Latn-ME" sz="2800" dirty="0" smtClean="0"/>
          </a:p>
          <a:p>
            <a:endParaRPr lang="sr-Latn-ME" sz="2800" dirty="0"/>
          </a:p>
          <a:p>
            <a:endParaRPr lang="sr-Latn-ME" sz="2800" dirty="0" smtClean="0"/>
          </a:p>
          <a:p>
            <a:endParaRPr lang="sr-Latn-ME" sz="2800" dirty="0"/>
          </a:p>
          <a:p>
            <a:r>
              <a:rPr lang="en-US" sz="2800" dirty="0" smtClean="0"/>
              <a:t> </a:t>
            </a:r>
            <a:endParaRPr lang="sr-Latn-ME" sz="2800" dirty="0" smtClean="0"/>
          </a:p>
          <a:p>
            <a:endParaRPr lang="sr-Latn-ME" sz="2800" dirty="0"/>
          </a:p>
          <a:p>
            <a:endParaRPr lang="sr-Latn-ME" sz="2800" dirty="0" smtClean="0"/>
          </a:p>
          <a:p>
            <a:endParaRPr lang="en-US" sz="2800" dirty="0" smtClean="0"/>
          </a:p>
          <a:p>
            <a:r>
              <a:rPr lang="en-US" sz="2800" dirty="0" err="1" smtClean="0"/>
              <a:t>Savitljive</a:t>
            </a:r>
            <a:r>
              <a:rPr lang="en-US" sz="2800" dirty="0" smtClean="0"/>
              <a:t> </a:t>
            </a:r>
            <a:r>
              <a:rPr lang="en-US" sz="2800" dirty="0" err="1" smtClean="0"/>
              <a:t>cijevi</a:t>
            </a:r>
            <a:r>
              <a:rPr lang="en-US" sz="2800" dirty="0" smtClean="0"/>
              <a:t> se </a:t>
            </a:r>
            <a:r>
              <a:rPr lang="en-US" sz="2800" dirty="0" err="1" smtClean="0"/>
              <a:t>proizvode</a:t>
            </a:r>
            <a:r>
              <a:rPr lang="en-US" sz="2800" dirty="0" smtClean="0"/>
              <a:t> u </a:t>
            </a:r>
            <a:r>
              <a:rPr lang="en-US" sz="2800" dirty="0" err="1" smtClean="0"/>
              <a:t>dužinama</a:t>
            </a:r>
            <a:r>
              <a:rPr lang="en-US" sz="2800" dirty="0" smtClean="0"/>
              <a:t> 25 </a:t>
            </a:r>
            <a:r>
              <a:rPr lang="en-US" sz="2800" dirty="0" err="1" smtClean="0"/>
              <a:t>i</a:t>
            </a:r>
            <a:r>
              <a:rPr lang="en-US" sz="2800" dirty="0" smtClean="0"/>
              <a:t> 50m. </a:t>
            </a:r>
          </a:p>
          <a:p>
            <a:r>
              <a:rPr lang="en-US" sz="2800" dirty="0" err="1" smtClean="0"/>
              <a:t>Prilikom</a:t>
            </a:r>
            <a:r>
              <a:rPr lang="en-US" sz="2800" dirty="0" smtClean="0"/>
              <a:t> </a:t>
            </a:r>
            <a:r>
              <a:rPr lang="en-US" sz="2800" dirty="0" err="1" smtClean="0"/>
              <a:t>polaganja</a:t>
            </a:r>
            <a:r>
              <a:rPr lang="en-US" sz="2800" dirty="0" smtClean="0"/>
              <a:t> </a:t>
            </a:r>
            <a:r>
              <a:rPr lang="en-US" sz="2800" dirty="0" err="1" smtClean="0"/>
              <a:t>ispod</a:t>
            </a:r>
            <a:r>
              <a:rPr lang="en-US" sz="2800" dirty="0" smtClean="0"/>
              <a:t> </a:t>
            </a:r>
            <a:r>
              <a:rPr lang="en-US" sz="2800" dirty="0" err="1" smtClean="0"/>
              <a:t>maltera</a:t>
            </a:r>
            <a:r>
              <a:rPr lang="en-US" sz="2800" dirty="0" smtClean="0"/>
              <a:t> </a:t>
            </a:r>
            <a:r>
              <a:rPr lang="en-US" sz="2800" dirty="0" err="1" smtClean="0"/>
              <a:t>učvršćuju</a:t>
            </a:r>
            <a:r>
              <a:rPr lang="en-US" sz="2800" dirty="0" smtClean="0"/>
              <a:t> se </a:t>
            </a:r>
            <a:r>
              <a:rPr lang="en-US" sz="2800" dirty="0" err="1" smtClean="0"/>
              <a:t>pomoću</a:t>
            </a:r>
            <a:r>
              <a:rPr lang="en-US" sz="2800" dirty="0" smtClean="0"/>
              <a:t> </a:t>
            </a:r>
            <a:r>
              <a:rPr lang="en-US" sz="2800" dirty="0" err="1" smtClean="0"/>
              <a:t>gipsa</a:t>
            </a:r>
            <a:r>
              <a:rPr lang="en-US" sz="2800" dirty="0" smtClean="0"/>
              <a:t> </a:t>
            </a:r>
            <a:r>
              <a:rPr lang="en-US" sz="2800" dirty="0" err="1" smtClean="0"/>
              <a:t>otprilike</a:t>
            </a:r>
            <a:r>
              <a:rPr lang="en-US" sz="2800" dirty="0" smtClean="0"/>
              <a:t> </a:t>
            </a:r>
            <a:r>
              <a:rPr lang="en-US" sz="2800" dirty="0" err="1" smtClean="0"/>
              <a:t>na</a:t>
            </a:r>
            <a:r>
              <a:rPr lang="en-US" sz="2800" dirty="0" smtClean="0"/>
              <a:t> </a:t>
            </a:r>
            <a:r>
              <a:rPr lang="en-US" sz="2800" dirty="0" err="1" smtClean="0"/>
              <a:t>svaki</a:t>
            </a:r>
            <a:r>
              <a:rPr lang="en-US" sz="2800" dirty="0" smtClean="0"/>
              <a:t> </a:t>
            </a:r>
            <a:r>
              <a:rPr lang="en-US" sz="2800" dirty="0" err="1" smtClean="0"/>
              <a:t>metar</a:t>
            </a:r>
            <a:r>
              <a:rPr lang="en-US" sz="2800" dirty="0" smtClean="0"/>
              <a:t> </a:t>
            </a:r>
            <a:r>
              <a:rPr lang="en-US" sz="2800" dirty="0" err="1" smtClean="0"/>
              <a:t>dužine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439" y="1427318"/>
            <a:ext cx="4599413" cy="30816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8995" y="1662902"/>
            <a:ext cx="3922790" cy="261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856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7268" y="350362"/>
            <a:ext cx="1175338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Latn-CS" sz="2200" b="1" spc="2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Instalacione metalne cijevi sa nemetalnom postavom</a:t>
            </a:r>
            <a:endParaRPr lang="en-US" sz="22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sr-Latn-CS" sz="2200" b="0" spc="1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Ova grupa cijevi obuhvata:</a:t>
            </a:r>
            <a:endParaRPr lang="en-US" sz="22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tabLst>
                <a:tab pos="342900" algn="l"/>
              </a:tabLst>
            </a:pPr>
            <a:r>
              <a:rPr lang="sr-Latn-CS" sz="2200" b="0" spc="-5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instalacione obložene cijevi,</a:t>
            </a:r>
            <a:endParaRPr lang="en-US" sz="22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tabLst>
                <a:tab pos="342900" algn="l"/>
              </a:tabLst>
            </a:pPr>
            <a:r>
              <a:rPr lang="sr-Latn-CS" sz="2200" b="0" spc="2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čelične oklopne cijevi sa postavom i</a:t>
            </a:r>
            <a:endParaRPr lang="en-US" sz="22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tabLst>
                <a:tab pos="342900" algn="l"/>
              </a:tabLst>
            </a:pPr>
            <a:r>
              <a:rPr lang="sr-Latn-CS" sz="2200" b="0" spc="2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metalna crijeva sa postavom.</a:t>
            </a:r>
            <a:endParaRPr lang="en-US" sz="22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1430" algn="just"/>
            <a:r>
              <a:rPr lang="sr-Latn-CS" sz="22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Svaka vrsta ovih cijevi ima određenu konstrukciju sa </a:t>
            </a:r>
            <a:r>
              <a:rPr lang="sr-Latn-CS" sz="2200" b="0" spc="15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utvrđenim svojstvima kao i ograničeno polje primjene.</a:t>
            </a:r>
          </a:p>
          <a:p>
            <a:r>
              <a:rPr lang="sr-Latn-CS" sz="2200" b="1" dirty="0"/>
              <a:t>Instalacione obložene cijevi</a:t>
            </a:r>
            <a:r>
              <a:rPr lang="sr-Latn-CS" sz="2200" dirty="0"/>
              <a:t> imaju sledeću konstrukciju: Preko crne cijevi stavlja se limena obloga sa </a:t>
            </a:r>
            <a:r>
              <a:rPr lang="sr-Latn-CS" sz="2200" dirty="0" smtClean="0"/>
              <a:t>šavomOve </a:t>
            </a:r>
            <a:r>
              <a:rPr lang="sr-Latn-CS" sz="2200" dirty="0"/>
              <a:t>cijevi se upotrebljavaju za električne instalacije ispod maltera i iznad maltera. </a:t>
            </a:r>
            <a:endParaRPr lang="sr-Latn-CS" sz="2200" dirty="0" smtClean="0"/>
          </a:p>
          <a:p>
            <a:r>
              <a:rPr lang="en-US" sz="2200" b="1" dirty="0" err="1"/>
              <a:t>Čelične</a:t>
            </a:r>
            <a:r>
              <a:rPr lang="en-US" sz="2200" b="1" dirty="0"/>
              <a:t> </a:t>
            </a:r>
            <a:r>
              <a:rPr lang="en-US" sz="2200" b="1" dirty="0" err="1"/>
              <a:t>oklopne</a:t>
            </a:r>
            <a:r>
              <a:rPr lang="en-US" sz="2200" b="1" dirty="0"/>
              <a:t> </a:t>
            </a:r>
            <a:r>
              <a:rPr lang="en-US" sz="2200" b="1" dirty="0" err="1"/>
              <a:t>cijevi</a:t>
            </a:r>
            <a:r>
              <a:rPr lang="en-US" sz="2200" b="1" dirty="0"/>
              <a:t> </a:t>
            </a:r>
            <a:r>
              <a:rPr lang="en-US" sz="2200" b="1" dirty="0" err="1"/>
              <a:t>sa</a:t>
            </a:r>
            <a:r>
              <a:rPr lang="en-US" sz="2200" b="1" dirty="0"/>
              <a:t> </a:t>
            </a:r>
            <a:r>
              <a:rPr lang="en-US" sz="2200" b="1" dirty="0" err="1"/>
              <a:t>postavom</a:t>
            </a:r>
            <a:endParaRPr lang="en-US" sz="2200" b="1" dirty="0"/>
          </a:p>
          <a:p>
            <a:r>
              <a:rPr lang="sr-Latn-CS" sz="2200" dirty="0"/>
              <a:t>Koriste se u slučajevima kada je potrebno izuzetno povećati mehaničku zaštitu izolovanih provodnika (zaštita provodnika i kablova od udara i mehaničkih naprezanja).Izrađuju se za prečnike</a:t>
            </a:r>
            <a:r>
              <a:rPr lang="ru-RU" sz="2200" dirty="0"/>
              <a:t>11; 13.5; 16; 21; 29, 36 и 42mm</a:t>
            </a:r>
            <a:r>
              <a:rPr lang="sr-Latn-CS" sz="2200" dirty="0"/>
              <a:t> Postavljaju se na zidove, tavanice, u podove i na metalne konstrukcije.</a:t>
            </a:r>
            <a:endParaRPr lang="sr-Latn-CS" sz="2200" b="0" spc="15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200" b="1" dirty="0" err="1"/>
              <a:t>Instalaciona</a:t>
            </a:r>
            <a:r>
              <a:rPr lang="en-US" sz="2200" b="1" dirty="0"/>
              <a:t> </a:t>
            </a:r>
            <a:r>
              <a:rPr lang="en-US" sz="2200" b="1" dirty="0" err="1"/>
              <a:t>metalna</a:t>
            </a:r>
            <a:r>
              <a:rPr lang="en-US" sz="2200" b="1" dirty="0"/>
              <a:t> </a:t>
            </a:r>
            <a:r>
              <a:rPr lang="en-US" sz="2200" b="1" dirty="0" err="1"/>
              <a:t>crijeva</a:t>
            </a:r>
            <a:endParaRPr lang="en-US" sz="2200" b="1" dirty="0"/>
          </a:p>
          <a:p>
            <a:r>
              <a:rPr lang="sr-Latn-CS" sz="2200" dirty="0"/>
              <a:t>Instalaciona metalna crijeva sa postavom izrađuju se od čeličnih pokalaisanih ili pocinkovanih zglobova sa postavom od gume ili termoplastične mase. Prečnici crijeva odgovaraju prečnicima oklopnih cijevi</a:t>
            </a:r>
            <a:endParaRPr lang="en-US" sz="2200" b="1" dirty="0"/>
          </a:p>
          <a:p>
            <a:r>
              <a:rPr lang="sr-Latn-CS" sz="2200" dirty="0"/>
              <a:t>Upotrebljavaju se na mjestima gdje se može očekivati učestalo pomjeranje provodnika, a gdje je potrebno provodnike zaštititi od mehaničkih oštećenja</a:t>
            </a:r>
            <a:endParaRPr lang="en-US" sz="2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125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512" y="1338136"/>
            <a:ext cx="1192065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CS" sz="2800" spc="1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DOMAĆI ZADATAK</a:t>
            </a:r>
          </a:p>
          <a:p>
            <a:pPr algn="just"/>
            <a:endParaRPr lang="sr-Latn-CS" sz="2800" spc="1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sr-Latn-CS" sz="2800" spc="1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sr-Latn-CS" sz="2800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sr-Latn-CS" sz="2800" spc="1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Nabroj </a:t>
            </a:r>
            <a:r>
              <a:rPr lang="sr-Latn-CS" sz="2800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vrste instalacionih cijevi.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sr-Latn-CS" sz="2800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Nabroj pribor za instalacione PVC cijevi.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sr-Latn-CS" sz="2800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Objasni gdje se koriste instalacione metalne cijevi sa nemetalnom postavom.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sr-Latn-CS" sz="2800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Navedi mjesta na kojima se upotrebljavaju metalna crijeva.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sr-Latn-CS" sz="2800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5. Navedi mjesta na kojima se upotrebljavaju instalacione metalnae cijevi </a:t>
            </a:r>
            <a:r>
              <a:rPr lang="sr-Latn-CS" sz="2800" spc="1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</a:p>
          <a:p>
            <a:pPr algn="just"/>
            <a:r>
              <a:rPr lang="sr-Latn-CS" sz="2800" spc="1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r-Latn-CS" sz="2800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navedi </a:t>
            </a:r>
            <a:r>
              <a:rPr lang="sr-Latn-CS" sz="2800" spc="1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koji </a:t>
            </a:r>
            <a:r>
              <a:rPr lang="sr-Latn-CS" sz="2800" spc="1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provodnici </a:t>
            </a:r>
            <a:r>
              <a:rPr lang="sr-Latn-CS" sz="2800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 upotrebljavaju kod ovako izvedenih instalacija.   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038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413</Words>
  <Application>Microsoft Office PowerPoint</Application>
  <PresentationFormat>Widescreen</PresentationFormat>
  <Paragraphs>44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melanija calasan</dc:creator>
  <cp:lastModifiedBy>melanija calasan</cp:lastModifiedBy>
  <cp:revision>5</cp:revision>
  <dcterms:created xsi:type="dcterms:W3CDTF">2018-10-01T19:11:19Z</dcterms:created>
  <dcterms:modified xsi:type="dcterms:W3CDTF">2018-10-01T19:42:01Z</dcterms:modified>
</cp:coreProperties>
</file>