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53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FB4AA6B-D15D-4F56-8EB0-AC7F075181A1}" type="datetimeFigureOut">
              <a:rPr lang="en-US" smtClean="0"/>
              <a:t>24-Sep-2019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9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FUNKCIJE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DOMEN, NULE I ZNAK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NULE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Grafik funkcije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dirty="0" smtClean="0"/>
                  <a:t> definisane na skupu X je skup onih tačaka koordinatne ravni čije koordinate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ME" dirty="0" smtClean="0"/>
                  <a:t> i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sr-Latn-ME" dirty="0" smtClean="0"/>
                  <a:t> zadovoljavaju uslov </a:t>
                </a:r>
              </a:p>
              <a:p>
                <a:pPr marL="0" indent="0">
                  <a:buNone/>
                </a:pPr>
                <a:r>
                  <a:rPr lang="sr-Latn-ME" dirty="0"/>
                  <a:t> 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dirty="0" smtClean="0"/>
                  <a:t>, što zapisujemo na sledeći način:</a:t>
                </a:r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∧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sr-Latn-ME" dirty="0" smtClean="0"/>
                  <a:t>.</a:t>
                </a:r>
              </a:p>
              <a:p>
                <a:r>
                  <a:rPr lang="sr-Latn-ME" dirty="0" smtClean="0"/>
                  <a:t>Nule funkcije su tačke presjeka grafika funkcije sa  </a:t>
                </a:r>
                <a14:m>
                  <m:oMath xmlns:m="http://schemas.openxmlformats.org/officeDocument/2006/math">
                    <m:r>
                      <a:rPr lang="sr-Latn-ME" b="0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sr-Latn-ME" dirty="0" smtClean="0"/>
                  <a:t>-osom</a:t>
                </a:r>
                <a:r>
                  <a:rPr lang="sr-Latn-ME" i="1" dirty="0" smtClean="0"/>
                  <a:t>.</a:t>
                </a:r>
              </a:p>
              <a:p>
                <a:r>
                  <a:rPr lang="sr-Latn-ME" dirty="0"/>
                  <a:t>K</a:t>
                </a:r>
                <a:r>
                  <a:rPr lang="sr-Latn-ME" dirty="0" smtClean="0"/>
                  <a:t>ako dolazimo do presjeka sa x-osom: 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Rešavajući sledeću jednačinu: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M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M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8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Zadatak 2. Odrediti nule funkcije: a)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Rešenje: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sr-Latn-M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+7=0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sr-Latn-ME" dirty="0" smtClean="0"/>
                  <a:t> </a:t>
                </a:r>
              </a:p>
              <a:p>
                <a:pPr marL="0" indent="0">
                  <a:buNone/>
                </a:pPr>
                <a:r>
                  <a:rPr lang="sr-Latn-ME" dirty="0"/>
                  <a:t>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Nula funkcije: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sr-Latn-ME" dirty="0" smtClean="0"/>
                  <a:t> </a:t>
                </a: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b)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dirty="0" smtClean="0"/>
                  <a:t>Rešenje: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sr-Latn-ME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sr-Latn-ME" sz="3200" dirty="0"/>
                  <a:t>	</a:t>
                </a:r>
                <a:r>
                  <a:rPr lang="sr-Latn-ME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1∙</m:t>
                            </m:r>
                            <m:d>
                              <m:dPr>
                                <m:ctrlPr>
                                  <a:rPr lang="sr-Latn-M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sr-Latn-ME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4+32</m:t>
                            </m:r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ME" sz="3200" dirty="0"/>
                  <a:t> </a:t>
                </a:r>
                <a:endParaRPr lang="sr-Latn-ME" sz="32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r-Latn-ME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−2±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ME" sz="3200" dirty="0"/>
                  <a:t> </a:t>
                </a:r>
                <a:endParaRPr lang="sr-Latn-ME" sz="3200" dirty="0"/>
              </a:p>
              <a:p>
                <a:pPr marL="0" indent="0">
                  <a:buNone/>
                </a:pPr>
                <a:endParaRPr lang="sr-Latn-ME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sr-Latn-ME" sz="3200" dirty="0"/>
                  <a:t> </a:t>
                </a:r>
                <a:endParaRPr lang="en-US" sz="3200" dirty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Nule funkcije: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e>
                      </m:d>
                    </m:oMath>
                  </m:oMathPara>
                </a14:m>
                <a:endParaRPr lang="sr-Latn-M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−4,0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ZNAK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9100" y="1825626"/>
                <a:ext cx="10233800" cy="17091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ME" dirty="0" smtClean="0"/>
                  <a:t>Primjer 1. Ispitati znak funkcije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Rešenje:  Prvo nalazimo nule.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100" y="1825626"/>
                <a:ext cx="10233800" cy="170914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399" y="3293601"/>
                <a:ext cx="2520287" cy="259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sr-Latn-M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ME" sz="2400" i="1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99" y="3293601"/>
                <a:ext cx="2520287" cy="25982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304451" y="3566117"/>
            <a:ext cx="3944825" cy="1992573"/>
            <a:chOff x="4918600" y="4217158"/>
            <a:chExt cx="3944825" cy="199257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227093" y="5527343"/>
              <a:ext cx="35893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923128" y="4217158"/>
              <a:ext cx="2101756" cy="19925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8904993">
                  <a:off x="6691667" y="4428838"/>
                  <a:ext cx="1328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993">
                  <a:off x="6691667" y="4428838"/>
                  <a:ext cx="13289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8165798" y="552734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/>
                <a:t>x</a:t>
              </a:r>
              <a:r>
                <a:rPr lang="sr-Latn-ME" dirty="0" smtClean="0"/>
                <a:t>-osa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95824" y="5588417"/>
                  <a:ext cx="359393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824" y="5588417"/>
                  <a:ext cx="359393" cy="6165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918600" y="5522544"/>
              <a:ext cx="1588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 smtClean="0"/>
                <a:t>- - - - - - -  - - - -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1280" y="5123470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 smtClean="0"/>
                <a:t>+ + + + + + + + +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06812" y="3669710"/>
                <a:ext cx="2220480" cy="1614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/>
                  <a:t>Znak: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</m:t>
                          </m:r>
                          <m:f>
                            <m:f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812" y="3669710"/>
                <a:ext cx="2220480" cy="1614032"/>
              </a:xfrm>
              <a:prstGeom prst="rect">
                <a:avLst/>
              </a:prstGeom>
              <a:blipFill rotWithShape="0">
                <a:blip r:embed="rId6"/>
                <a:stretch>
                  <a:fillRect l="-2473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4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ZNAK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825625"/>
                <a:ext cx="10233800" cy="9039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ME" dirty="0" smtClean="0"/>
                  <a:t>Primjer 2. Ispitati znak funkcije: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825625"/>
                <a:ext cx="10233800" cy="9039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20000" y="2360220"/>
            <a:ext cx="1440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dirty="0"/>
              <a:t>Rešenje: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1128" y="3125647"/>
                <a:ext cx="609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3125647"/>
                <a:ext cx="6099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9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8795" y="3460187"/>
                <a:ext cx="2015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M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95" y="3460187"/>
                <a:ext cx="20156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4464" y="4034885"/>
                <a:ext cx="2277868" cy="67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1+80</m:t>
                              </m:r>
                            </m:e>
                          </m:rad>
                        </m:num>
                        <m:den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64" y="4034885"/>
                <a:ext cx="2277868" cy="6709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0000" y="4911204"/>
                <a:ext cx="159409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sr-Latn-M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4911204"/>
                <a:ext cx="1594091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1615" y="3187232"/>
                <a:ext cx="872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615" y="3187232"/>
                <a:ext cx="87241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196" r="-699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51359" y="3112649"/>
                <a:ext cx="889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59" y="3112649"/>
                <a:ext cx="8892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3286" y="3592078"/>
                <a:ext cx="33709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Znak: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−∞,−4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5,+∞</m:t>
                          </m:r>
                        </m:e>
                      </m:d>
                    </m:oMath>
                  </m:oMathPara>
                </a14:m>
                <a:endParaRPr lang="sr-Latn-ME" dirty="0" smtClean="0"/>
              </a:p>
              <a:p>
                <a:endParaRPr lang="sr-Latn-M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86" y="3592078"/>
                <a:ext cx="3370997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447" t="-2538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842415" y="3487388"/>
            <a:ext cx="4067368" cy="2847631"/>
            <a:chOff x="4694495" y="3616254"/>
            <a:chExt cx="4067368" cy="2847631"/>
          </a:xfrm>
        </p:grpSpPr>
        <p:grpSp>
          <p:nvGrpSpPr>
            <p:cNvPr id="25" name="Group 24"/>
            <p:cNvGrpSpPr/>
            <p:nvPr/>
          </p:nvGrpSpPr>
          <p:grpSpPr>
            <a:xfrm>
              <a:off x="4947824" y="3842649"/>
              <a:ext cx="3814039" cy="2621236"/>
              <a:chOff x="4947824" y="3829519"/>
              <a:chExt cx="3814039" cy="26212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947824" y="5216672"/>
                <a:ext cx="3814039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40641" y="3829519"/>
                <a:ext cx="0" cy="261157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 rot="932656">
                <a:off x="6109649" y="4619472"/>
                <a:ext cx="1710519" cy="1831283"/>
              </a:xfrm>
              <a:custGeom>
                <a:avLst/>
                <a:gdLst>
                  <a:gd name="connsiteX0" fmla="*/ 136 w 1897175"/>
                  <a:gd name="connsiteY0" fmla="*/ 1692434 h 1760673"/>
                  <a:gd name="connsiteX1" fmla="*/ 314035 w 1897175"/>
                  <a:gd name="connsiteY1" fmla="*/ 112 h 1760673"/>
                  <a:gd name="connsiteX2" fmla="*/ 1897175 w 1897175"/>
                  <a:gd name="connsiteY2" fmla="*/ 1760673 h 1760673"/>
                  <a:gd name="connsiteX3" fmla="*/ 1897175 w 1897175"/>
                  <a:gd name="connsiteY3" fmla="*/ 1760673 h 176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175" h="1760673">
                    <a:moveTo>
                      <a:pt x="136" y="1692434"/>
                    </a:moveTo>
                    <a:cubicBezTo>
                      <a:pt x="-1001" y="840586"/>
                      <a:pt x="-2138" y="-11261"/>
                      <a:pt x="314035" y="112"/>
                    </a:cubicBezTo>
                    <a:cubicBezTo>
                      <a:pt x="630208" y="11485"/>
                      <a:pt x="1897175" y="1760673"/>
                      <a:pt x="1897175" y="1760673"/>
                    </a:cubicBezTo>
                    <a:lnTo>
                      <a:pt x="1897175" y="176067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08267" y="4806864"/>
                <a:ext cx="857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-4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54623" y="484734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/>
                  <a:t>5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471399" y="48473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i="1" dirty="0" smtClean="0"/>
                  <a:t>x</a:t>
                </a:r>
                <a:endParaRPr lang="en-US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30262" y="5177675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b="1" dirty="0" smtClean="0"/>
                  <a:t>- - - - - - - - - 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22878" y="4892885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>
                    <a:solidFill>
                      <a:srgbClr val="FF0000"/>
                    </a:solidFill>
                  </a:rPr>
                  <a:t>+ + + + 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505648" y="361625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i="1" dirty="0" smtClean="0"/>
                <a:t>y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495" y="5134467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b="1" dirty="0" smtClean="0"/>
                <a:t>-  -  -  -  -  -  -  -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26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 vježbu: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sr-Latn-ME" dirty="0" smtClean="0"/>
                  <a:t>Odrediti oblast definisanosti sledećih funkcija:</a:t>
                </a:r>
              </a:p>
              <a:p>
                <a:pPr marL="0" indent="0">
                  <a:buNone/>
                </a:pPr>
                <a:r>
                  <a:rPr lang="sr-Latn-ME" b="0" dirty="0" smtClean="0"/>
                  <a:t>a)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sr-Latn-ME" dirty="0" smtClean="0"/>
                  <a:t>,		b)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sr-Latn-ME" dirty="0" smtClean="0"/>
                  <a:t>, 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c)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dirty="0" smtClean="0"/>
                  <a:t>,		d)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rad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2. Naći nule, i odrediti znak funkcija: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sr-Latn-ME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sr-Latn-ME" dirty="0" smtClean="0"/>
                  <a:t>,</a:t>
                </a:r>
                <a:r>
                  <a:rPr lang="sr-Latn-ME"/>
                  <a:t>	</a:t>
                </a:r>
                <a:r>
                  <a:rPr lang="sr-Latn-ME" smtClean="0"/>
                  <a:t>	b</a:t>
                </a:r>
                <a:r>
                  <a:rPr lang="sr-Latn-ME" dirty="0" smtClean="0"/>
                  <a:t>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sr-Latn-M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DOMEN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Neka su data dva neprazna skupa A i B. Pretpostavimo da je svakom elementu skupa A nekim preslikavanjem dodijeljen tačno jedan element skupa B.</a:t>
            </a:r>
          </a:p>
          <a:p>
            <a:endParaRPr lang="sr-Latn-ME" dirty="0" smtClean="0"/>
          </a:p>
          <a:p>
            <a:r>
              <a:rPr lang="sr-Latn-ME" dirty="0" smtClean="0"/>
              <a:t>Ako to preslikavanje obilježimo sa </a:t>
            </a:r>
            <a:r>
              <a:rPr lang="sr-Latn-ME" i="1" dirty="0" smtClean="0"/>
              <a:t>f</a:t>
            </a:r>
            <a:r>
              <a:rPr lang="sr-Latn-ME" dirty="0" smtClean="0"/>
              <a:t>, tada</a:t>
            </a:r>
          </a:p>
          <a:p>
            <a:pPr marL="0" indent="0">
              <a:buNone/>
            </a:pPr>
            <a:r>
              <a:rPr lang="sr-Latn-ME" dirty="0" smtClean="0"/>
              <a:t> kažemo da je </a:t>
            </a:r>
            <a:r>
              <a:rPr lang="sr-Latn-ME" i="1" dirty="0" smtClean="0"/>
              <a:t>f</a:t>
            </a:r>
            <a:r>
              <a:rPr lang="sr-Latn-ME" dirty="0" smtClean="0"/>
              <a:t> funkcija koja slika iz A u B.</a:t>
            </a:r>
          </a:p>
          <a:p>
            <a:pPr marL="0" indent="0">
              <a:buNone/>
            </a:pPr>
            <a:endParaRPr lang="sr-Latn-ME" dirty="0" smtClean="0"/>
          </a:p>
          <a:p>
            <a:r>
              <a:rPr lang="sr-Latn-ME" dirty="0" smtClean="0"/>
              <a:t>Skup A nazivamo DOMEN (oblast definisanosti),</a:t>
            </a:r>
          </a:p>
          <a:p>
            <a:pPr marL="0" indent="0">
              <a:buNone/>
            </a:pPr>
            <a:r>
              <a:rPr lang="sr-Latn-ME" dirty="0" smtClean="0"/>
              <a:t> a skup B nazivamo KODOMEN (oblast vrijednosti) funkcije </a:t>
            </a:r>
            <a:r>
              <a:rPr lang="sr-Latn-ME" i="1" dirty="0" smtClean="0"/>
              <a:t>f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12308" r="20184" b="8168"/>
          <a:stretch/>
        </p:blipFill>
        <p:spPr>
          <a:xfrm>
            <a:off x="7441809" y="2785402"/>
            <a:ext cx="4600136" cy="2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DOMEN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ME" sz="3200" dirty="0" smtClean="0"/>
                  <a:t>1.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sz="3200" dirty="0" smtClean="0"/>
                  <a:t>2.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i="1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sz="3200" dirty="0" smtClean="0"/>
                  <a:t>3.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i="1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Zadatak 1. Odrediti domen funkcije: a)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+1≠0</m:t>
                    </m:r>
                  </m:oMath>
                </a14:m>
                <a:endParaRPr lang="sr-Latn-ME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ME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sz="3600" dirty="0" smtClean="0"/>
                  <a:t>	  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sr-Latn-ME" sz="3600" dirty="0" smtClean="0"/>
              </a:p>
              <a:p>
                <a:pPr marL="0" indent="0">
                  <a:buNone/>
                </a:pPr>
                <a:endParaRPr lang="sr-Latn-ME" sz="3600" dirty="0" smtClean="0"/>
              </a:p>
              <a:p>
                <a:r>
                  <a:rPr lang="sr-Latn-ME" sz="36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∞,−1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−1,+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4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b)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825625"/>
                <a:ext cx="4653003" cy="29510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+6≠0</m:t>
                    </m:r>
                  </m:oMath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dirty="0" smtClean="0"/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sr-Latn-ME" dirty="0" smtClean="0"/>
                  <a:t>		</a:t>
                </a:r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5±</m:t>
                        </m:r>
                        <m:rad>
                          <m:radPr>
                            <m:degHide m:val="on"/>
                            <m:ctrlP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Latn-M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Latn-M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−4∙1∙6</m:t>
                            </m:r>
                          </m:e>
                        </m:rad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2∙1</m:t>
                        </m:r>
                      </m:den>
                    </m:f>
                  </m:oMath>
                </a14:m>
                <a:r>
                  <a:rPr lang="sr-Latn-ME" dirty="0" smtClean="0"/>
                  <a:t>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825625"/>
                <a:ext cx="4653003" cy="295109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0000" y="5236907"/>
                <a:ext cx="739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∞,2</m:t>
                        </m:r>
                      </m:e>
                    </m:d>
                    <m:r>
                      <a:rPr lang="sr-Latn-M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sr-Latn-M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3,+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739516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7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62500" y="4592050"/>
                <a:ext cx="2196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Latn-ME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ME" sz="200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sr-Latn-M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Latn-ME" sz="20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sr-Latn-ME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500" y="4592050"/>
                <a:ext cx="21967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6646" y="3637686"/>
                <a:ext cx="1557414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5±1</m:t>
                          </m:r>
                        </m:num>
                        <m:den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46" y="3637686"/>
                <a:ext cx="1557414" cy="674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84353" y="2634435"/>
                <a:ext cx="2460225" cy="740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5±</m:t>
                          </m:r>
                          <m:rad>
                            <m:radPr>
                              <m:degHide m:val="on"/>
                              <m:ctrlPr>
                                <a:rPr lang="sr-Latn-M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25−24</m:t>
                              </m:r>
                            </m:e>
                          </m:rad>
                        </m:num>
                        <m:den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53" y="2634435"/>
                <a:ext cx="2460225" cy="740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c)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+5≥0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 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≥−5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Domen: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D: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sr-Latn-M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ctrlPr>
                          <a:rPr lang="sr-Latn-M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/>
                  <a:t>d</a:t>
                </a:r>
                <a:r>
                  <a:rPr lang="sr-Latn-ME" sz="3600" dirty="0" smtClean="0"/>
                  <a:t>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4−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4−</m:t>
                    </m:r>
                    <m:sSup>
                      <m:sSup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sr-Latn-ME" b="0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	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71215" y="1576702"/>
            <a:ext cx="4067368" cy="2847631"/>
            <a:chOff x="4694495" y="3616254"/>
            <a:chExt cx="4067368" cy="2847631"/>
          </a:xfrm>
        </p:grpSpPr>
        <p:grpSp>
          <p:nvGrpSpPr>
            <p:cNvPr id="5" name="Group 4"/>
            <p:cNvGrpSpPr/>
            <p:nvPr/>
          </p:nvGrpSpPr>
          <p:grpSpPr>
            <a:xfrm>
              <a:off x="4947824" y="3842649"/>
              <a:ext cx="3814039" cy="2621236"/>
              <a:chOff x="4947824" y="3829519"/>
              <a:chExt cx="3814039" cy="262123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47824" y="5216672"/>
                <a:ext cx="3814039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540641" y="3829519"/>
                <a:ext cx="0" cy="261157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 rot="932656">
                <a:off x="6109649" y="4619472"/>
                <a:ext cx="1710519" cy="1831283"/>
              </a:xfrm>
              <a:custGeom>
                <a:avLst/>
                <a:gdLst>
                  <a:gd name="connsiteX0" fmla="*/ 136 w 1897175"/>
                  <a:gd name="connsiteY0" fmla="*/ 1692434 h 1760673"/>
                  <a:gd name="connsiteX1" fmla="*/ 314035 w 1897175"/>
                  <a:gd name="connsiteY1" fmla="*/ 112 h 1760673"/>
                  <a:gd name="connsiteX2" fmla="*/ 1897175 w 1897175"/>
                  <a:gd name="connsiteY2" fmla="*/ 1760673 h 1760673"/>
                  <a:gd name="connsiteX3" fmla="*/ 1897175 w 1897175"/>
                  <a:gd name="connsiteY3" fmla="*/ 1760673 h 176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175" h="1760673">
                    <a:moveTo>
                      <a:pt x="136" y="1692434"/>
                    </a:moveTo>
                    <a:cubicBezTo>
                      <a:pt x="-1001" y="840586"/>
                      <a:pt x="-2138" y="-11261"/>
                      <a:pt x="314035" y="112"/>
                    </a:cubicBezTo>
                    <a:cubicBezTo>
                      <a:pt x="630208" y="11485"/>
                      <a:pt x="1897175" y="1760673"/>
                      <a:pt x="1897175" y="1760673"/>
                    </a:cubicBezTo>
                    <a:lnTo>
                      <a:pt x="1897175" y="176067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08267" y="4806864"/>
                <a:ext cx="857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-2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54623" y="484734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/>
                  <a:t>2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71399" y="48473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i="1" dirty="0" smtClean="0"/>
                  <a:t>x</a:t>
                </a:r>
                <a:endParaRPr lang="en-US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30262" y="5177675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b="1" dirty="0" smtClean="0"/>
                  <a:t>- - - - - - - - - 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22878" y="4892885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>
                    <a:solidFill>
                      <a:srgbClr val="FF0000"/>
                    </a:solidFill>
                  </a:rPr>
                  <a:t>+ + + + 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505648" y="361625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i="1" dirty="0" smtClean="0"/>
                <a:t>y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4495" y="5134467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b="1" dirty="0" smtClean="0"/>
                <a:t>-  -  -  -  -  -  -  -</a:t>
              </a:r>
              <a:endParaRPr lang="en-US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20000" y="5236907"/>
                <a:ext cx="43982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−2,2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4398255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91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/>
                  <a:t>e</a:t>
                </a:r>
                <a:r>
                  <a:rPr lang="sr-Latn-ME" sz="3600" dirty="0" smtClean="0"/>
                  <a:t>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Uslov: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Neparan korijen je definisan za svaki realan broj.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0000" y="5236907"/>
                <a:ext cx="49871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498713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5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 smtClean="0"/>
                  <a:t>f)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r-Latn-ME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+5&gt;0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≻−5</m:t>
                    </m:r>
                  </m:oMath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dirty="0" smtClean="0"/>
                  <a:t>	   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≻−</m:t>
                    </m:r>
                    <m:f>
                      <m:f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0000" y="5236907"/>
                <a:ext cx="5095049" cy="752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5095049" cy="752770"/>
              </a:xfrm>
              <a:prstGeom prst="rect">
                <a:avLst/>
              </a:prstGeom>
              <a:blipFill rotWithShape="0">
                <a:blip r:embed="rId4"/>
                <a:stretch>
                  <a:fillRect l="-251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169</TotalTime>
  <Words>406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Corbel</vt:lpstr>
      <vt:lpstr>Depth</vt:lpstr>
      <vt:lpstr>FUNKCIJE</vt:lpstr>
      <vt:lpstr>DOMEN FUNKCIJE</vt:lpstr>
      <vt:lpstr>DOMEN FUNKCIJE</vt:lpstr>
      <vt:lpstr>Zadatak 1. Odrediti domen funkcije: a) f(x)=1/(x+1)</vt:lpstr>
      <vt:lpstr>b) f(x)=(2x-1)/(x^2-5x+6)</vt:lpstr>
      <vt:lpstr>c) f(x)=√(3x+5)</vt:lpstr>
      <vt:lpstr>d) f(x)=√(4-x^2 )</vt:lpstr>
      <vt:lpstr>e) f(x)=∛(2x-6)</vt:lpstr>
      <vt:lpstr>f) f(x)=log_2⁡(3x+5)</vt:lpstr>
      <vt:lpstr>NULE FUNKCIJE</vt:lpstr>
      <vt:lpstr>Zadatak 2. Odrediti nule funkcije: a)y=(2x+7)/(x-1)</vt:lpstr>
      <vt:lpstr>b)y=x^2+2x-8</vt:lpstr>
      <vt:lpstr>ZNAK FUNKCIJE</vt:lpstr>
      <vt:lpstr>ZNAK FUNKCIJE</vt:lpstr>
      <vt:lpstr>Za vježbu: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FUNKCIJE</dc:title>
  <dc:creator>Jelena Šćekić</dc:creator>
  <cp:lastModifiedBy>Jelena Šćekić</cp:lastModifiedBy>
  <cp:revision>34</cp:revision>
  <dcterms:created xsi:type="dcterms:W3CDTF">2018-09-16T11:40:44Z</dcterms:created>
  <dcterms:modified xsi:type="dcterms:W3CDTF">2019-09-24T07:58:48Z</dcterms:modified>
</cp:coreProperties>
</file>