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2" r:id="rId2"/>
    <p:sldId id="308" r:id="rId3"/>
    <p:sldId id="322" r:id="rId4"/>
    <p:sldId id="324" r:id="rId5"/>
    <p:sldId id="333" r:id="rId6"/>
    <p:sldId id="334" r:id="rId7"/>
    <p:sldId id="336" r:id="rId8"/>
    <p:sldId id="338" r:id="rId9"/>
    <p:sldId id="339" r:id="rId10"/>
    <p:sldId id="340" r:id="rId11"/>
    <p:sldId id="341" r:id="rId12"/>
    <p:sldId id="342" r:id="rId13"/>
    <p:sldId id="343" r:id="rId14"/>
    <p:sldId id="344" r:id="rId15"/>
    <p:sldId id="345" r:id="rId16"/>
    <p:sldId id="346" r:id="rId17"/>
    <p:sldId id="347" r:id="rId18"/>
    <p:sldId id="348" r:id="rId19"/>
    <p:sldId id="349" r:id="rId20"/>
    <p:sldId id="350" r:id="rId21"/>
    <p:sldId id="351" r:id="rId22"/>
    <p:sldId id="352" r:id="rId23"/>
    <p:sldId id="353" r:id="rId24"/>
    <p:sldId id="354" r:id="rId25"/>
    <p:sldId id="355" r:id="rId26"/>
    <p:sldId id="356" r:id="rId27"/>
    <p:sldId id="358" r:id="rId28"/>
    <p:sldId id="273" r:id="rId2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0A8"/>
    <a:srgbClr val="F7FFFF"/>
    <a:srgbClr val="52CBBE"/>
    <a:srgbClr val="52C9BD"/>
    <a:srgbClr val="3A7EBD"/>
    <a:srgbClr val="C7E3F9"/>
    <a:srgbClr val="DBEEFC"/>
    <a:srgbClr val="FFFFFF"/>
    <a:srgbClr val="F2F2F2"/>
    <a:srgbClr val="F7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133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27.08.2020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0364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27.08.2020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6635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27.08.2020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7111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27.08.2020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4677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27.08.2020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5361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27.08.2020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4036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27.08.2020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3770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27.08.2020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0331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27.08.2020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1956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27.08.2020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6004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27.08.2020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6898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FAF59-80FD-42F8-B77B-6179688B7234}" type="datetimeFigureOut">
              <a:rPr lang="de-DE" smtClean="0"/>
              <a:t>27.08.2020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1875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hyperlink" Target="http://hr.wikipedia.org/wiki/Douglas_Engelbart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sh.wikipedia.org/w/index.php?title=Alfanumeri%C4%8Dke_tipkovnice&amp;action=edit&amp;redlink=1" TargetMode="External"/><Relationship Id="rId13" Type="http://schemas.openxmlformats.org/officeDocument/2006/relationships/hyperlink" Target="http://sh.wikipedia.org/w/index.php?title=Braileova_tipkovnica&amp;action=edit&amp;redlink=1" TargetMode="External"/><Relationship Id="rId18" Type="http://schemas.openxmlformats.org/officeDocument/2006/relationships/hyperlink" Target="http://sh.wikipedia.org/w/index.php?title=Extended_102&amp;action=edit&amp;redlink=1" TargetMode="External"/><Relationship Id="rId3" Type="http://schemas.openxmlformats.org/officeDocument/2006/relationships/hyperlink" Target="http://bs.wikipedia.org/wiki/Ra%C4%8Dunar" TargetMode="External"/><Relationship Id="rId7" Type="http://schemas.openxmlformats.org/officeDocument/2006/relationships/hyperlink" Target="http://sh.wikipedia.org/w/index.php?title=Heksadecimalna_tipkovnica&amp;action=edit&amp;redlink=1" TargetMode="External"/><Relationship Id="rId12" Type="http://schemas.openxmlformats.org/officeDocument/2006/relationships/hyperlink" Target="http://sh.wikipedia.org/w/index.php?title=Dvorak_tipkovnica&amp;action=edit&amp;redlink=1" TargetMode="External"/><Relationship Id="rId17" Type="http://schemas.openxmlformats.org/officeDocument/2006/relationships/hyperlink" Target="http://sh.wikipedia.org/w/index.php?title=Extended_101&amp;action=edit&amp;redlink=1" TargetMode="External"/><Relationship Id="rId2" Type="http://schemas.openxmlformats.org/officeDocument/2006/relationships/hyperlink" Target="http://bs.wikipedia.org/wiki/Ulazni_ure%C4%91aj" TargetMode="External"/><Relationship Id="rId16" Type="http://schemas.openxmlformats.org/officeDocument/2006/relationships/hyperlink" Target="http://sh.wikipedia.org/w/index.php?title=AT84&amp;action=edit&amp;redlink=1" TargetMode="External"/><Relationship Id="rId20" Type="http://schemas.openxmlformats.org/officeDocument/2006/relationships/image" Target="../media/image19.gif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sh.wikipedia.org/w/index.php?title=Dekadna_tipkovnica&amp;action=edit&amp;redlink=1" TargetMode="External"/><Relationship Id="rId11" Type="http://schemas.openxmlformats.org/officeDocument/2006/relationships/hyperlink" Target="http://sh.wikipedia.org/w/index.php?title=QUERTZ_tipkovnica&amp;action=edit&amp;redlink=1" TargetMode="External"/><Relationship Id="rId5" Type="http://schemas.openxmlformats.org/officeDocument/2006/relationships/hyperlink" Target="http://sh.wikipedia.org/w/index.php?title=Numeri%C4%8Dke_tipkovnice&amp;action=edit&amp;redlink=1" TargetMode="External"/><Relationship Id="rId15" Type="http://schemas.openxmlformats.org/officeDocument/2006/relationships/hyperlink" Target="http://sh.wikipedia.org/w/index.php?title=XT83_/_Olivetti_M24_/_102&amp;action=edit&amp;redlink=1" TargetMode="External"/><Relationship Id="rId10" Type="http://schemas.openxmlformats.org/officeDocument/2006/relationships/hyperlink" Target="http://sh.wikipedia.org/w/index.php?title=QUERTY_tipkovnica&amp;action=edit&amp;redlink=1" TargetMode="External"/><Relationship Id="rId19" Type="http://schemas.openxmlformats.org/officeDocument/2006/relationships/hyperlink" Target="http://sh.wikipedia.org/w/index.php?title=Windows_104&amp;action=edit&amp;redlink=1" TargetMode="External"/><Relationship Id="rId4" Type="http://schemas.openxmlformats.org/officeDocument/2006/relationships/hyperlink" Target="http://bs.wikipedia.org/wiki/Tekst" TargetMode="External"/><Relationship Id="rId9" Type="http://schemas.openxmlformats.org/officeDocument/2006/relationships/hyperlink" Target="http://sh.wikipedia.org/w/index.php?title=AZERTY_tipkovnica&amp;action=edit&amp;redlink=1" TargetMode="External"/><Relationship Id="rId14" Type="http://schemas.openxmlformats.org/officeDocument/2006/relationships/hyperlink" Target="http://sh.wikipedia.org/w/index.php?title=PC_tipkovnice&amp;action=edit&amp;redlink=1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hyperlink" Target="http://bs.wikipedia.org/wiki/Karbonski_mikrofon" TargetMode="External"/><Relationship Id="rId7" Type="http://schemas.openxmlformats.org/officeDocument/2006/relationships/hyperlink" Target="http://bs.wikipedia.org/wiki/Kristalni_mikrofon" TargetMode="External"/><Relationship Id="rId2" Type="http://schemas.openxmlformats.org/officeDocument/2006/relationships/hyperlink" Target="http://bs.wikipedia.org/wiki/1877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bs.wikipedia.org/wiki/Kondenzatorski_mikrofon" TargetMode="External"/><Relationship Id="rId5" Type="http://schemas.openxmlformats.org/officeDocument/2006/relationships/hyperlink" Target="http://bs.wikipedia.org/w/index.php?title=Ribonski_mikrofon&amp;action=edit&amp;redlink=1" TargetMode="External"/><Relationship Id="rId4" Type="http://schemas.openxmlformats.org/officeDocument/2006/relationships/hyperlink" Target="http://bs.wikipedia.org/wiki/Dinami%C4%8Dki_mikrofon" TargetMode="External"/><Relationship Id="rId9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bs.wikipedia.org/wiki/Ra%C4%8Dunar" TargetMode="External"/><Relationship Id="rId2" Type="http://schemas.openxmlformats.org/officeDocument/2006/relationships/hyperlink" Target="http://bs.wikipedia.org/w/index.php?title=Izlazni_ure%C4%91aj&amp;action=edit&amp;redlink=1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gif"/><Relationship Id="rId5" Type="http://schemas.openxmlformats.org/officeDocument/2006/relationships/hyperlink" Target="http://bs.wikipedia.org/wiki/Hardver" TargetMode="External"/><Relationship Id="rId4" Type="http://schemas.openxmlformats.org/officeDocument/2006/relationships/hyperlink" Target="http://bs.wikipedia.org/wiki/Slika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Y9OBXkelep4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spasojepapic@gmail.com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hyperlink" Target="http://www.gimnazija-paracin.edu.rs/index.php?option=com_content&amp;view=article&amp;id=13&amp;Itemid=20" TargetMode="External"/><Relationship Id="rId7" Type="http://schemas.openxmlformats.org/officeDocument/2006/relationships/hyperlink" Target="http://www.gimnazija-paracin.edu.rs/index.php?option=com_content&amp;view=article&amp;id=39&amp;Itemid=22" TargetMode="External"/><Relationship Id="rId2" Type="http://schemas.openxmlformats.org/officeDocument/2006/relationships/hyperlink" Target="http://www.gimnazija-paracin.edu.rs/index.php?option=com_content&amp;view=article&amp;id=14&amp;Itemid=24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imnazija-paracin.edu.rs/index.php?option=com_content&amp;view=article&amp;id=38&amp;Itemid=21" TargetMode="External"/><Relationship Id="rId5" Type="http://schemas.openxmlformats.org/officeDocument/2006/relationships/hyperlink" Target="http://www.gimnazija-paracin.edu.rs/index.php?option=com_content&amp;view=article&amp;id=15&amp;Itemid=26" TargetMode="External"/><Relationship Id="rId4" Type="http://schemas.openxmlformats.org/officeDocument/2006/relationships/hyperlink" Target="http://www.gimnazija-paracin.edu.rs/index.php?option=com_content&amp;view=article&amp;id=44&amp;Itemid=25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"/>
          <p:cNvGrpSpPr/>
          <p:nvPr/>
        </p:nvGrpSpPr>
        <p:grpSpPr>
          <a:xfrm>
            <a:off x="860613" y="3114923"/>
            <a:ext cx="9797472" cy="2290619"/>
            <a:chOff x="0" y="0"/>
            <a:chExt cx="7223538" cy="1292541"/>
          </a:xfrm>
        </p:grpSpPr>
        <p:sp>
          <p:nvSpPr>
            <p:cNvPr id="5" name="Rectangle"/>
            <p:cNvSpPr/>
            <p:nvPr/>
          </p:nvSpPr>
          <p:spPr>
            <a:xfrm>
              <a:off x="0" y="2308"/>
              <a:ext cx="931504" cy="1049105"/>
            </a:xfrm>
            <a:prstGeom prst="rect">
              <a:avLst/>
            </a:prstGeom>
            <a:solidFill>
              <a:srgbClr val="0070C0"/>
            </a:solidFill>
            <a:ln w="12700" cap="flat">
              <a:noFill/>
              <a:miter lim="4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  <p:sp>
          <p:nvSpPr>
            <p:cNvPr id="6" name="Shape"/>
            <p:cNvSpPr/>
            <p:nvPr/>
          </p:nvSpPr>
          <p:spPr>
            <a:xfrm>
              <a:off x="1927036" y="2308"/>
              <a:ext cx="5296503" cy="10491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9833" y="0"/>
                  </a:lnTo>
                  <a:lnTo>
                    <a:pt x="21600" y="10663"/>
                  </a:lnTo>
                  <a:lnTo>
                    <a:pt x="19833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 w="12700" cap="flat">
              <a:noFill/>
              <a:miter lim="4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/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  <p:sp>
          <p:nvSpPr>
            <p:cNvPr id="7" name="Shape"/>
            <p:cNvSpPr/>
            <p:nvPr/>
          </p:nvSpPr>
          <p:spPr>
            <a:xfrm>
              <a:off x="931468" y="6067"/>
              <a:ext cx="225057" cy="1286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464" y="4016"/>
                  </a:lnTo>
                  <a:lnTo>
                    <a:pt x="21600" y="21600"/>
                  </a:lnTo>
                  <a:lnTo>
                    <a:pt x="0" y="176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  <p:sp>
          <p:nvSpPr>
            <p:cNvPr id="8" name="Triangle"/>
            <p:cNvSpPr/>
            <p:nvPr/>
          </p:nvSpPr>
          <p:spPr>
            <a:xfrm>
              <a:off x="1924408" y="0"/>
              <a:ext cx="224795" cy="2429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66" y="21483"/>
                  </a:lnTo>
                  <a:lnTo>
                    <a:pt x="2160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B9B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9" name="Rectangle"/>
            <p:cNvSpPr/>
            <p:nvPr/>
          </p:nvSpPr>
          <p:spPr>
            <a:xfrm>
              <a:off x="1153825" y="240650"/>
              <a:ext cx="994424" cy="1049105"/>
            </a:xfrm>
            <a:prstGeom prst="rect">
              <a:avLst/>
            </a:prstGeom>
            <a:solidFill>
              <a:srgbClr val="FFC000"/>
            </a:solidFill>
            <a:ln w="12700" cap="flat">
              <a:noFill/>
              <a:miter lim="4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11" name="Shape"/>
          <p:cNvSpPr/>
          <p:nvPr/>
        </p:nvSpPr>
        <p:spPr>
          <a:xfrm>
            <a:off x="7958058" y="5352714"/>
            <a:ext cx="4233942" cy="13507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3" h="21442" extrusionOk="0">
                <a:moveTo>
                  <a:pt x="3585" y="0"/>
                </a:moveTo>
                <a:cubicBezTo>
                  <a:pt x="3466" y="-7"/>
                  <a:pt x="3346" y="127"/>
                  <a:pt x="3254" y="405"/>
                </a:cubicBezTo>
                <a:lnTo>
                  <a:pt x="1994" y="4179"/>
                </a:lnTo>
                <a:lnTo>
                  <a:pt x="1937" y="4348"/>
                </a:lnTo>
                <a:lnTo>
                  <a:pt x="388" y="8911"/>
                </a:lnTo>
                <a:cubicBezTo>
                  <a:pt x="206" y="9445"/>
                  <a:pt x="116" y="9711"/>
                  <a:pt x="50" y="10084"/>
                </a:cubicBezTo>
                <a:cubicBezTo>
                  <a:pt x="-17" y="10507"/>
                  <a:pt x="-17" y="10995"/>
                  <a:pt x="50" y="11418"/>
                </a:cubicBezTo>
                <a:cubicBezTo>
                  <a:pt x="116" y="11792"/>
                  <a:pt x="205" y="12059"/>
                  <a:pt x="383" y="12585"/>
                </a:cubicBezTo>
                <a:lnTo>
                  <a:pt x="2836" y="19803"/>
                </a:lnTo>
                <a:lnTo>
                  <a:pt x="3083" y="20531"/>
                </a:lnTo>
                <a:cubicBezTo>
                  <a:pt x="3084" y="20537"/>
                  <a:pt x="3087" y="20539"/>
                  <a:pt x="3089" y="20545"/>
                </a:cubicBezTo>
                <a:lnTo>
                  <a:pt x="3254" y="21037"/>
                </a:lnTo>
                <a:cubicBezTo>
                  <a:pt x="3439" y="21593"/>
                  <a:pt x="3733" y="21574"/>
                  <a:pt x="3912" y="20997"/>
                </a:cubicBezTo>
                <a:cubicBezTo>
                  <a:pt x="4090" y="20419"/>
                  <a:pt x="4084" y="19503"/>
                  <a:pt x="3899" y="18947"/>
                </a:cubicBezTo>
                <a:lnTo>
                  <a:pt x="3710" y="18381"/>
                </a:lnTo>
                <a:lnTo>
                  <a:pt x="20654" y="18381"/>
                </a:lnTo>
                <a:lnTo>
                  <a:pt x="21583" y="3121"/>
                </a:lnTo>
                <a:lnTo>
                  <a:pt x="3689" y="3121"/>
                </a:lnTo>
                <a:lnTo>
                  <a:pt x="3899" y="2494"/>
                </a:lnTo>
                <a:cubicBezTo>
                  <a:pt x="4084" y="1938"/>
                  <a:pt x="4090" y="1023"/>
                  <a:pt x="3912" y="445"/>
                </a:cubicBezTo>
                <a:cubicBezTo>
                  <a:pt x="3822" y="156"/>
                  <a:pt x="3704" y="8"/>
                  <a:pt x="3585" y="0"/>
                </a:cubicBezTo>
                <a:close/>
              </a:path>
            </a:pathLst>
          </a:custGeom>
          <a:solidFill>
            <a:srgbClr val="FFC000"/>
          </a:solidFill>
          <a:ln w="12700">
            <a:miter lim="400000"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perspectiveLeft"/>
            <a:lightRig rig="threePt" dir="t"/>
          </a:scene3d>
        </p:spPr>
        <p:txBody>
          <a:bodyPr lIns="45719" rIns="45719" anchor="ctr"/>
          <a:lstStyle/>
          <a:p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700248" y="5611505"/>
            <a:ext cx="299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ME" sz="2200" dirty="0" smtClean="0">
                <a:solidFill>
                  <a:srgbClr val="0070C0"/>
                </a:solidFill>
                <a:latin typeface="Impact" panose="020B0806030902050204" pitchFamily="34" charset="0"/>
              </a:rPr>
              <a:t>PREDMETNI NASTAVNIK : SPASOJE PAPIĆ</a:t>
            </a:r>
            <a:endParaRPr lang="en-US" sz="22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Elektro pg ds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592" y="271369"/>
            <a:ext cx="1312790" cy="1382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DC4CCBA-12AD-4433-A381-A03661E3D927}"/>
              </a:ext>
            </a:extLst>
          </p:cNvPr>
          <p:cNvSpPr txBox="1"/>
          <p:nvPr/>
        </p:nvSpPr>
        <p:spPr>
          <a:xfrm>
            <a:off x="3517420" y="3567498"/>
            <a:ext cx="7140666" cy="110799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sr-Latn-ME" sz="3200" dirty="0" smtClean="0">
                <a:solidFill>
                  <a:schemeClr val="bg1"/>
                </a:solidFill>
                <a:latin typeface="Impact" panose="020B0806030902050204" pitchFamily="34" charset="0"/>
              </a:rPr>
              <a:t>FUNKCIONALNA ORGANIZACIJA RAČUNARA</a:t>
            </a:r>
            <a:endParaRPr lang="sr-Latn-ME" sz="3200" dirty="0" smtClean="0">
              <a:solidFill>
                <a:schemeClr val="bg1"/>
              </a:solidFill>
              <a:latin typeface="Impact" panose="020B0806030902050204" pitchFamily="34" charset="0"/>
            </a:endParaRPr>
          </a:p>
          <a:p>
            <a:pPr algn="ctr"/>
            <a:r>
              <a:rPr lang="sr-Latn-ME" sz="4000" dirty="0" smtClean="0">
                <a:solidFill>
                  <a:srgbClr val="FFC000"/>
                </a:solidFill>
                <a:latin typeface="Impact" panose="020B0806030902050204" pitchFamily="34" charset="0"/>
              </a:rPr>
              <a:t>HARDVER</a:t>
            </a:r>
            <a:endParaRPr lang="en-US" sz="4000" dirty="0">
              <a:solidFill>
                <a:srgbClr val="FFC000"/>
              </a:solidFill>
              <a:latin typeface="Impact" panose="020B0806030902050204" pitchFamily="34" charset="0"/>
            </a:endParaRPr>
          </a:p>
        </p:txBody>
      </p:sp>
      <p:pic>
        <p:nvPicPr>
          <p:cNvPr id="2050" name="Picture 2" descr="https://einformatika.files.wordpress.com/2017/09/racunarski-sistem.jpg?w=645&amp;h=27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184" y="334775"/>
            <a:ext cx="6143625" cy="263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3676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6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"/>
                            </p:stCondLst>
                            <p:childTnLst>
                              <p:par>
                                <p:cTn id="1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100"/>
                            </p:stCondLst>
                            <p:childTnLst>
                              <p:par>
                                <p:cTn id="3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 advAuto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3A7E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" y="272782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JEDINICE SPOLJNE MEMORIJE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5388" y="1453727"/>
            <a:ext cx="10255750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Jedinice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spoljne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čuvanje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nije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uključen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trenutno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ME" altLang="en-US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Značajni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parametri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izbor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jedinica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spoljne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sr-Latn-C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lnSpc>
                <a:spcPct val="90000"/>
              </a:lnSpc>
              <a:buFont typeface="+mj-lt"/>
              <a:buAutoNum type="arabicPeriod"/>
            </a:pP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srednje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</a:t>
            </a:r>
            <a:r>
              <a:rPr lang="sr-Latn-ME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pristupa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podacima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</a:t>
            </a:r>
            <a:r>
              <a:rPr lang="sr-Latn-ME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erna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</a:t>
            </a:r>
            <a:r>
              <a:rPr lang="sr-Latn-ME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dinica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sekunda-ms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 </a:t>
            </a:r>
          </a:p>
          <a:p>
            <a:pPr marL="971550" lvl="1" indent="-514350">
              <a:lnSpc>
                <a:spcPct val="90000"/>
              </a:lnSpc>
              <a:buFont typeface="+mj-lt"/>
              <a:buAutoNum type="arabicPeriod"/>
            </a:pP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brzina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prenosa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ME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erna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jedinica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Gbit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/s) </a:t>
            </a:r>
          </a:p>
          <a:p>
            <a:pPr marL="971550" lvl="1" indent="-514350">
              <a:lnSpc>
                <a:spcPct val="90000"/>
              </a:lnSpc>
              <a:buFont typeface="+mj-lt"/>
              <a:buAutoNum type="arabicPeriod"/>
            </a:pP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kapacitet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ME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erna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jedinica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GB-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giga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bajt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).</a:t>
            </a:r>
          </a:p>
        </p:txBody>
      </p:sp>
      <p:sp>
        <p:nvSpPr>
          <p:cNvPr id="6" name="Rectangle 5"/>
          <p:cNvSpPr/>
          <p:nvPr/>
        </p:nvSpPr>
        <p:spPr>
          <a:xfrm>
            <a:off x="1438835" y="3778721"/>
            <a:ext cx="4455066" cy="32624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Jedinice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spoljne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sr-Latn-ME" altLang="en-US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flopi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disk</a:t>
            </a:r>
            <a:endParaRPr lang="sr-Latn-C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hard disk</a:t>
            </a:r>
            <a:endParaRPr lang="sr-Latn-C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</a:t>
            </a:r>
            <a:endParaRPr lang="sr-Latn-C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dvd</a:t>
            </a:r>
            <a:endParaRPr lang="sr-Latn-C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USB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fleš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memorije</a:t>
            </a:r>
            <a:endParaRPr lang="sr-Latn-C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memorijske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kartice</a:t>
            </a:r>
            <a:endParaRPr lang="en-U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5" descr="hd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206" y="3679584"/>
            <a:ext cx="18002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micro%20sd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7753" y="3973104"/>
            <a:ext cx="1008063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 descr="Floppy Disk - GIF - Imgur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690" y="4077402"/>
            <a:ext cx="2851710" cy="2851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gif hard disk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4743" y="177377"/>
            <a:ext cx="1933575" cy="127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Kodak K233 USB Flash Drive USB3.0 16GB 32GB | en.resumetem.info"/>
          <p:cNvPicPr>
            <a:picLocks noChangeAspect="1" noChangeArrowheads="1" noCrop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296" y="4477135"/>
            <a:ext cx="2195096" cy="2195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27377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" y="272782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ULAZNE JEDINICE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0235" y="1453727"/>
            <a:ext cx="1047090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Uređaji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unos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informacija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nazivaju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ulazne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jedinice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CS" alt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Najčešće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unos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tastatura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Osim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tastature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ulazne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jedinice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miš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skener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digitalni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foto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aparat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digitalna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kamera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mikrofon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digitajzer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grafička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čitač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bar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Picture 4" descr="tastatura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378" y="4814168"/>
            <a:ext cx="2411412" cy="11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mis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011" y="3911109"/>
            <a:ext cx="71437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sken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439" y="4925005"/>
            <a:ext cx="2016125" cy="11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fotoapara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186" y="4059882"/>
            <a:ext cx="136842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kamera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7364" y="4811585"/>
            <a:ext cx="1439862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 descr="mikrofo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0473" y="3983704"/>
            <a:ext cx="412750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45250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3A7E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" y="246656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MI</a:t>
            </a:r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Š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69894" y="1453727"/>
            <a:ext cx="1051124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Miš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ulazna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jedinica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pretvara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pokret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ruke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dvije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dimenzije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pokret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pokazivača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zaslonu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Miš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izum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D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a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glasa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Engelbarta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1963.,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nastao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njegovog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problemima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ljudskog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međusklopa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računarima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Stanford Research 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Institute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ME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ME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danas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postoji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nekoliko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vrsta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miševa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sr-Latn-ME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sr-Latn-ME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Miš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kuglom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Optički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miš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Bežični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miš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RF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miš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Bluetooth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miš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Laserski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miš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Biometrički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miš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6" name="Picture 4" descr="D3 Tormen 3 Tutoriel - d2jsp Topic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876" y="2546278"/>
            <a:ext cx="3989230" cy="3989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7083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385048" y="1680708"/>
            <a:ext cx="99330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Tastatura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je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ulazni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uređaj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pomoću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upravljamo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računarom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unosimo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znakove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Latn-ME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tekst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Iako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današnje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tastature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sadrže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104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tipke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one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izvesti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mnogo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znakova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funkcija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kombi</a:t>
            </a:r>
            <a:r>
              <a:rPr lang="sr-Latn-ME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anjem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postojećih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bi se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dobio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znak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ostvarila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naredba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ME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ME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</a:t>
            </a:r>
            <a:r>
              <a:rPr lang="sr-Latn-ME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Vrste tastature:</a:t>
            </a:r>
          </a:p>
          <a:p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60913" y="3942883"/>
            <a:ext cx="40092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1.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Numeričke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tastature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Dekadna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tastatura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Heksadecimalna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tastatura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ME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2.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Alfanumeričke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tastature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AZERTY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tastatura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QUERTY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tastatura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QUERTZ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tastatura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Dvorak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tastatura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66447" y="3975849"/>
            <a:ext cx="341844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Specijali</a:t>
            </a:r>
            <a:r>
              <a:rPr lang="sr-Latn-ME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zovane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sr-Latn-ME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astature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Braileova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tastatura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ME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4.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PC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tastatura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XT83 / Olivetti M24 / 102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AT84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Extended 101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Extended 102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19"/>
              </a:rPr>
              <a:t>Windows 104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92624" y="375602"/>
            <a:ext cx="463146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TASTATURA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pic>
        <p:nvPicPr>
          <p:cNvPr id="9218" name="Picture 2" descr="File:QWERTY keyboard alt code 161 demonstration.gif - Wikimedia ..."/>
          <p:cNvPicPr>
            <a:picLocks noChangeAspect="1" noChangeArrowheads="1" noCrop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9129" y="224392"/>
            <a:ext cx="5508939" cy="153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0593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3A7E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" y="272782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MIKROFON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27094" y="1699787"/>
            <a:ext cx="875548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Mikrofon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engl.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Microphone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mehanoelektrični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pretvarač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pretvara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zvuk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električni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signal.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Mikrofoni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imaju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primjena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primjer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telefonima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snimačima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radijskim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televizijskim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studijima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računarima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tehnologiji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itd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Emilie 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Berliner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izumio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mikrofon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1877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koristan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mikrofon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izumio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Alexander Graham Bell,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dalji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razvoj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upravo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nastavljen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Bell 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ratorijama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Različiti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mikrofoni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razne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načine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stvaraju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električni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signal, </a:t>
            </a:r>
            <a:r>
              <a:rPr lang="sr-Latn-ME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svima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zajedničko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imaju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vrstu</a:t>
            </a:r>
            <a:r>
              <a:rPr lang="sr-Latn-ME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membrane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Karbonski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mikrofon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Dinamički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mikrofon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Ribonski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mikrofon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Kondenzatorski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mikrofon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Kristalni</a:t>
            </a:r>
            <a:r>
              <a:rPr lang="en-US" sz="22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 </a:t>
            </a:r>
            <a:r>
              <a:rPr lang="en-US" sz="22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mikrofon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116" b="100000" l="3065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25299" y="233593"/>
            <a:ext cx="4082854" cy="3843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7297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" y="272782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WEB KAMERA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66350" y="2644627"/>
            <a:ext cx="10389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kamera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 camera, webcam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kamera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prenosi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slike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stvarnom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vremenu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koristeći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Worl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Wide Web-om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nekim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drugim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video calling </a:t>
            </a:r>
            <a:r>
              <a:rPr lang="en-US" sz="2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programom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Web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kamera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vrsta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video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kamere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direktno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u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svrh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prenošenja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video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signala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preko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interneta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Većinom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prenošenje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video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konferencija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uspostav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ljanje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vizuelnog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kontakta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razgovora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preko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interneta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odnosno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preko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vrste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instant messaging 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170" name="Picture 2" descr="Index of /wp-content/uploads/2012/0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330" y="272782"/>
            <a:ext cx="2474258" cy="2222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0865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3A7E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" y="246656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SKENER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87374" y="2628998"/>
            <a:ext cx="645396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Skener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engl.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scanner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uređaj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služi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digitalizaciju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fotografija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crteža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transparentnih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npr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negativ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filma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dijapozitiv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prozirnica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itd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Skeniranje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postupak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slika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pretvara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oblik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pogodan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obradu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smještanje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prenos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pomoću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Obično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riječ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slikama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papiru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treba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unijeti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r.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6148" name="Picture 4" descr="Scanner GIF - Find on GIF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1341" y="1430189"/>
            <a:ext cx="3750983" cy="4368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2930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" y="246656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DŽOJSTIK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pic>
        <p:nvPicPr>
          <p:cNvPr id="5122" name="Picture 2" descr="Nintendo Playing Sticker by anredo for iOS &amp; Android | GIPHY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312" y="2600273"/>
            <a:ext cx="7367569" cy="4144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318433" y="1533082"/>
            <a:ext cx="1036270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Džojstik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engl. </a:t>
            </a:r>
            <a:r>
              <a:rPr lang="en-US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joystick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računarski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periferni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dio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uopšteno,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uređaj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sadrži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vrstu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drške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pomoću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vrši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upravljanje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Većina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džojstika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dvo-dimenzionalna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dvije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kretanja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tro-dimenzionalni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džojstici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postoje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Džojstik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obično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postavljen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signalizira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kretanje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drška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kreće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lijevo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desno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kretanje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vrši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drška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pomjera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gore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768289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3A7E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" y="246656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IZLAZNE JEDINICE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3001" y="1482445"/>
            <a:ext cx="106457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Izlazne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jedinice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prikaz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informacija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nalaze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C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Najčešće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monitor, a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osim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njega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štampač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ploter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zvučnik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slušalice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010" y="3428999"/>
            <a:ext cx="2143125" cy="21431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4095" y="2863252"/>
            <a:ext cx="2143125" cy="21431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3563" y="3028103"/>
            <a:ext cx="2905125" cy="15716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2133" y="4580977"/>
            <a:ext cx="2143125" cy="21431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35221" y="4789109"/>
            <a:ext cx="1934993" cy="193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6242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" y="272782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MONITOR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3000" y="1453727"/>
            <a:ext cx="105381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Monitor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displej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je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izlazni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uređaj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prikazuje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računarske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signale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sliku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korisnik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ME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Monitor 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osnovni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uređaj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bez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bio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skoro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neupotrebljiv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3000" y="2900277"/>
            <a:ext cx="57662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</a:t>
            </a:r>
            <a:r>
              <a:rPr lang="sr-Latn-ME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 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povezuje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posredstvom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grafičke</a:t>
            </a:r>
            <a:r>
              <a:rPr lang="sr-Latn-ME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kartice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čij</a:t>
            </a:r>
            <a:r>
              <a:rPr lang="sr-Latn-ME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zada</a:t>
            </a:r>
            <a:r>
              <a:rPr lang="sr-Latn-ME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pretv</a:t>
            </a:r>
            <a:r>
              <a:rPr lang="sr-Latn-ME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aranje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digitalnih</a:t>
            </a:r>
            <a:r>
              <a:rPr lang="sr-Latn-ME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signala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</a:t>
            </a:r>
            <a:r>
              <a:rPr lang="sr-Latn-ME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slik</a:t>
            </a:r>
            <a:r>
              <a:rPr lang="sr-Latn-ME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slika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ekranu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rasterska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tj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sastoji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od</a:t>
            </a:r>
            <a:r>
              <a:rPr lang="sr-Latn-ME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određenog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broja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piksela</a:t>
            </a:r>
            <a:r>
              <a:rPr lang="sr-Latn-ME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Screen GIF 2020 Crack + License key Free Download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33" y="2790005"/>
            <a:ext cx="4119355" cy="3721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67928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066ACF4C-6F8C-46FC-8362-2E05C90EEAFA}"/>
              </a:ext>
            </a:extLst>
          </p:cNvPr>
          <p:cNvGrpSpPr/>
          <p:nvPr/>
        </p:nvGrpSpPr>
        <p:grpSpPr>
          <a:xfrm>
            <a:off x="-290920" y="-1"/>
            <a:ext cx="12482920" cy="6858000"/>
            <a:chOff x="-290920" y="0"/>
            <a:chExt cx="12482920" cy="6858000"/>
          </a:xfrm>
          <a:solidFill>
            <a:schemeClr val="bg1"/>
          </a:solidFill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F373113-18F1-4443-9A8E-5EF06C1D2FEA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 dirty="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F4373C1-3934-47C3-8F36-E2FB2615CA87}"/>
                </a:ext>
              </a:extLst>
            </p:cNvPr>
            <p:cNvSpPr txBox="1"/>
            <p:nvPr/>
          </p:nvSpPr>
          <p:spPr>
            <a:xfrm rot="16200000">
              <a:off x="10645153" y="3200110"/>
              <a:ext cx="2447363" cy="43088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endParaRPr lang="en-US" sz="22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</p:grp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3A7E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600199" y="551329"/>
            <a:ext cx="67638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500" dirty="0" smtClean="0">
                <a:solidFill>
                  <a:srgbClr val="00A0A8"/>
                </a:solidFill>
                <a:latin typeface="Impact" panose="020B0806030902050204" pitchFamily="34" charset="0"/>
              </a:rPr>
              <a:t>RAČUNARSKI SISTEMI</a:t>
            </a:r>
            <a:endParaRPr lang="en-US" sz="35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98432" y="2204247"/>
            <a:ext cx="10255749" cy="342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sr-Latn-ME" sz="2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Računarski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elektronske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mašine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obrađuju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ulazne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informacije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podatke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naredbe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njih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proizvode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izlazne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informacije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rezultate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sr-Latn-ME" altLang="en-US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sr-Latn-C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preuzeli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ME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esto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ljudima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poslova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potrebno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obaviti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velikom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brzinom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stalno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ponavljaju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zaht</a:t>
            </a:r>
            <a:r>
              <a:rPr lang="sr-Latn-ME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evaju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veliku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preciznost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ljudi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još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</a:t>
            </a:r>
            <a:r>
              <a:rPr lang="sr-Latn-ME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dominantni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poslova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gd</a:t>
            </a:r>
            <a:r>
              <a:rPr lang="sr-Latn-ME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potrebna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kreativnost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poslova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</a:t>
            </a:r>
            <a:r>
              <a:rPr lang="sr-Latn-ME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različiti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sr-Latn-ME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7713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3A7E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272782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ŠTAMPAČ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80882" y="1453727"/>
            <a:ext cx="100002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Štampač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/printer 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uređaj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određeni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materijal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obično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papir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pravi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fizičku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kopiju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nekog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slike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elektronskoj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odnosno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printer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svijetu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bio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mehanički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u 19.vijeku 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izumio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Charles Babbage.</a:t>
            </a:r>
          </a:p>
          <a:p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Vrste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printera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Laserski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Tintni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'Inkjet'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Impact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Dot-matrix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Linijski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Barkod</a:t>
            </a:r>
            <a:endParaRPr lang="en-US" alt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Print Design | Studio Inspir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4293" y="2600978"/>
            <a:ext cx="41148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38497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" y="246657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ZVUČNIK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9154" y="2261087"/>
            <a:ext cx="605396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Zvučnik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elektromehanički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pretvarač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pobuđen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električnim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signalom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proizvodi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zvuk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frekvencijskog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opsega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20 do 20.000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hz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odnosno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zvuk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namijenjen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ljudskom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uhu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Pojam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zvučnik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takođe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često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zvučnu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kutiju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kojoj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nalazi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zvučnih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jedinica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tj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zvučnika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užem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smislu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2290" name="Picture 2" descr="Speakers GIF - Find on GIF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454" y="1803887"/>
            <a:ext cx="4048685" cy="4048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1462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3A7E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" y="272782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MATI</a:t>
            </a:r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ČNA PLOČA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39167" y="1490276"/>
            <a:ext cx="5610734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Matična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glavna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printana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poluprovodnička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omogućava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komunikaciju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ostalih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hardverskih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djelova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alt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Praktično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matična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ostale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komponente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Ona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direktno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utiče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performanse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shodno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mogućnostima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njenog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čipseta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soketa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kvalitet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ostalih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djelova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Matične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mnogo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uznapredovale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je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danas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sasvim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uobičajeno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matična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ugrađen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zvučni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čip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grafički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čip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mrežni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čip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USB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priključke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proceso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r. </a:t>
            </a:r>
            <a:endParaRPr lang="en-US" alt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Motherboard wired GIF - Find on GIF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627" y="1768212"/>
            <a:ext cx="5613213" cy="4209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81628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" y="272782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MATI</a:t>
            </a:r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ČNA PLOČA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8836" y="1453727"/>
            <a:ext cx="545435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 </a:t>
            </a:r>
            <a:r>
              <a:rPr lang="en-US" alt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matične</a:t>
            </a:r>
            <a:r>
              <a:rPr lang="en-US" alt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ploče</a:t>
            </a:r>
            <a:endParaRPr lang="en-US" altLang="en-US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Jedan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najvažnijih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djelova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matične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sabirnica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Preko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sabirnice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podaci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komponente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međusobno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komuniciraju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ME" altLang="en-US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Brzina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sabirnice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mjeri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MHz-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megahercima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brzina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se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istovremeno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prenijeti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ME" altLang="en-US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sr-Latn-ME" alt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Najbitnija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sabirnica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FSB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sabirnica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3193" y="2341443"/>
            <a:ext cx="4787945" cy="420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9363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3A7E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411941" y="1427601"/>
            <a:ext cx="1026919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 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skraćeno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 </a:t>
            </a:r>
            <a:r>
              <a:rPr lang="en-US" altLang="en-US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Random Access Memory 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nasumičnim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pristupom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je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oblik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primarne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rske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čijem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sadržaju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jednostavno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pristupiti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razliku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sekvencijskih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memorijskih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uređaja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magnetne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vrpce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CD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DVD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diskovi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tvrdi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diskovi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kojima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pristup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određenom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sadržaju</a:t>
            </a:r>
            <a:r>
              <a:rPr lang="sr-Latn-ME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položaju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čitača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RAM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omoguć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upisivanje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čitanje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razliku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ROM-a,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kojeg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podatke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moguće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čitati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U RAM se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upisuju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aktivni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informacije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potrebne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trenutan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alt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RAM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čuvanje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programskog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programa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Jedna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glavnih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karakteristika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RAM-a je 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se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pristup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svim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memorijskim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lokacijama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izvodi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jednakom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vremenskom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intervalu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razliku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ostalih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memorijskih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komponenti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imaju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određeno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vrijeme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čekanja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sr-Latn-ME" altLang="en-US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Većina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2G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GB RAM-a.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220530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RAM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895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" y="146173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PROCESOR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85046" y="1453727"/>
            <a:ext cx="67171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Procesor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definiše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tip PC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U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njemu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realizuju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sve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računske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logičke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operacije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izvršavaju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komande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zadate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programom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Karakteristike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procesora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određene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njegovom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arhitekturom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brzina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procesora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dužina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procesorske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riječi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radni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takt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alt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interni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keš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85046" y="4395787"/>
            <a:ext cx="1029609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Brzina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procesora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izražava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u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milionima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operacija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procesor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obradi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jednoj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sekundi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MIPS-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ovima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Milion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Instruction Per Second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MFLOPSima</a:t>
            </a: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Milion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Floating Point Operations Per Second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endParaRPr lang="sr-Latn-ME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Procesor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sastavni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osnovne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osnovnoj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nalaze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konektori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njegovo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priključenje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Zbog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velike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brzine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dolazi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velikog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zagr</a:t>
            </a: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evanja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procesora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pa se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njih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montira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dodatni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ventilator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ih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hladi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kuler – eng. </a:t>
            </a:r>
            <a:r>
              <a:rPr lang="en-US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cooler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pic>
        <p:nvPicPr>
          <p:cNvPr id="14338" name="Picture 2" descr="Narcodigitalhedonism | Bordures de page, Retro futuriste, Rétro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0081" y="1520693"/>
            <a:ext cx="2922997" cy="279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237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44719" y="3244334"/>
            <a:ext cx="49025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https://www.youtube.com/watch?v=Y9OBXkelep4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45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56">
            <a:extLst>
              <a:ext uri="{FF2B5EF4-FFF2-40B4-BE49-F238E27FC236}">
                <a16:creationId xmlns:a16="http://schemas.microsoft.com/office/drawing/2014/main" id="{57C0FD50-5E69-463E-A01B-65E9D864A386}"/>
              </a:ext>
            </a:extLst>
          </p:cNvPr>
          <p:cNvSpPr/>
          <p:nvPr/>
        </p:nvSpPr>
        <p:spPr>
          <a:xfrm>
            <a:off x="11023599" y="2383740"/>
            <a:ext cx="1168400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CBFB1D-37FD-419F-B98C-860BF5217905}"/>
              </a:ext>
            </a:extLst>
          </p:cNvPr>
          <p:cNvSpPr txBox="1"/>
          <p:nvPr/>
        </p:nvSpPr>
        <p:spPr>
          <a:xfrm rot="16200000">
            <a:off x="10765070" y="3133312"/>
            <a:ext cx="199208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0EEF0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+mn-cs"/>
              </a:rPr>
              <a:t>DOMAĆI ZADATAK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rgbClr val="F0EEF0"/>
              </a:solidFill>
              <a:effectLst/>
              <a:uLnTx/>
              <a:uFillTx/>
              <a:latin typeface="Tw Cen MT" panose="020B0602020104020603" pitchFamily="34" charset="0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29174" y="721919"/>
            <a:ext cx="9444517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DOMAĆI ZADATAK ZA UČENIKE ODJELJENJA: R1A, R1B, S1B, S1C, S1D, S1E, S1F i E1A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Informatika I – I grupa učenika</a:t>
            </a: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1063106" y="268268"/>
            <a:ext cx="873160" cy="907301"/>
            <a:chOff x="3063120" y="1755914"/>
            <a:chExt cx="1275682" cy="1275682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6" name="Teardrop 5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FFC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pic>
      </p:grpSp>
      <p:sp>
        <p:nvSpPr>
          <p:cNvPr id="9" name="TextBox 8"/>
          <p:cNvSpPr txBox="1"/>
          <p:nvPr/>
        </p:nvSpPr>
        <p:spPr>
          <a:xfrm>
            <a:off x="1026952" y="2120849"/>
            <a:ext cx="1015340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Odgovorite na sljedeća pitanja:</a:t>
            </a:r>
            <a:endParaRPr kumimoji="0" lang="sr-Latn-ME" sz="20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Latn-ME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Šta je hardver i koja je struktura hardvera?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Koje su mjerne jedinice centralne (unutrašnje) memorije?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Objasniti, ponaosob, jedinice spoljne memorije?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Opišite svojim riječima matičnu ploču i procesor i koja je njihova uloga u računarskom sistemu?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sr-Latn-ME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sr-Latn-ME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NAPOMENA</a:t>
            </a: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Domaći zadatak možete slati kao word dokument, powerpoint prezentacija ili ispisati olovkom u svojim sveskama odgovore, slikati ih i poslati na e-mail predmetnoh nastavnika.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sr-Latn-ME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Latn-ME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Rok </a:t>
            </a:r>
            <a:r>
              <a:rPr kumimoji="0" lang="sr-Latn-ME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 slanje radova: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</a:t>
            </a:r>
            <a:r>
              <a:rPr kumimoji="0" lang="sr-Latn-ME" sz="18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 (PET) RADNIH DANA.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Latn-ME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Radove </a:t>
            </a:r>
            <a:r>
              <a:rPr kumimoji="0" lang="sr-Latn-ME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treba poslati na e-mail </a:t>
            </a: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predmetnog nastavnika, i to: </a:t>
            </a:r>
            <a:r>
              <a:rPr kumimoji="0" lang="sr-Latn-ME" sz="18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spasojepapic</a:t>
            </a:r>
            <a:r>
              <a:rPr kumimoji="0" lang="en-US" sz="18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@gmail.com</a:t>
            </a:r>
            <a:r>
              <a:rPr kumimoji="0" lang="sr-Latn-ME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sr-Latn-ME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Latn-ME" sz="2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Latn-M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owchart: Connector 9"/>
          <p:cNvSpPr/>
          <p:nvPr/>
        </p:nvSpPr>
        <p:spPr>
          <a:xfrm>
            <a:off x="1339717" y="1567127"/>
            <a:ext cx="319160" cy="300446"/>
          </a:xfrm>
          <a:prstGeom prst="flowChartConnector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2884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CED3AF08-30FC-4AFF-9C5C-99D0A7099514}"/>
              </a:ext>
            </a:extLst>
          </p:cNvPr>
          <p:cNvSpPr/>
          <p:nvPr/>
        </p:nvSpPr>
        <p:spPr>
          <a:xfrm>
            <a:off x="-290920" y="0"/>
            <a:ext cx="12482920" cy="6858000"/>
          </a:xfrm>
          <a:prstGeom prst="rect">
            <a:avLst/>
          </a:prstGeom>
          <a:solidFill>
            <a:srgbClr val="3A7E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A79A714-CB74-4EFD-9BC1-A7F2F993842A}"/>
              </a:ext>
            </a:extLst>
          </p:cNvPr>
          <p:cNvSpPr/>
          <p:nvPr/>
        </p:nvSpPr>
        <p:spPr>
          <a:xfrm>
            <a:off x="-1787488" y="0"/>
            <a:ext cx="13109911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304903" y="2763051"/>
            <a:ext cx="70713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ME" sz="8000" b="1" dirty="0">
                <a:solidFill>
                  <a:srgbClr val="00A0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HVALA NA PAŽNJI</a:t>
            </a:r>
            <a:endParaRPr lang="en-US" sz="8000" b="1" dirty="0">
              <a:solidFill>
                <a:srgbClr val="00A0A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Srodna slika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7280"/>
            <a:ext cx="4410529" cy="5513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72394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066ACF4C-6F8C-46FC-8362-2E05C90EEAFA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  <a:solidFill>
            <a:schemeClr val="bg1"/>
          </a:solidFill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F373113-18F1-4443-9A8E-5EF06C1D2FEA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2060"/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F4373C1-3934-47C3-8F36-E2FB2615CA87}"/>
                </a:ext>
              </a:extLst>
            </p:cNvPr>
            <p:cNvSpPr txBox="1"/>
            <p:nvPr/>
          </p:nvSpPr>
          <p:spPr>
            <a:xfrm rot="16200000">
              <a:off x="10645153" y="3215498"/>
              <a:ext cx="2447363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endParaRPr lang="en-US" sz="2000" b="1" dirty="0">
                <a:solidFill>
                  <a:srgbClr val="002060"/>
                </a:solidFill>
                <a:latin typeface="Tw Cen MT" panose="020B0602020104020603" pitchFamily="34" charset="0"/>
              </a:endParaRPr>
            </a:p>
          </p:txBody>
        </p:sp>
      </p:grp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hape"/>
          <p:cNvSpPr/>
          <p:nvPr/>
        </p:nvSpPr>
        <p:spPr>
          <a:xfrm flipH="1">
            <a:off x="2643796" y="1527407"/>
            <a:ext cx="6239854" cy="20241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3" h="21442" extrusionOk="0">
                <a:moveTo>
                  <a:pt x="3585" y="0"/>
                </a:moveTo>
                <a:cubicBezTo>
                  <a:pt x="3466" y="-7"/>
                  <a:pt x="3346" y="127"/>
                  <a:pt x="3254" y="405"/>
                </a:cubicBezTo>
                <a:lnTo>
                  <a:pt x="1994" y="4179"/>
                </a:lnTo>
                <a:lnTo>
                  <a:pt x="1937" y="4348"/>
                </a:lnTo>
                <a:lnTo>
                  <a:pt x="388" y="8911"/>
                </a:lnTo>
                <a:cubicBezTo>
                  <a:pt x="206" y="9445"/>
                  <a:pt x="116" y="9711"/>
                  <a:pt x="50" y="10084"/>
                </a:cubicBezTo>
                <a:cubicBezTo>
                  <a:pt x="-17" y="10507"/>
                  <a:pt x="-17" y="10995"/>
                  <a:pt x="50" y="11418"/>
                </a:cubicBezTo>
                <a:cubicBezTo>
                  <a:pt x="116" y="11792"/>
                  <a:pt x="205" y="12059"/>
                  <a:pt x="383" y="12585"/>
                </a:cubicBezTo>
                <a:lnTo>
                  <a:pt x="2836" y="19803"/>
                </a:lnTo>
                <a:lnTo>
                  <a:pt x="3083" y="20531"/>
                </a:lnTo>
                <a:cubicBezTo>
                  <a:pt x="3084" y="20537"/>
                  <a:pt x="3087" y="20539"/>
                  <a:pt x="3089" y="20545"/>
                </a:cubicBezTo>
                <a:lnTo>
                  <a:pt x="3254" y="21037"/>
                </a:lnTo>
                <a:cubicBezTo>
                  <a:pt x="3439" y="21593"/>
                  <a:pt x="3733" y="21574"/>
                  <a:pt x="3912" y="20997"/>
                </a:cubicBezTo>
                <a:cubicBezTo>
                  <a:pt x="4090" y="20419"/>
                  <a:pt x="4084" y="19503"/>
                  <a:pt x="3899" y="18947"/>
                </a:cubicBezTo>
                <a:lnTo>
                  <a:pt x="3710" y="18381"/>
                </a:lnTo>
                <a:lnTo>
                  <a:pt x="20654" y="18381"/>
                </a:lnTo>
                <a:lnTo>
                  <a:pt x="21583" y="3121"/>
                </a:lnTo>
                <a:lnTo>
                  <a:pt x="3689" y="3121"/>
                </a:lnTo>
                <a:lnTo>
                  <a:pt x="3899" y="2494"/>
                </a:lnTo>
                <a:cubicBezTo>
                  <a:pt x="4084" y="1938"/>
                  <a:pt x="4090" y="1023"/>
                  <a:pt x="3912" y="445"/>
                </a:cubicBezTo>
                <a:cubicBezTo>
                  <a:pt x="3822" y="156"/>
                  <a:pt x="3704" y="8"/>
                  <a:pt x="3585" y="0"/>
                </a:cubicBezTo>
                <a:close/>
              </a:path>
            </a:pathLst>
          </a:custGeom>
          <a:solidFill>
            <a:srgbClr val="00B0F0"/>
          </a:solidFill>
          <a:ln w="12700"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45719" rIns="45719" anchor="ctr"/>
          <a:lstStyle/>
          <a:p>
            <a:pPr algn="ctr"/>
            <a:r>
              <a:rPr lang="en-US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same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mašine</a:t>
            </a:r>
            <a:r>
              <a:rPr lang="en-US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računarskog</a:t>
            </a:r>
            <a:r>
              <a:rPr lang="en-US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hardvera</a:t>
            </a:r>
            <a:r>
              <a:rPr lang="sr-Latn-ME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engl.</a:t>
            </a:r>
            <a:r>
              <a:rPr lang="en-US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hardware)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7" name="Shape"/>
          <p:cNvSpPr/>
          <p:nvPr/>
        </p:nvSpPr>
        <p:spPr>
          <a:xfrm flipH="1">
            <a:off x="2643796" y="3899648"/>
            <a:ext cx="6728805" cy="21784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3" h="21442" extrusionOk="0">
                <a:moveTo>
                  <a:pt x="3585" y="0"/>
                </a:moveTo>
                <a:cubicBezTo>
                  <a:pt x="3466" y="-7"/>
                  <a:pt x="3346" y="127"/>
                  <a:pt x="3254" y="405"/>
                </a:cubicBezTo>
                <a:lnTo>
                  <a:pt x="1994" y="4179"/>
                </a:lnTo>
                <a:lnTo>
                  <a:pt x="1937" y="4348"/>
                </a:lnTo>
                <a:lnTo>
                  <a:pt x="388" y="8911"/>
                </a:lnTo>
                <a:cubicBezTo>
                  <a:pt x="206" y="9445"/>
                  <a:pt x="116" y="9711"/>
                  <a:pt x="50" y="10084"/>
                </a:cubicBezTo>
                <a:cubicBezTo>
                  <a:pt x="-17" y="10507"/>
                  <a:pt x="-17" y="10995"/>
                  <a:pt x="50" y="11418"/>
                </a:cubicBezTo>
                <a:cubicBezTo>
                  <a:pt x="116" y="11792"/>
                  <a:pt x="205" y="12059"/>
                  <a:pt x="383" y="12585"/>
                </a:cubicBezTo>
                <a:lnTo>
                  <a:pt x="2836" y="19803"/>
                </a:lnTo>
                <a:lnTo>
                  <a:pt x="3083" y="20531"/>
                </a:lnTo>
                <a:cubicBezTo>
                  <a:pt x="3084" y="20537"/>
                  <a:pt x="3087" y="20539"/>
                  <a:pt x="3089" y="20545"/>
                </a:cubicBezTo>
                <a:lnTo>
                  <a:pt x="3254" y="21037"/>
                </a:lnTo>
                <a:cubicBezTo>
                  <a:pt x="3439" y="21593"/>
                  <a:pt x="3733" y="21574"/>
                  <a:pt x="3912" y="20997"/>
                </a:cubicBezTo>
                <a:cubicBezTo>
                  <a:pt x="4090" y="20419"/>
                  <a:pt x="4084" y="19503"/>
                  <a:pt x="3899" y="18947"/>
                </a:cubicBezTo>
                <a:lnTo>
                  <a:pt x="3710" y="18381"/>
                </a:lnTo>
                <a:lnTo>
                  <a:pt x="20654" y="18381"/>
                </a:lnTo>
                <a:lnTo>
                  <a:pt x="21583" y="3121"/>
                </a:lnTo>
                <a:lnTo>
                  <a:pt x="3689" y="3121"/>
                </a:lnTo>
                <a:lnTo>
                  <a:pt x="3899" y="2494"/>
                </a:lnTo>
                <a:cubicBezTo>
                  <a:pt x="4084" y="1938"/>
                  <a:pt x="4090" y="1023"/>
                  <a:pt x="3912" y="445"/>
                </a:cubicBezTo>
                <a:cubicBezTo>
                  <a:pt x="3822" y="156"/>
                  <a:pt x="3704" y="8"/>
                  <a:pt x="3585" y="0"/>
                </a:cubicBezTo>
                <a:close/>
              </a:path>
            </a:pathLst>
          </a:custGeom>
          <a:solidFill>
            <a:srgbClr val="FFC000"/>
          </a:solidFill>
          <a:ln w="12700"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45719" rIns="45719" anchor="ctr"/>
          <a:lstStyle/>
          <a:p>
            <a:pPr algn="ctr"/>
            <a:r>
              <a:rPr lang="en-US" altLang="en-US" sz="3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programa</a:t>
            </a:r>
            <a:r>
              <a:rPr lang="en-US" altLang="en-US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US" altLang="en-US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kojima</a:t>
            </a:r>
            <a:r>
              <a:rPr lang="en-US" altLang="en-US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</a:t>
            </a:r>
            <a:r>
              <a:rPr lang="en-US" altLang="en-US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</a:t>
            </a:r>
            <a:r>
              <a:rPr lang="en-US" altLang="en-US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en-US" sz="3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računarskog</a:t>
            </a:r>
            <a:r>
              <a:rPr lang="en-US" altLang="en-US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softvera</a:t>
            </a:r>
            <a:r>
              <a:rPr lang="sr-Latn-ME" altLang="en-US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1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engl.</a:t>
            </a:r>
            <a:r>
              <a:rPr lang="en-US" sz="3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software)</a:t>
            </a:r>
            <a:endParaRPr lang="en-US" sz="3100" b="1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80882" y="554889"/>
            <a:ext cx="1051111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C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vaki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računarski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sas</a:t>
            </a:r>
            <a:r>
              <a:rPr lang="sr-Latn-C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oji</a:t>
            </a:r>
            <a:r>
              <a:rPr lang="sr-Latn-C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</a:t>
            </a:r>
            <a:r>
              <a:rPr lang="sr-Latn-ME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komponente</a:t>
            </a:r>
            <a:r>
              <a:rPr lang="en-US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sr-Latn-ME" altLang="en-US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sr-Latn-ME" altLang="en-US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ME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4201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 advAuto="0"/>
      <p:bldP spid="17" grpId="0" animBg="1" advAuto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066ACF4C-6F8C-46FC-8362-2E05C90EEAFA}"/>
              </a:ext>
            </a:extLst>
          </p:cNvPr>
          <p:cNvGrpSpPr/>
          <p:nvPr/>
        </p:nvGrpSpPr>
        <p:grpSpPr>
          <a:xfrm>
            <a:off x="-290920" y="-1"/>
            <a:ext cx="12482920" cy="6858000"/>
            <a:chOff x="-290920" y="0"/>
            <a:chExt cx="12482920" cy="6858000"/>
          </a:xfrm>
          <a:solidFill>
            <a:schemeClr val="bg1"/>
          </a:solidFill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F373113-18F1-4443-9A8E-5EF06C1D2FEA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 dirty="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F4373C1-3934-47C3-8F36-E2FB2615CA87}"/>
                </a:ext>
              </a:extLst>
            </p:cNvPr>
            <p:cNvSpPr txBox="1"/>
            <p:nvPr/>
          </p:nvSpPr>
          <p:spPr>
            <a:xfrm rot="16200000">
              <a:off x="10645153" y="3200110"/>
              <a:ext cx="2447363" cy="43088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endParaRPr lang="en-US" sz="22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</p:grp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3A7E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264022" y="1390662"/>
            <a:ext cx="74405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Hardver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računarski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hardver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jeste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fizički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opipljivi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Hardver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mnogo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rjeđe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mijenja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softver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Zbog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toga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takvi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nazivi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jer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engleskom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soft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znači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meko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hard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znači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tvrdo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sr-Latn-ME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27094" y="551329"/>
            <a:ext cx="67369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000" dirty="0" smtClean="0">
                <a:solidFill>
                  <a:srgbClr val="00A0A8"/>
                </a:solidFill>
                <a:latin typeface="Impact" panose="020B0806030902050204" pitchFamily="34" charset="0"/>
              </a:rPr>
              <a:t>HARDVER</a:t>
            </a:r>
            <a:endParaRPr lang="en-US" sz="30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/>
          <a:srcRect t="23895" r="42638" b="21298"/>
          <a:stretch/>
        </p:blipFill>
        <p:spPr>
          <a:xfrm>
            <a:off x="2265904" y="2960322"/>
            <a:ext cx="7178268" cy="3782711"/>
          </a:xfrm>
          <a:prstGeom prst="rect">
            <a:avLst/>
          </a:prstGeom>
        </p:spPr>
      </p:pic>
      <p:pic>
        <p:nvPicPr>
          <p:cNvPr id="16" name="Picture 4" descr="Basic Computer Hardware | ANM Web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2671" y="506506"/>
            <a:ext cx="3159769" cy="3159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53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066ACF4C-6F8C-46FC-8362-2E05C90EEAFA}"/>
              </a:ext>
            </a:extLst>
          </p:cNvPr>
          <p:cNvGrpSpPr/>
          <p:nvPr/>
        </p:nvGrpSpPr>
        <p:grpSpPr>
          <a:xfrm>
            <a:off x="-290920" y="-1"/>
            <a:ext cx="12482920" cy="6858000"/>
            <a:chOff x="-290920" y="0"/>
            <a:chExt cx="12482920" cy="6858000"/>
          </a:xfrm>
          <a:solidFill>
            <a:schemeClr val="bg1"/>
          </a:solidFill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F373113-18F1-4443-9A8E-5EF06C1D2FEA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 dirty="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F4373C1-3934-47C3-8F36-E2FB2615CA87}"/>
                </a:ext>
              </a:extLst>
            </p:cNvPr>
            <p:cNvSpPr txBox="1"/>
            <p:nvPr/>
          </p:nvSpPr>
          <p:spPr>
            <a:xfrm rot="16200000">
              <a:off x="10645153" y="3200110"/>
              <a:ext cx="2447363" cy="43088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endParaRPr lang="en-US" sz="22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</p:grp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627094" y="551329"/>
            <a:ext cx="67369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000" dirty="0" smtClean="0">
                <a:solidFill>
                  <a:srgbClr val="00A0A8"/>
                </a:solidFill>
                <a:latin typeface="Impact" panose="020B0806030902050204" pitchFamily="34" charset="0"/>
              </a:rPr>
              <a:t>STRUKTURA HARDVERA</a:t>
            </a:r>
            <a:endParaRPr lang="en-US" sz="30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37879" y="1389113"/>
            <a:ext cx="9713897" cy="3250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Tipičan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računarski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sastoji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od </a:t>
            </a:r>
            <a:r>
              <a:rPr lang="en-US" alt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</a:t>
            </a:r>
            <a:r>
              <a:rPr lang="sr-Latn-ME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alt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edećih</a:t>
            </a:r>
            <a:r>
              <a:rPr lang="en-US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komponenti</a:t>
            </a:r>
            <a:r>
              <a:rPr lang="en-US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sr-Latn-ME" altLang="en-US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sr-Latn-CS" alt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centralne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(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unutrašnje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)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memorije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,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aritmetičko-logičke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jedinice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,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kontrolne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jedinice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,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jedinice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spoljne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memorije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,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ulaznih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jedinica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izlaznih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jedinica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.</a:t>
            </a:r>
            <a:endParaRPr lang="en-US" alt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sr-Latn-ME" sz="2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🔠 Input Latin Uppercase GIF | Gfycat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0084" y="2140115"/>
            <a:ext cx="4762500" cy="437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7920318" y="6028348"/>
            <a:ext cx="2291240" cy="4531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835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066ACF4C-6F8C-46FC-8362-2E05C90EEAFA}"/>
              </a:ext>
            </a:extLst>
          </p:cNvPr>
          <p:cNvGrpSpPr/>
          <p:nvPr/>
        </p:nvGrpSpPr>
        <p:grpSpPr>
          <a:xfrm>
            <a:off x="-290920" y="-1"/>
            <a:ext cx="12482920" cy="6858000"/>
            <a:chOff x="-290920" y="0"/>
            <a:chExt cx="12482920" cy="6858000"/>
          </a:xfrm>
          <a:solidFill>
            <a:schemeClr val="bg1"/>
          </a:solidFill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F373113-18F1-4443-9A8E-5EF06C1D2FEA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 dirty="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F4373C1-3934-47C3-8F36-E2FB2615CA87}"/>
                </a:ext>
              </a:extLst>
            </p:cNvPr>
            <p:cNvSpPr txBox="1"/>
            <p:nvPr/>
          </p:nvSpPr>
          <p:spPr>
            <a:xfrm rot="16200000">
              <a:off x="10645153" y="3200110"/>
              <a:ext cx="2447363" cy="43088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endParaRPr lang="en-US" sz="22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</p:grp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3A7E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" y="272782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CENTRALNA (UNUTRAŠNJA) MEMORIJA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52284" y="1749563"/>
            <a:ext cx="1022885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obrađuje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podatke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izvršavajući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naredbe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nalaze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programima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podaci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obrađuju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čuvaju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u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unutrašnjoj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centralnoj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ME" altLang="en-US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</a:pPr>
            <a:endParaRPr lang="sr-Latn-C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Ova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sastoji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elektronskih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kola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imati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stanja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obično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</a:t>
            </a:r>
            <a:r>
              <a:rPr lang="sr-Latn-ME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ilj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ežavaju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(0-nema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napona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1-ima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napona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Ova kola se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zovu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binary digit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sr-Latn-ME" altLang="en-US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</a:pPr>
            <a:endParaRPr lang="sr-Latn-C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Ova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količina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veoma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mala pa s</a:t>
            </a:r>
            <a:r>
              <a:rPr lang="sr-Latn-C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bitovi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udružuju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registre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personalnih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obično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dužine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Ovakva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bita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zove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bajt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byte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Jedan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bajt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bita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imati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sr-Latn-RS" altLang="en-US" sz="2400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(256)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različitih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kombinacija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nula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jedinica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ME" altLang="en-US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</a:pPr>
            <a:endParaRPr lang="sr-Latn-C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Svaki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bajt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svoju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kojoj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nalazi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prilikom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upisa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čitanja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alt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327362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573306" y="1453727"/>
            <a:ext cx="1005840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altLang="en-US" sz="2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bita</a:t>
            </a:r>
            <a:r>
              <a:rPr lang="sr-Latn-ME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sr-Latn-ME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1B 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bajt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sr-Latn-CS" altLang="en-US" sz="2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ME" altLang="en-US" sz="2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Veće</a:t>
            </a:r>
            <a:r>
              <a:rPr lang="en-US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ME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erne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jedinice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sr-Latn-ME" altLang="en-US" sz="2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sr-Latn-ME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en-US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</a:t>
            </a:r>
            <a:b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altLang="en-US" sz="2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bita</a:t>
            </a:r>
            <a:r>
              <a:rPr lang="sr-Latn-ME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en-US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B (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bajt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b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1024 (2</a:t>
            </a:r>
            <a:r>
              <a:rPr lang="en-US" altLang="en-US" sz="2600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)B </a:t>
            </a:r>
            <a:r>
              <a:rPr lang="sr-Latn-ME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1kB (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kilobajt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1024 (</a:t>
            </a:r>
            <a:r>
              <a:rPr lang="en-US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600" baseline="30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)Kb</a:t>
            </a:r>
            <a:r>
              <a:rPr lang="sr-Latn-ME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1MB (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megabajt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1024 (</a:t>
            </a:r>
            <a:r>
              <a:rPr lang="en-US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600" baseline="30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)MB</a:t>
            </a:r>
            <a:r>
              <a:rPr lang="sr-Latn-ME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1GB (g</a:t>
            </a:r>
            <a:r>
              <a:rPr lang="sr-Latn-C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gabajt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1024 (</a:t>
            </a:r>
            <a:r>
              <a:rPr lang="en-US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600" baseline="30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)GB</a:t>
            </a:r>
            <a:r>
              <a:rPr lang="sr-Latn-ME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1TB (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terabajt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sr-Latn-CS" altLang="en-US" sz="2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Pored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grupisanja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registre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bita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moguća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grupisanja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veće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jedinice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16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bita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halfword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32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bita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(word), a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uvedene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nove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grupe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66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128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bita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" y="272782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CENTRALNA (UNUTRAŠNJA) MEMORIJA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6813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3A7E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" y="272782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ARITMETIČKO – LOGIČKA JEDINICA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11941" y="2542939"/>
            <a:ext cx="10457456" cy="2850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Aritmetičko-logička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jedinica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sastoji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od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registara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elektronskih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kola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izvode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aritmetičke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operacije</a:t>
            </a:r>
            <a:r>
              <a:rPr lang="sr-Latn-CS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sabiranje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oduzimanje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množenje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sr-Latn-ME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alt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eljenje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logičke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operacije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</a:t>
            </a:r>
            <a:r>
              <a:rPr lang="sr-Latn-ME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ređivanje</a:t>
            </a:r>
            <a:r>
              <a:rPr lang="en-US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</a:t>
            </a:r>
            <a:r>
              <a:rPr lang="sr-Latn-ME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alt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</a:t>
            </a:r>
            <a:r>
              <a:rPr lang="sr-Latn-ME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alt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ednosti</a:t>
            </a:r>
            <a:r>
              <a:rPr lang="en-US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veličini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određivanje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li je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izraz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istinit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nije</a:t>
            </a:r>
            <a:r>
              <a:rPr lang="en-US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sr-Latn-ME" altLang="en-US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</a:pPr>
            <a:endParaRPr lang="sr-Latn-CS" alt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Ranije</a:t>
            </a:r>
            <a:r>
              <a:rPr lang="en-US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ova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jedinica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samostalna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nazivala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još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matematički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koprocesor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savremenih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sastavni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sr-Latn-ME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procesora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579575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" y="246656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KONTROLNA JEDINICA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23682" y="1453727"/>
            <a:ext cx="104574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Kontrolna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jedinica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kontroliše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koordinira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rad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računarskog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CS" alt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 se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sastoji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čipova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nalaze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matičnoj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kontroliše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izvršavanje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rad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svih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uređaja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računarskog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Picture 4" descr="kontrolna%20jedini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614" y="2960520"/>
            <a:ext cx="5654773" cy="3572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94717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8025</TotalTime>
  <Words>2068</Words>
  <Application>Microsoft Office PowerPoint</Application>
  <PresentationFormat>Widescreen</PresentationFormat>
  <Paragraphs>172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Arial</vt:lpstr>
      <vt:lpstr>Calibri</vt:lpstr>
      <vt:lpstr>Calibri Light</vt:lpstr>
      <vt:lpstr>Impact</vt:lpstr>
      <vt:lpstr>Times New Roman</vt:lpstr>
      <vt:lpstr>Tw Cen MT</vt:lpstr>
      <vt:lpstr>Wingdings</vt:lpstr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Zähringer</dc:creator>
  <cp:lastModifiedBy>User</cp:lastModifiedBy>
  <cp:revision>310</cp:revision>
  <dcterms:created xsi:type="dcterms:W3CDTF">2017-01-05T13:17:27Z</dcterms:created>
  <dcterms:modified xsi:type="dcterms:W3CDTF">2020-08-27T15:50:57Z</dcterms:modified>
</cp:coreProperties>
</file>