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90" r:id="rId3"/>
    <p:sldId id="291" r:id="rId4"/>
    <p:sldId id="295" r:id="rId5"/>
    <p:sldId id="293" r:id="rId6"/>
    <p:sldId id="294" r:id="rId7"/>
    <p:sldId id="299" r:id="rId8"/>
    <p:sldId id="298" r:id="rId9"/>
    <p:sldId id="296" r:id="rId10"/>
    <p:sldId id="300" r:id="rId11"/>
    <p:sldId id="301" r:id="rId12"/>
    <p:sldId id="302" r:id="rId13"/>
  </p:sldIdLst>
  <p:sldSz cx="9144000" cy="5143500" type="screen16x9"/>
  <p:notesSz cx="6815138" cy="9945688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D5E2AC"/>
    <a:srgbClr val="D3E1A7"/>
    <a:srgbClr val="D0DFA1"/>
    <a:srgbClr val="137F1D"/>
    <a:srgbClr val="6D812B"/>
    <a:srgbClr val="FF6600"/>
    <a:srgbClr val="28AAE4"/>
    <a:srgbClr val="00CC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536" autoAdjust="0"/>
    <p:restoredTop sz="94660" autoAdjust="0"/>
  </p:normalViewPr>
  <p:slideViewPr>
    <p:cSldViewPr>
      <p:cViewPr varScale="1">
        <p:scale>
          <a:sx n="83" d="100"/>
          <a:sy n="83" d="100"/>
        </p:scale>
        <p:origin x="-276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62400" y="4171950"/>
            <a:ext cx="1308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PH" sz="28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white">
          <a:xfrm>
            <a:off x="1600200" y="2171700"/>
            <a:ext cx="5943600" cy="1314450"/>
          </a:xfrm>
        </p:spPr>
        <p:txBody>
          <a:bodyPr/>
          <a:lstStyle>
            <a:lvl1pPr algn="ctr">
              <a:defRPr sz="40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PH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600200" y="3543300"/>
            <a:ext cx="5943600" cy="2857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P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emplate-2-top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0" y="4743450"/>
            <a:ext cx="9144000" cy="400050"/>
          </a:xfrm>
          <a:prstGeom prst="rect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PH" dirty="0">
              <a:solidFill>
                <a:schemeClr val="accent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PH" dirty="0"/>
              <a:t>www.designfreebies.org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PH" dirty="0"/>
              <a:t>Company Logo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2DC88BB-91EB-4DD4-9ECE-E46C77DE969A}" type="slidenum">
              <a:rPr lang="en-PH"/>
              <a:pPr>
                <a:defRPr/>
              </a:pPr>
              <a:t>‹#›</a:t>
            </a:fld>
            <a:endParaRPr lang="en-P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07244"/>
            <a:ext cx="8229600" cy="3936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114301"/>
            <a:ext cx="822960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857750"/>
            <a:ext cx="21336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PH" dirty="0"/>
              <a:t>www.designfreebies.org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867400" y="4832747"/>
            <a:ext cx="2895600" cy="21788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PH" dirty="0"/>
              <a:t>Company Logo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3429000" y="4835128"/>
            <a:ext cx="2133600" cy="1940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B381FDD-BEBD-477C-9BD0-01B1592A5E26}" type="slidenum">
              <a:rPr lang="en-PH"/>
              <a:pPr>
                <a:defRPr/>
              </a:pPr>
              <a:t>‹#›</a:t>
            </a:fld>
            <a:endParaRPr lang="en-P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hf sldNum="0" hd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1643042" y="3143254"/>
            <a:ext cx="7143800" cy="1057276"/>
          </a:xfrm>
        </p:spPr>
        <p:txBody>
          <a:bodyPr/>
          <a:lstStyle/>
          <a:p>
            <a:pPr>
              <a:defRPr/>
            </a:pPr>
            <a:r>
              <a:rPr lang="sr-Latn-ME" sz="5600" dirty="0" smtClean="0">
                <a:solidFill>
                  <a:srgbClr val="6D8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Operativni   sistemi</a:t>
            </a:r>
            <a:endParaRPr lang="en-PH" sz="5600" dirty="0" smtClean="0">
              <a:solidFill>
                <a:srgbClr val="6D812B"/>
              </a:solidFill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00496" y="4214824"/>
            <a:ext cx="1428760" cy="428628"/>
          </a:xfrm>
          <a:prstGeom prst="rect">
            <a:avLst/>
          </a:prstGeom>
          <a:solidFill>
            <a:srgbClr val="D5E2A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3046" t="2147" r="15364" b="8590"/>
          <a:stretch>
            <a:fillRect/>
          </a:stretch>
        </p:blipFill>
        <p:spPr bwMode="auto">
          <a:xfrm>
            <a:off x="8286776" y="109035"/>
            <a:ext cx="721573" cy="74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>
            <a:spLocks noChangeArrowheads="1"/>
          </p:cNvSpPr>
          <p:nvPr/>
        </p:nvSpPr>
        <p:spPr bwMode="black">
          <a:xfrm>
            <a:off x="0" y="0"/>
            <a:ext cx="642910" cy="571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ME" sz="5600" b="1" i="0" u="none" strike="noStrike" kern="0" cap="none" spc="0" normalizeH="0" baseline="0" noProof="0" dirty="0" smtClean="0">
                <a:ln>
                  <a:noFill/>
                </a:ln>
                <a:solidFill>
                  <a:srgbClr val="6D8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 pitchFamily="18" charset="0"/>
                <a:ea typeface="+mj-ea"/>
                <a:cs typeface="+mj-cs"/>
              </a:rPr>
              <a:t>2</a:t>
            </a:r>
            <a:endParaRPr kumimoji="0" lang="en-PH" sz="5600" b="1" i="0" u="none" strike="noStrike" kern="0" cap="none" spc="0" normalizeH="0" baseline="0" noProof="0" dirty="0" smtClean="0">
              <a:ln>
                <a:noFill/>
              </a:ln>
              <a:solidFill>
                <a:srgbClr val="6D812B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10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Struktura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1384409"/>
            <a:ext cx="6858048" cy="25391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Upravljački slojevi (</a:t>
            </a:r>
            <a:r>
              <a:rPr lang="sr-Latn-ME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control layers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sadrže funkcije za:</a:t>
            </a:r>
          </a:p>
          <a:p>
            <a:pPr lvl="1" algn="just"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nje operativnom memorijom</a:t>
            </a:r>
          </a:p>
          <a:p>
            <a:pPr lvl="1" algn="just"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upravljanje ulazom/izlazom</a:t>
            </a:r>
          </a:p>
          <a:p>
            <a:pPr lvl="1" algn="just"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upravljanje podacima</a:t>
            </a:r>
          </a:p>
          <a:p>
            <a:pPr lvl="1" algn="just"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upravljanje sekundarnom memorijom</a:t>
            </a:r>
          </a:p>
          <a:p>
            <a:pPr lvl="1" algn="just"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umrežavanje</a:t>
            </a:r>
          </a:p>
          <a:p>
            <a:pPr lvl="1" algn="just"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sigurnost  i zaštitu ...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2349500"/>
            <a:ext cx="2638095" cy="22767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11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Struktura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1378903"/>
            <a:ext cx="6215106" cy="269304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Ljuska (dodatni sloj) sadrži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neposredno grafičko okruženje za korisnika:</a:t>
            </a:r>
          </a:p>
          <a:p>
            <a:pPr marL="180000" algn="just"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komandni  jezik  sa odgovarajućom sintaksom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180000" algn="just"/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DOS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nix,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inux…)</a:t>
            </a:r>
          </a:p>
          <a:p>
            <a:pPr marL="180000" algn="just"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vizuelne kontrole (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W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indows)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Tako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omogućava komunikaciju sa korisnikom u oba  smjera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1285866"/>
            <a:ext cx="2561905" cy="273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12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Struktura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993053"/>
            <a:ext cx="8715436" cy="329320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Ljuska ili školjka (</a:t>
            </a:r>
            <a:r>
              <a:rPr lang="sr-Latn-ME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shell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omogućava zadavanje komandi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operativnom sistemu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od korisnika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 </a:t>
            </a:r>
          </a:p>
          <a:p>
            <a:pPr algn="just"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 bi zadao komandu, korisnik treba da dobije znak da mu je operativni sistem na raspolaganju:</a:t>
            </a:r>
            <a:endParaRPr lang="en-US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1" algn="just"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DOS ima komandni prompt &gt;</a:t>
            </a:r>
          </a:p>
          <a:p>
            <a:pPr lvl="1" algn="just"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nix i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inux imaju komandni prompt $</a:t>
            </a:r>
          </a:p>
          <a:p>
            <a:pPr lvl="1" algn="just"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kod većine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OS -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komandni prompt je promjenljiv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1" algn="just"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W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indows ima vizuelne kontrole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: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kursore, ikone, prozore,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menije, liste, polja...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(User Friendly Interface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Defini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cij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a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656616"/>
            <a:ext cx="8643998" cy="42011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Operativni s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stem je skup sistemskih programa koji posred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ju između korisnika  računara i računarskog hardvera sa ciljem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da: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izvršava korisničke programe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korišćenje računarskog sistema učini što podesnijim za korisnika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omogući što efikasnije iskorišćenje računarskog hardvera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Kao takav, operativni sistem je jedan od najvažnijih i najsloženijih djelova računarskog sistema. Sastoji se od više relativno nezavisnih cjelina.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Treba imati na umu da svaki proizvođač računara ima svoje operativne sisteme, pa je teško dati opštu strukturu operativnog sistema. Najčešće je to hijerarhijski model operativnog sistema. </a:t>
            </a:r>
            <a:endParaRPr lang="en-US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3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Struktura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2847336"/>
            <a:ext cx="8643998" cy="193899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Pojedini djelovi predstavljaju nivoe operativnog sistema.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5" algn="just" fontAlgn="base">
              <a:spcBef>
                <a:spcPct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Hijerarhijski model ima sledeći smisao: na posmatranom nivou operativnog sistema mogu se zaht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jevati usluge samo od njegovih nižih nivoa, 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nikako od viših.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5" algn="just" fontAlgn="base">
              <a:spcBef>
                <a:spcPct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Najniži sloj je poznat kao jezgro operativnog sistema (engl. 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kernel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Win 7\Desktop\os4.png"/>
          <p:cNvPicPr>
            <a:picLocks noChangeAspect="1" noChangeArrowheads="1"/>
          </p:cNvPicPr>
          <p:nvPr/>
        </p:nvPicPr>
        <p:blipFill>
          <a:blip r:embed="rId2"/>
          <a:srcRect l="2970" r="3712" b="2680"/>
          <a:stretch>
            <a:fillRect/>
          </a:stretch>
        </p:blipFill>
        <p:spPr bwMode="auto">
          <a:xfrm>
            <a:off x="1809485" y="753804"/>
            <a:ext cx="2262449" cy="1960822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4143372" y="1695067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pl-PL" sz="20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Hijerarhijski model operativnog sistema</a:t>
            </a:r>
            <a:endParaRPr lang="vi-VN" sz="2000" i="1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4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Struktura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1608748"/>
            <a:ext cx="8643998" cy="167738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Tipičan operativni sistem se sastoji od sledećih komponen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ti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:</a:t>
            </a:r>
          </a:p>
          <a:p>
            <a:pPr lvl="1" algn="just"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mikrokoda (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microcode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), </a:t>
            </a:r>
          </a:p>
          <a:p>
            <a:pPr lvl="1" algn="just"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jezgra (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kernel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i </a:t>
            </a:r>
          </a:p>
          <a:p>
            <a:pPr lvl="1" algn="just"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ljuske (omotača,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š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koljke - 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shell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).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5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Struktura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1130423"/>
            <a:ext cx="8643998" cy="337015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vi-VN" sz="2200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Mikrokod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je skup programa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specifičan za određeni hardver računara.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 bi operativni sistem mogao da funkcioniše na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različitim hardverskim platformama, ovaj skup je grupisan u jedan modul, koji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se naziva BIOS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(Basic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Input Output Sistem).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Skup programa je grupisan u ROM memoriju, na čipu koji se nalazi u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sastavu osnovne ploče, tako da je njegovo pisanje prebačeno na proizvođača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osnovne ploče.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BIOS sadrži brojne opcije za konfiguraciju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hardvera koje se mogu mijenjati kroz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etup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tility program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  <a:endParaRPr lang="vi-VN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6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Struktura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852294"/>
            <a:ext cx="8643998" cy="386259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Aft>
                <a:spcPts val="300"/>
              </a:spcAft>
            </a:pPr>
            <a:r>
              <a:rPr lang="vi-VN" sz="2200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Jezgro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(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kernel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je skup programa operativnog sistema koji kontroliše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:</a:t>
            </a:r>
          </a:p>
          <a:p>
            <a:pPr lvl="1" algn="just">
              <a:spcAft>
                <a:spcPts val="300"/>
              </a:spcAft>
              <a:buSzPct val="7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pristup računaru,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</a:p>
          <a:p>
            <a:pPr lvl="1" algn="just">
              <a:spcAft>
                <a:spcPts val="300"/>
              </a:spcAft>
              <a:buSzPct val="7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organizaciju memorije,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1" algn="just">
              <a:spcAft>
                <a:spcPts val="300"/>
              </a:spcAft>
              <a:buSzPct val="7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organizaciju datoteka,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1" algn="just">
              <a:spcAft>
                <a:spcPts val="300"/>
              </a:spcAft>
              <a:buSzPct val="7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raspored rada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proces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or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1" algn="just">
              <a:spcAft>
                <a:spcPts val="300"/>
              </a:spcAft>
              <a:buSzPct val="7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raspo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djelu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sistemskih resursa.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Ovi programi rade u posebnom režimu rada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</a:t>
            </a:r>
            <a:r>
              <a:rPr lang="en-US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kernel mode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</a:t>
            </a:r>
            <a:r>
              <a:rPr lang="en-US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supervisor mode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hardverski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zaštićeno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od mogućih uticaja korisnika.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Obavezan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rezidentni dio operativnog sistema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  <a:endParaRPr lang="vi-VN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U RAM-u  je od uključenja do isključenja računara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  <a:endParaRPr lang="vi-VN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7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Struktura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1384409"/>
            <a:ext cx="8643998" cy="261610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vi-VN" sz="2200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Ljuska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(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shell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je komandni interfejs koji interpretira ulazne komande korisnika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ili njihovih programa i aktivira odgovarajuće sistemske programe koji čine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jezgro sistema. </a:t>
            </a:r>
            <a:endParaRPr lang="en-US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Omogućava zadavanje komandi korisniku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 RAM-u se nalazi samo skup programa koji se sastoji od programa potrebnih za izvršenje najčešćih komandi, dok su ostali djelovi na hard disku i unose se u memoriju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prema po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rebama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  <a:endParaRPr lang="vi-VN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8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Struktura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852294"/>
            <a:ext cx="8643998" cy="193899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Aft>
                <a:spcPts val="3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Struktura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og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sistema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u širem smislu</a:t>
            </a:r>
          </a:p>
          <a:p>
            <a:pPr marL="180000" lvl="1" algn="just">
              <a:spcAft>
                <a:spcPts val="3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jezgro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kernel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180000" lvl="1" algn="just">
              <a:spcAft>
                <a:spcPts val="3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upravljački slojevi (</a:t>
            </a:r>
            <a:r>
              <a:rPr lang="sr-Latn-ME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control layers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</a:p>
          <a:p>
            <a:pPr>
              <a:spcAft>
                <a:spcPts val="300"/>
              </a:spcAft>
            </a:pP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180000" algn="just">
              <a:spcAft>
                <a:spcPts val="3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školjka (</a:t>
            </a:r>
            <a:r>
              <a:rPr lang="sr-Latn-ME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shell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– može biti ugrađena ili ne u sam operativni sistem</a:t>
            </a:r>
          </a:p>
        </p:txBody>
      </p:sp>
      <p:sp>
        <p:nvSpPr>
          <p:cNvPr id="9" name="Right Brace 8"/>
          <p:cNvSpPr/>
          <p:nvPr/>
        </p:nvSpPr>
        <p:spPr bwMode="auto">
          <a:xfrm>
            <a:off x="5286380" y="1285866"/>
            <a:ext cx="285752" cy="642942"/>
          </a:xfrm>
          <a:prstGeom prst="rightBrace">
            <a:avLst/>
          </a:prstGeom>
          <a:noFill/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Plus 9"/>
          <p:cNvSpPr/>
          <p:nvPr/>
        </p:nvSpPr>
        <p:spPr bwMode="auto">
          <a:xfrm>
            <a:off x="4214810" y="2071684"/>
            <a:ext cx="357190" cy="357190"/>
          </a:xfrm>
          <a:prstGeom prst="mathPlus">
            <a:avLst/>
          </a:prstGeom>
          <a:solidFill>
            <a:srgbClr val="00B0F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62608" y="1230805"/>
            <a:ext cx="2438416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perativn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sistem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u užem smislu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1643042" y="2921985"/>
            <a:ext cx="6429420" cy="2150095"/>
            <a:chOff x="1641423" y="2850547"/>
            <a:chExt cx="6429420" cy="2150095"/>
          </a:xfrm>
        </p:grpSpPr>
        <p:pic>
          <p:nvPicPr>
            <p:cNvPr id="27" name="Picture 1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41423" y="2850547"/>
              <a:ext cx="2144186" cy="2150095"/>
            </a:xfrm>
            <a:prstGeom prst="rect">
              <a:avLst/>
            </a:prstGeom>
            <a:noFill/>
          </p:spPr>
        </p:pic>
        <p:sp>
          <p:nvSpPr>
            <p:cNvPr id="28" name="Oval 17"/>
            <p:cNvSpPr>
              <a:spLocks noChangeArrowheads="1"/>
            </p:cNvSpPr>
            <p:nvPr/>
          </p:nvSpPr>
          <p:spPr bwMode="auto">
            <a:xfrm>
              <a:off x="2571736" y="3000378"/>
              <a:ext cx="1143008" cy="107157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18"/>
            <p:cNvSpPr>
              <a:spLocks noChangeArrowheads="1"/>
            </p:cNvSpPr>
            <p:nvPr/>
          </p:nvSpPr>
          <p:spPr bwMode="auto">
            <a:xfrm>
              <a:off x="1641423" y="2857502"/>
              <a:ext cx="2216197" cy="2071702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1" name="Straight Arrow Connector 30"/>
            <p:cNvCxnSpPr>
              <a:stCxn id="28" idx="6"/>
            </p:cNvCxnSpPr>
            <p:nvPr/>
          </p:nvCxnSpPr>
          <p:spPr bwMode="auto">
            <a:xfrm flipV="1">
              <a:off x="3714744" y="3286130"/>
              <a:ext cx="928694" cy="25003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" name="Straight Arrow Connector 31"/>
            <p:cNvCxnSpPr/>
            <p:nvPr/>
          </p:nvCxnSpPr>
          <p:spPr bwMode="auto">
            <a:xfrm>
              <a:off x="3857620" y="3929073"/>
              <a:ext cx="785818" cy="14287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4572000" y="3059674"/>
              <a:ext cx="34988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sr-Latn-ME" noProof="1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  <a:cs typeface="Times New Roman" pitchFamily="18" charset="0"/>
                </a:rPr>
                <a:t>O</a:t>
              </a:r>
              <a:r>
                <a:rPr lang="en-US" noProof="1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  <a:cs typeface="Times New Roman" pitchFamily="18" charset="0"/>
                </a:rPr>
                <a:t>perativn</a:t>
              </a:r>
              <a:r>
                <a:rPr lang="sr-Latn-ME" noProof="1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  <a:cs typeface="Times New Roman" pitchFamily="18" charset="0"/>
                </a:rPr>
                <a:t>i </a:t>
              </a:r>
              <a:r>
                <a:rPr lang="en-US" noProof="1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  <a:cs typeface="Times New Roman" pitchFamily="18" charset="0"/>
                </a:rPr>
                <a:t> sistem</a:t>
              </a:r>
              <a:r>
                <a:rPr lang="sr-Latn-ME" noProof="1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  <a:cs typeface="Times New Roman" pitchFamily="18" charset="0"/>
                </a:rPr>
                <a:t> u užem smislu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570013" y="3929072"/>
              <a:ext cx="35008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sr-Latn-ME" noProof="1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  <a:cs typeface="Times New Roman" pitchFamily="18" charset="0"/>
                </a:rPr>
                <a:t>O</a:t>
              </a:r>
              <a:r>
                <a:rPr lang="en-US" noProof="1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  <a:cs typeface="Times New Roman" pitchFamily="18" charset="0"/>
                </a:rPr>
                <a:t>perativn</a:t>
              </a:r>
              <a:r>
                <a:rPr lang="sr-Latn-ME" noProof="1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  <a:cs typeface="Times New Roman" pitchFamily="18" charset="0"/>
                </a:rPr>
                <a:t>i </a:t>
              </a:r>
              <a:r>
                <a:rPr lang="en-US" noProof="1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  <a:cs typeface="Times New Roman" pitchFamily="18" charset="0"/>
                </a:rPr>
                <a:t> sistem</a:t>
              </a:r>
              <a:r>
                <a:rPr lang="sr-Latn-ME" noProof="1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  <a:cs typeface="Times New Roman" pitchFamily="18" charset="0"/>
                </a:rPr>
                <a:t> u širem smislu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9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Struktura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1384409"/>
            <a:ext cx="6858048" cy="287771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Jezgro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prvi sloj operativnog sistema:</a:t>
            </a:r>
          </a:p>
          <a:p>
            <a:pPr lvl="1" algn="just"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najbliži sloj hardveru</a:t>
            </a:r>
          </a:p>
          <a:p>
            <a:pPr lvl="1" algn="just"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povezuje hardver i softver operativnog sistema</a:t>
            </a:r>
          </a:p>
          <a:p>
            <a:pPr lvl="1" algn="just"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sadrži funkcije za upravljanje procesorom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1" algn="just"/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(kad i na koje vrijeme instrukcije od pokrenutih</a:t>
            </a:r>
          </a:p>
          <a:p>
            <a:pPr lvl="1" algn="just"/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 programa  dobijaju procesor)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</a:p>
          <a:p>
            <a:pPr lvl="1" algn="just"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radi u privilegovanom vremenu</a:t>
            </a:r>
          </a:p>
          <a:p>
            <a:pPr lvl="1" algn="just"/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(bez mogućnosti prekida)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1500180"/>
            <a:ext cx="1773803" cy="21666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 2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3_PowerPoint-Template-5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P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P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1B9AD9"/>
        </a:accent1>
        <a:accent2>
          <a:srgbClr val="1DB3AC"/>
        </a:accent2>
        <a:accent3>
          <a:srgbClr val="FFFFFF"/>
        </a:accent3>
        <a:accent4>
          <a:srgbClr val="174578"/>
        </a:accent4>
        <a:accent5>
          <a:srgbClr val="ABCAE9"/>
        </a:accent5>
        <a:accent6>
          <a:srgbClr val="19A29B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3366"/>
        </a:dk1>
        <a:lt1>
          <a:srgbClr val="FFFFFF"/>
        </a:lt1>
        <a:dk2>
          <a:srgbClr val="000000"/>
        </a:dk2>
        <a:lt2>
          <a:srgbClr val="C0C0C0"/>
        </a:lt2>
        <a:accent1>
          <a:srgbClr val="3556A7"/>
        </a:accent1>
        <a:accent2>
          <a:srgbClr val="C78DD7"/>
        </a:accent2>
        <a:accent3>
          <a:srgbClr val="FFFFFF"/>
        </a:accent3>
        <a:accent4>
          <a:srgbClr val="002A56"/>
        </a:accent4>
        <a:accent5>
          <a:srgbClr val="AEB4D0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399D72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ECCBC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</TotalTime>
  <Words>721</Words>
  <Application>Microsoft PowerPoint</Application>
  <PresentationFormat>On-screen Show (16:9)</PresentationFormat>
  <Paragraphs>88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PowerPoint Template 2</vt:lpstr>
      <vt:lpstr>Operativni   sistemi</vt:lpstr>
      <vt:lpstr>Definicija operativnog sistema</vt:lpstr>
      <vt:lpstr>Struktura  operativnog  sistema</vt:lpstr>
      <vt:lpstr>Struktura  operativnog  sistema</vt:lpstr>
      <vt:lpstr>Struktura  operativnog  sistema</vt:lpstr>
      <vt:lpstr>Struktura  operativnog  sistema</vt:lpstr>
      <vt:lpstr>Struktura  operativnog  sistema</vt:lpstr>
      <vt:lpstr>Struktura  operativnog  sistema</vt:lpstr>
      <vt:lpstr>Struktura  operativnog  sistema</vt:lpstr>
      <vt:lpstr>Struktura  operativnog  sistema</vt:lpstr>
      <vt:lpstr>Struktura  operativnog  sistema</vt:lpstr>
      <vt:lpstr>Struktura  operativnog  sistema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Operativni sistemi</dc:title>
  <dc:creator>violeta</dc:creator>
  <cp:lastModifiedBy>Win 7</cp:lastModifiedBy>
  <cp:revision>118</cp:revision>
  <dcterms:created xsi:type="dcterms:W3CDTF">2018-09-05T06:31:17Z</dcterms:created>
  <dcterms:modified xsi:type="dcterms:W3CDTF">2018-10-07T19:35:25Z</dcterms:modified>
</cp:coreProperties>
</file>