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75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4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6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80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9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9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7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2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9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978D3B7-1B5D-419F-94E9-0584922C8FDA}" type="datetimeFigureOut">
              <a:rPr lang="en-US" smtClean="0"/>
              <a:t>26-Feb-2018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FD0036A-64F5-4A9F-981F-1137C946000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58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LOGARITAM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POJAM I OSOBINE</a:t>
            </a:r>
          </a:p>
        </p:txBody>
      </p:sp>
    </p:spTree>
    <p:extLst>
      <p:ext uri="{BB962C8B-B14F-4D97-AF65-F5344CB8AC3E}">
        <p14:creationId xmlns:p14="http://schemas.microsoft.com/office/powerpoint/2010/main" val="46782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0627" y="491319"/>
                <a:ext cx="503602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dirty="0" smtClean="0"/>
                  <a:t>Razmotrimo jednačinu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sr-Latn-ME" dirty="0" smtClean="0"/>
                  <a:t>. </a:t>
                </a:r>
              </a:p>
              <a:p>
                <a:r>
                  <a:rPr lang="sr-Latn-ME" dirty="0" smtClean="0"/>
                  <a:t>Riješimo je grafički. U istom koordinatnom sistemu</a:t>
                </a:r>
              </a:p>
              <a:p>
                <a:r>
                  <a:rPr lang="sr-Latn-ME" dirty="0" smtClean="0"/>
                  <a:t> nacrtati grafike funkcija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sr-Latn-ME" dirty="0" smtClean="0"/>
                  <a:t>,</a:t>
                </a:r>
              </a:p>
              <a:p>
                <a:r>
                  <a:rPr lang="sr-Latn-ME" dirty="0" smtClean="0"/>
                  <a:t> i odrediti njihovu presječnu tačku. 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27" y="491319"/>
                <a:ext cx="5036024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969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/>
          <p:nvPr/>
        </p:nvPicPr>
        <p:blipFill rotWithShape="1">
          <a:blip r:embed="rId3"/>
          <a:srcRect l="11528" t="1632" r="44584" b="20265"/>
          <a:stretch/>
        </p:blipFill>
        <p:spPr bwMode="auto">
          <a:xfrm>
            <a:off x="6829283" y="491319"/>
            <a:ext cx="3009900" cy="2733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0627" y="1691648"/>
            <a:ext cx="4926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Tačka presjeka ima koordinate (2,4), pa zamjenom u jednačinu zaključujemo da je rešenje 2.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0627" y="3538308"/>
                <a:ext cx="29179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sr-Latn-ME" dirty="0" smtClean="0"/>
                  <a:t>Šta je sa jednačinom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sr-Latn-ME" dirty="0" smtClean="0"/>
                  <a:t> ?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27" y="3538308"/>
                <a:ext cx="291797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4802" t="-28261" r="-4175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 rotWithShape="1">
          <a:blip r:embed="rId5"/>
          <a:srcRect l="10417" t="2993" r="45555" b="23531"/>
          <a:stretch/>
        </p:blipFill>
        <p:spPr bwMode="auto">
          <a:xfrm>
            <a:off x="6683281" y="3224994"/>
            <a:ext cx="3689018" cy="30535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0627" y="3971499"/>
            <a:ext cx="57375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Vidimo da jednačina ima rešenje, ali ga ne možemo </a:t>
            </a:r>
          </a:p>
          <a:p>
            <a:r>
              <a:rPr lang="sr-Latn-ME" dirty="0"/>
              <a:t>p</a:t>
            </a:r>
            <a:r>
              <a:rPr lang="sr-Latn-ME" dirty="0" smtClean="0"/>
              <a:t>ročitati sa odgovarajućeg grafika. Samo možemo zaključiti </a:t>
            </a:r>
          </a:p>
          <a:p>
            <a:r>
              <a:rPr lang="sr-Latn-ME" dirty="0"/>
              <a:t>d</a:t>
            </a:r>
            <a:r>
              <a:rPr lang="sr-Latn-ME" dirty="0" smtClean="0"/>
              <a:t>a se rešenje nalazi između brojeva 2 i 3.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5093" y="5125661"/>
                <a:ext cx="541816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dirty="0" smtClean="0"/>
                  <a:t>Uvodimo novi simbol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ME" dirty="0" smtClean="0"/>
                  <a:t> (čita se: logaritam za osnovu 2) pomoću kojeg zapisujemo rešenje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</m:oMath>
                </a14:m>
                <a:r>
                  <a:rPr lang="sr-Latn-ME" dirty="0" smtClean="0"/>
                  <a:t> (čita se: logaritam od 5 za osnovu 2).</a:t>
                </a:r>
                <a:endParaRPr lang="en-US" dirty="0" smtClean="0"/>
              </a:p>
              <a:p>
                <a:endParaRPr lang="sr-Latn-ME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093" y="5125661"/>
                <a:ext cx="5418161" cy="1200329"/>
              </a:xfrm>
              <a:prstGeom prst="rect">
                <a:avLst/>
              </a:prstGeom>
              <a:blipFill rotWithShape="0">
                <a:blip r:embed="rId6"/>
                <a:stretch>
                  <a:fillRect l="-900" t="-3046" r="-1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4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23582" y="1079016"/>
                <a:ext cx="10293908" cy="8002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U opštem slučaju jednačina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&gt;0, 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≠1, 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</m:t>
                        </m:r>
                      </m:e>
                    </m:d>
                  </m:oMath>
                </a14:m>
                <a:r>
                  <a:rPr lang="sr-Latn-ME" dirty="0" smtClean="0"/>
                  <a:t> ima jedinstveno rešenje koje zapisujemo u obliku: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ME" sz="28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sr-Latn-ME" sz="28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1079016"/>
                <a:ext cx="10293908" cy="800219"/>
              </a:xfrm>
              <a:prstGeom prst="rect">
                <a:avLst/>
              </a:prstGeom>
              <a:blipFill rotWithShape="0">
                <a:blip r:embed="rId2"/>
                <a:stretch>
                  <a:fillRect l="-533" t="-3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23582" y="1879235"/>
                <a:ext cx="33724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Broj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sr-Latn-ME" dirty="0" smtClean="0"/>
                  <a:t> se naziva </a:t>
                </a:r>
                <a:r>
                  <a:rPr lang="sr-Latn-ME" u="sng" dirty="0" smtClean="0"/>
                  <a:t>osnova</a:t>
                </a:r>
                <a:r>
                  <a:rPr lang="sr-Latn-ME" dirty="0" smtClean="0"/>
                  <a:t> logaritma.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1879235"/>
                <a:ext cx="3372462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627" t="-8197" r="-904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23582" y="2375047"/>
                <a:ext cx="40931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Primjer1: Jednačina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=11</m:t>
                    </m:r>
                  </m:oMath>
                </a14:m>
                <a:r>
                  <a:rPr lang="sr-Latn-ME" dirty="0" smtClean="0"/>
                  <a:t> ima rešenje 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2375047"/>
                <a:ext cx="409310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341" t="-10000" r="-14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23582" y="2799307"/>
                <a:ext cx="4279377" cy="5389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Primjer2: Jednačina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=17</m:t>
                    </m:r>
                  </m:oMath>
                </a14:m>
                <a:r>
                  <a:rPr lang="sr-Latn-ME" dirty="0" smtClean="0"/>
                  <a:t> ima rešenje 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2799307"/>
                <a:ext cx="4279377" cy="538994"/>
              </a:xfrm>
              <a:prstGeom prst="rect">
                <a:avLst/>
              </a:prstGeom>
              <a:blipFill rotWithShape="0">
                <a:blip r:embed="rId5"/>
                <a:stretch>
                  <a:fillRect l="-1282" r="-285" b="-4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302959" y="2429975"/>
                <a:ext cx="13788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ME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959" y="2429975"/>
                <a:ext cx="1378839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487270" y="2884138"/>
                <a:ext cx="1378839" cy="5149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sr-Latn-ME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r-Latn-ME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f>
                                <m:fPr>
                                  <m:ctrlP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7270" y="2884138"/>
                <a:ext cx="1378839" cy="514949"/>
              </a:xfrm>
              <a:prstGeom prst="rect">
                <a:avLst/>
              </a:prstGeom>
              <a:blipFill rotWithShape="0">
                <a:blip r:embed="rId7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023583" y="3664451"/>
                <a:ext cx="10181230" cy="83099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sr-Latn-ME" sz="2400" b="1" dirty="0" smtClean="0"/>
                  <a:t>DEF: Logaritam pozitivnog broja </a:t>
                </a:r>
                <a14:m>
                  <m:oMath xmlns:m="http://schemas.openxmlformats.org/officeDocument/2006/math"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sr-Latn-ME" sz="2400" b="1" dirty="0" smtClean="0"/>
                  <a:t> za osnovu </a:t>
                </a:r>
                <a14:m>
                  <m:oMath xmlns:m="http://schemas.openxmlformats.org/officeDocument/2006/math"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), </m:t>
                    </m:r>
                  </m:oMath>
                </a14:m>
                <a:r>
                  <a:rPr lang="sr-Latn-ME" sz="2400" b="1" dirty="0" smtClean="0"/>
                  <a:t>u oznaci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sz="2400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ME" sz="2400" b="1" i="0" smtClean="0"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sr-Latn-ME" sz="24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sr-Latn-ME" sz="2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func>
                  </m:oMath>
                </a14:m>
                <a:r>
                  <a:rPr lang="sr-Latn-ME" sz="2400" b="1" dirty="0" smtClean="0"/>
                  <a:t>, nazivamo broj kojim treba stepenovati broj </a:t>
                </a:r>
                <a14:m>
                  <m:oMath xmlns:m="http://schemas.openxmlformats.org/officeDocument/2006/math"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sr-Latn-ME" sz="2400" b="1" dirty="0" smtClean="0"/>
                  <a:t> da bi se dobio broj </a:t>
                </a:r>
                <a14:m>
                  <m:oMath xmlns:m="http://schemas.openxmlformats.org/officeDocument/2006/math">
                    <m:r>
                      <a:rPr lang="sr-Latn-ME" sz="24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sr-Latn-ME" sz="2400" b="1" dirty="0" smtClean="0"/>
                  <a:t>.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3" y="3664451"/>
                <a:ext cx="10181230" cy="830997"/>
              </a:xfrm>
              <a:prstGeom prst="rect">
                <a:avLst/>
              </a:prstGeom>
              <a:blipFill rotWithShape="0">
                <a:blip r:embed="rId8"/>
                <a:stretch>
                  <a:fillRect l="-958" t="-5882" r="-1198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3656417" y="4938850"/>
                <a:ext cx="5173683" cy="369332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func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 ⟺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  </m:t>
                      </m:r>
                      <m:d>
                        <m:dPr>
                          <m:ctrlP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&gt;0, 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≠1, 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&gt;0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417" y="4938850"/>
                <a:ext cx="5173683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7463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9703559" y="4964147"/>
            <a:ext cx="2033516" cy="1015663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r-Latn-ME" sz="2400" b="1" dirty="0" smtClean="0"/>
              <a:t>!</a:t>
            </a:r>
            <a:r>
              <a:rPr lang="sr-Latn-ME" dirty="0" smtClean="0"/>
              <a:t> Osnova logaritma </a:t>
            </a:r>
            <a:r>
              <a:rPr lang="sr-Latn-ME" dirty="0" smtClean="0"/>
              <a:t>je </a:t>
            </a:r>
            <a:r>
              <a:rPr lang="sr-Latn-ME" dirty="0" smtClean="0"/>
              <a:t>pozitivan broj različit od 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9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28048" y="818865"/>
                <a:ext cx="2220031" cy="5270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b="1" dirty="0" smtClean="0"/>
                  <a:t>PRIMJER:   </a:t>
                </a:r>
                <a:r>
                  <a:rPr lang="sr-Latn-ME" dirty="0" smtClean="0"/>
                  <a:t>Izračunati:</a:t>
                </a:r>
              </a:p>
              <a:p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func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:endParaRPr lang="sr-Latn-ME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den>
                        </m:f>
                      </m:e>
                    </m:func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dirty="0" smtClean="0"/>
              </a:p>
              <a:p>
                <a:pPr marL="342900" indent="-342900">
                  <a:buAutoNum type="alphaLcParenR"/>
                </a:pPr>
                <a:endParaRPr lang="sr-Latn-ME" sz="240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func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b="0" dirty="0" smtClean="0"/>
              </a:p>
              <a:p>
                <a:pPr marL="342900" indent="-342900">
                  <a:buAutoNum type="alphaLcParenR"/>
                </a:pPr>
                <a:endParaRPr lang="sr-Latn-ME" sz="24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fName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</m:func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b="0" dirty="0" smtClean="0"/>
              </a:p>
              <a:p>
                <a:pPr marL="342900" indent="-342900">
                  <a:buAutoNum type="alphaLcParenR"/>
                </a:pPr>
                <a:endParaRPr lang="sr-Latn-ME" sz="24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sz="2400" b="0" dirty="0" smtClean="0"/>
              </a:p>
              <a:p>
                <a:pPr marL="342900" indent="-342900">
                  <a:buAutoNum type="alphaLcParenR"/>
                </a:pPr>
                <a:endParaRPr lang="sr-Latn-ME" sz="2400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sr-Latn-ME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27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func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048" y="818865"/>
                <a:ext cx="2220031" cy="5270610"/>
              </a:xfrm>
              <a:prstGeom prst="rect">
                <a:avLst/>
              </a:prstGeom>
              <a:blipFill rotWithShape="0">
                <a:blip r:embed="rId2"/>
                <a:stretch>
                  <a:fillRect l="-4121" t="-578" r="-2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15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331" y="450376"/>
            <a:ext cx="3474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b="1" dirty="0" smtClean="0"/>
              <a:t>OSNOVNA  SVOJSTVA LOGARITMA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723331" y="819708"/>
                <a:ext cx="1542197" cy="381643"/>
              </a:xfrm>
              <a:prstGeom prst="rect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func>
                            <m:func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sr-Latn-ME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sr-Latn-ME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func>
                        </m:sup>
                      </m:sSup>
                      <m:r>
                        <a:rPr lang="sr-Latn-M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sr-Latn-ME" b="1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1" y="819708"/>
                <a:ext cx="1542197" cy="3816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723331" y="1241362"/>
                <a:ext cx="9644419" cy="6586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/>
                  <a:t>Izračunati: </a:t>
                </a:r>
                <a:endParaRPr lang="sr-Latn-ME" b="1" dirty="0" smtClean="0"/>
              </a:p>
              <a:p>
                <a:r>
                  <a:rPr lang="sr-Latn-ME" dirty="0" smtClean="0"/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unc>
                          <m:func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dirty="0" smtClean="0"/>
                  <a:t>			b)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func>
                          <m:func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</m:func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dirty="0" smtClean="0"/>
                  <a:t>			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sr-Latn-ME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func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1" y="1241362"/>
                <a:ext cx="9644419" cy="658642"/>
              </a:xfrm>
              <a:prstGeom prst="rect">
                <a:avLst/>
              </a:prstGeom>
              <a:blipFill rotWithShape="0">
                <a:blip r:embed="rId3"/>
                <a:stretch>
                  <a:fillRect l="-569" t="-5556" b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23331" y="2270603"/>
                <a:ext cx="7069541" cy="923330"/>
              </a:xfrm>
              <a:prstGeom prst="rect">
                <a:avLst/>
              </a:prstGeom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endParaRPr lang="sr-Latn-ME" b="1" i="1" dirty="0" smtClean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sr-Latn-M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sr-Latn-M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func>
                    <m:r>
                      <a:rPr lang="sr-Latn-M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sr-Latn-ME" b="1" dirty="0" smtClean="0">
                    <a:solidFill>
                      <a:srgbClr val="C00000"/>
                    </a:solidFill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sr-Latn-M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func>
                    <m:r>
                      <a:rPr lang="sr-Latn-M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sr-Latn-ME" b="1" dirty="0" smtClean="0">
                    <a:solidFill>
                      <a:srgbClr val="C00000"/>
                    </a:solidFill>
                  </a:rPr>
                  <a:t>	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sr-Latn-ME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p>
                        </m:sSup>
                        <m:r>
                          <a:rPr lang="sr-Latn-M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r-Latn-M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func>
                    <m:r>
                      <a:rPr lang="sr-Latn-M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>
                  <a:solidFill>
                    <a:srgbClr val="C00000"/>
                  </a:solidFill>
                </a:endParaRPr>
              </a:p>
              <a:p>
                <a:endParaRPr lang="sr-Latn-ME" b="1" dirty="0" smtClean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1" y="2270603"/>
                <a:ext cx="7069541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172"/>
                </a:stretch>
              </a:blip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3331" y="3193933"/>
                <a:ext cx="6096000" cy="191039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sr-Latn-ME" dirty="0" smtClean="0"/>
                  <a:t>Izračunati: </a:t>
                </a:r>
                <a:endParaRPr lang="sr-Latn-ME" b="1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32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dirty="0" smtClean="0"/>
                  <a:t>			</a:t>
                </a:r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r>
                  <a:rPr lang="sr-Latn-ME" dirty="0" smtClean="0"/>
                  <a:t>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125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sr-Latn-ME" dirty="0" smtClean="0"/>
                  <a:t>			</a:t>
                </a:r>
              </a:p>
              <a:p>
                <a:pPr marL="342900" indent="-342900">
                  <a:buAutoNum type="alphaLcParenR"/>
                </a:pPr>
                <a:endParaRPr lang="sr-Latn-ME" dirty="0"/>
              </a:p>
              <a:p>
                <a:r>
                  <a:rPr lang="sr-Latn-ME" dirty="0" smtClean="0"/>
                  <a:t>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sr-Latn-ME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ad>
                          <m:radPr>
                            <m:degHide m:val="on"/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331" y="3193933"/>
                <a:ext cx="6096000" cy="1910395"/>
              </a:xfrm>
              <a:prstGeom prst="rect">
                <a:avLst/>
              </a:prstGeom>
              <a:blipFill rotWithShape="0">
                <a:blip r:embed="rId5"/>
                <a:stretch>
                  <a:fillRect l="-900" t="-1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167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900751" y="655093"/>
                <a:ext cx="1022217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dirty="0" smtClean="0"/>
                  <a:t>Logaritam od pozitivnog broja b za osnovu 10 nazivamo </a:t>
                </a:r>
                <a:r>
                  <a:rPr lang="sr-Latn-ME" b="1" i="1" dirty="0" smtClean="0"/>
                  <a:t>dekadni logaritam </a:t>
                </a:r>
                <a:r>
                  <a:rPr lang="sr-Latn-ME" dirty="0" smtClean="0"/>
                  <a:t>broja b.</a:t>
                </a:r>
              </a:p>
              <a:p>
                <a:r>
                  <a:rPr lang="sr-Latn-ME" dirty="0" smtClean="0"/>
                  <a:t>Umjesto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sr-Latn-ME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sr-Latn-ME" dirty="0" smtClean="0"/>
                  <a:t> pišemo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sr-Latn-ME" dirty="0" smtClean="0"/>
                  <a:t> ili lg</a:t>
                </a:r>
                <a:r>
                  <a:rPr lang="sr-Latn-ME" i="1" dirty="0" smtClean="0"/>
                  <a:t>b</a:t>
                </a:r>
                <a:r>
                  <a:rPr lang="sr-Latn-ME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51" y="655093"/>
                <a:ext cx="10222173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537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23582" y="1419367"/>
                <a:ext cx="1656223" cy="20519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Primjer: 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00=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000=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ad>
                          <m:radPr>
                            <m:degHide m:val="on"/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rad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1419367"/>
                <a:ext cx="1656223" cy="2051972"/>
              </a:xfrm>
              <a:prstGeom prst="rect">
                <a:avLst/>
              </a:prstGeom>
              <a:blipFill rotWithShape="0">
                <a:blip r:embed="rId3"/>
                <a:stretch>
                  <a:fillRect l="-3309" t="-1786" b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23582" y="3630304"/>
                <a:ext cx="1037264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sr-Latn-ME" dirty="0" smtClean="0"/>
                  <a:t>Od posebnog je značaja i logaritam čija je osnova broj </a:t>
                </a:r>
                <a:r>
                  <a:rPr lang="sr-Latn-ME" i="1" dirty="0" smtClean="0"/>
                  <a:t>e</a:t>
                </a:r>
                <a:r>
                  <a:rPr lang="sr-Latn-ME" dirty="0" smtClean="0"/>
                  <a:t> (Ojlerov broj  </a:t>
                </a:r>
                <a:r>
                  <a:rPr lang="sr-Latn-ME" i="1" dirty="0" smtClean="0"/>
                  <a:t>e=2,718281828459...</a:t>
                </a:r>
                <a:r>
                  <a:rPr lang="sr-Latn-ME" dirty="0" smtClean="0"/>
                  <a:t>). Logaritam od</a:t>
                </a:r>
              </a:p>
              <a:p>
                <a:r>
                  <a:rPr lang="sr-Latn-ME" dirty="0"/>
                  <a:t>p</a:t>
                </a:r>
                <a:r>
                  <a:rPr lang="sr-Latn-ME" dirty="0" smtClean="0"/>
                  <a:t>ozitivnog broja </a:t>
                </a:r>
                <a:r>
                  <a:rPr lang="sr-Latn-ME" i="1" dirty="0" smtClean="0"/>
                  <a:t>b</a:t>
                </a:r>
                <a:r>
                  <a:rPr lang="sr-Latn-ME" dirty="0" smtClean="0"/>
                  <a:t> za osnovu </a:t>
                </a:r>
                <a:r>
                  <a:rPr lang="sr-Latn-ME" i="1" dirty="0" smtClean="0"/>
                  <a:t>e</a:t>
                </a:r>
                <a:r>
                  <a:rPr lang="sr-Latn-ME" dirty="0" smtClean="0"/>
                  <a:t> nazivamo </a:t>
                </a:r>
                <a:r>
                  <a:rPr lang="sr-Latn-ME" b="1" i="1" dirty="0" smtClean="0"/>
                  <a:t>prirodni logaritam </a:t>
                </a:r>
                <a:r>
                  <a:rPr lang="sr-Latn-ME" dirty="0" smtClean="0"/>
                  <a:t>broja </a:t>
                </a:r>
                <a:r>
                  <a:rPr lang="sr-Latn-ME" i="1" dirty="0" smtClean="0"/>
                  <a:t>b</a:t>
                </a:r>
                <a:r>
                  <a:rPr lang="sr-Latn-ME" dirty="0" smtClean="0"/>
                  <a:t> i označavamo ga sa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sr-Latn-ME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3630304"/>
                <a:ext cx="10372648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529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23582" y="4435600"/>
                <a:ext cx="1288623" cy="133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Primjer: </a:t>
                </a:r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sr-Latn-ME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b="0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den>
                        </m:f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lphaLcParenR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sr-Latn-ME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r-Latn-ME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sSup>
                          <m:sSupPr>
                            <m:ctrlPr>
                              <a:rPr lang="sr-Latn-ME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sup>
                        </m:sSup>
                      </m:e>
                    </m:func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sr-Latn-ME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4435600"/>
                <a:ext cx="1288623" cy="1339597"/>
              </a:xfrm>
              <a:prstGeom prst="rect">
                <a:avLst/>
              </a:prstGeom>
              <a:blipFill rotWithShape="0">
                <a:blip r:embed="rId5"/>
                <a:stretch>
                  <a:fillRect l="-4265" t="-2740" b="-3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79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109</TotalTime>
  <Words>176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Retrospect</vt:lpstr>
      <vt:lpstr>LOGARITAM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LOGARITAM</dc:title>
  <dc:creator>Korisnik</dc:creator>
  <cp:lastModifiedBy>Korisnik</cp:lastModifiedBy>
  <cp:revision>21</cp:revision>
  <dcterms:created xsi:type="dcterms:W3CDTF">2018-02-24T18:03:35Z</dcterms:created>
  <dcterms:modified xsi:type="dcterms:W3CDTF">2018-02-26T11:48:00Z</dcterms:modified>
</cp:coreProperties>
</file>