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73" r:id="rId4"/>
    <p:sldId id="274" r:id="rId5"/>
    <p:sldId id="275" r:id="rId6"/>
    <p:sldId id="276" r:id="rId7"/>
    <p:sldId id="257" r:id="rId8"/>
    <p:sldId id="262" r:id="rId9"/>
    <p:sldId id="258" r:id="rId10"/>
    <p:sldId id="265" r:id="rId11"/>
    <p:sldId id="271" r:id="rId12"/>
    <p:sldId id="270" r:id="rId13"/>
    <p:sldId id="259" r:id="rId14"/>
    <p:sldId id="272" r:id="rId15"/>
    <p:sldId id="263" r:id="rId16"/>
    <p:sldId id="26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F9FEAC-6FA9-4B8D-A4C7-7163EDBEAA50}" type="datetimeFigureOut">
              <a:rPr lang="en-US" smtClean="0"/>
              <a:pPr/>
              <a:t>01.02.2021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sz="3200" b="1" dirty="0" smtClean="0">
                <a:solidFill>
                  <a:schemeClr val="tx1"/>
                </a:solidFill>
              </a:rPr>
              <a:t>,,LELEJSKA GORA“ –MIHAILO LALIĆ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2119532"/>
          </a:xfrm>
        </p:spPr>
        <p:txBody>
          <a:bodyPr/>
          <a:lstStyle/>
          <a:p>
            <a:r>
              <a:rPr lang="sr-Latn-ME" sz="2000" b="1" dirty="0" smtClean="0">
                <a:solidFill>
                  <a:schemeClr val="accent5">
                    <a:lumMod val="50000"/>
                  </a:schemeClr>
                </a:solidFill>
              </a:rPr>
              <a:t>CRNOGORSKI-SRPSKI, BOSANSKI, HRVATSKI JEZIK I KNjIŽEVNOST-AKTIV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Naslovom se  imenuje prostor-ukleti, lelejski</a:t>
            </a:r>
          </a:p>
          <a:p>
            <a:r>
              <a:rPr lang="sr-Latn-ME" dirty="0" smtClean="0"/>
              <a:t>Prostor gora i planina-pakleni (lelejski) uslovi opstajanja u njoj</a:t>
            </a:r>
          </a:p>
          <a:p>
            <a:r>
              <a:rPr lang="sr-Latn-ME" dirty="0" smtClean="0"/>
              <a:t>Lelejska gora je bezdomni prostor; neomeđena, nezaštićena</a:t>
            </a:r>
            <a:r>
              <a:rPr lang="en-US" dirty="0" smtClean="0"/>
              <a:t> </a:t>
            </a:r>
            <a:r>
              <a:rPr lang="sr-Latn-ME" dirty="0" smtClean="0"/>
              <a:t>- dijeli se sa zv</a:t>
            </a:r>
            <a:r>
              <a:rPr lang="en-US" dirty="0" err="1" smtClean="0"/>
              <a:t>i</a:t>
            </a:r>
            <a:r>
              <a:rPr lang="sr-Latn-ME" dirty="0" smtClean="0"/>
              <a:t>jerima, divljom florom, divljim progoniteljima</a:t>
            </a:r>
          </a:p>
          <a:p>
            <a:r>
              <a:rPr lang="sr-Latn-ME" dirty="0" smtClean="0"/>
              <a:t>Ladov pakao je Lelejska gora</a:t>
            </a:r>
          </a:p>
          <a:p>
            <a:r>
              <a:rPr lang="sr-Latn-ME" dirty="0" smtClean="0"/>
              <a:t>Dok je bio među drugovima Lado ostaje čovjek, kad uđe u lelejsku goru postaje Lado-đavo, pa Đavo, jer u toj lijepoj i prokletoj gori samo je đavo mogao opstati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r>
              <a:rPr lang="sr-Latn-ME" dirty="0"/>
              <a:t>Taj ukleti prostor, kako je predstavljen u romanu, znatno je širi od prostora Lelejske gore, jer ona je samo jedna od gora gornjeg Lima, jer su mnoge od njih jednake po leleku i prokletstvu</a:t>
            </a:r>
          </a:p>
          <a:p>
            <a:r>
              <a:rPr lang="sr-Latn-ME" dirty="0"/>
              <a:t>Ona je simbol ne samo imaginarnog i realativno ograničenog prostora-već simbol realnog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580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Bitka za istovremeno očuvanje moralne i životne egzistencije u takvim uslovima, neprilikama, morala je biti izgubljena</a:t>
            </a:r>
          </a:p>
          <a:p>
            <a:r>
              <a:rPr lang="sr-Latn-ME" dirty="0" smtClean="0"/>
              <a:t> </a:t>
            </a:r>
            <a:r>
              <a:rPr lang="en-US" dirty="0"/>
              <a:t>U</a:t>
            </a:r>
            <a:r>
              <a:rPr lang="sr-Latn-ME" dirty="0" smtClean="0"/>
              <a:t>samljen</a:t>
            </a:r>
            <a:r>
              <a:rPr lang="en-US" dirty="0" err="1" smtClean="0"/>
              <a:t>i</a:t>
            </a:r>
            <a:r>
              <a:rPr lang="sr-Latn-ME" dirty="0" smtClean="0"/>
              <a:t> junak izložen iskušenjima </a:t>
            </a:r>
          </a:p>
          <a:p>
            <a:r>
              <a:rPr lang="sr-Latn-ME" dirty="0" smtClean="0"/>
              <a:t>Podvojena ličnost vanredno prilagođen</a:t>
            </a:r>
            <a:r>
              <a:rPr lang="en-US" dirty="0" smtClean="0"/>
              <a:t>a</a:t>
            </a:r>
            <a:r>
              <a:rPr lang="sr-Latn-ME" dirty="0" smtClean="0"/>
              <a:t> prirodi, okruženju</a:t>
            </a:r>
          </a:p>
          <a:p>
            <a:r>
              <a:rPr lang="sr-Latn-ME" dirty="0" smtClean="0"/>
              <a:t>Narodno (mitsko) vjerovanje: Ušao đavo u njega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67200"/>
          </a:xfrm>
        </p:spPr>
        <p:txBody>
          <a:bodyPr/>
          <a:lstStyle/>
          <a:p>
            <a:r>
              <a:rPr lang="sr-Latn-ME" dirty="0"/>
              <a:t>U toj atmosferi Lado svjesno gazi hrišćanske i Božije zapovijesti i „zapovijesti“ partijske discipline i morala</a:t>
            </a:r>
          </a:p>
          <a:p>
            <a:r>
              <a:rPr lang="sr-Latn-ME" dirty="0"/>
              <a:t>Tako postaje negativan</a:t>
            </a:r>
            <a:r>
              <a:rPr lang="en-US" dirty="0"/>
              <a:t> </a:t>
            </a:r>
            <a:r>
              <a:rPr lang="en-US" dirty="0" err="1"/>
              <a:t>junak</a:t>
            </a:r>
            <a:r>
              <a:rPr lang="sr-Latn-ME" dirty="0"/>
              <a:t>, antijunak</a:t>
            </a:r>
            <a:r>
              <a:rPr lang="en-US" dirty="0"/>
              <a:t> </a:t>
            </a:r>
            <a:endParaRPr lang="sr-Latn-ME" dirty="0"/>
          </a:p>
          <a:p>
            <a:r>
              <a:rPr lang="sr-Latn-ME" dirty="0"/>
              <a:t>Sa zvijerima čovjek postaje zvijer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Đavo u Lelejskoj gori može se tumačiti kao simbol jednog demonskog vremena  u kojem su izdajstva, hajke na čovjeka i ubistva prirodne pojave-simbol određenog prostora</a:t>
            </a:r>
          </a:p>
        </p:txBody>
      </p:sp>
    </p:spTree>
    <p:extLst>
      <p:ext uri="{BB962C8B-B14F-4D97-AF65-F5344CB8AC3E}">
        <p14:creationId xmlns:p14="http://schemas.microsoft.com/office/powerpoint/2010/main" val="22715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Lik đavola je vrlo prisutan u uobrazilji i rječniku ljudi Tajovićevog kraja</a:t>
            </a:r>
          </a:p>
          <a:p>
            <a:r>
              <a:rPr lang="sr-Latn-ME" dirty="0" smtClean="0"/>
              <a:t>Đavo kao izmišljeni uzročnik ljudskih duševnih nemira</a:t>
            </a:r>
          </a:p>
          <a:p>
            <a:r>
              <a:rPr lang="sr-Latn-ME" dirty="0" smtClean="0"/>
              <a:t>Ladov đavo ima mnogostruku ulogu , on je i sagovornik i drug po nevolji, podstrekač na moralno problematične </a:t>
            </a:r>
            <a:r>
              <a:rPr lang="en-US" dirty="0" smtClean="0"/>
              <a:t> </a:t>
            </a:r>
            <a:r>
              <a:rPr lang="sr-Latn-ME" dirty="0" smtClean="0"/>
              <a:t>akcije </a:t>
            </a:r>
            <a:r>
              <a:rPr lang="en-US" dirty="0" smtClean="0"/>
              <a:t>, </a:t>
            </a:r>
            <a:r>
              <a:rPr lang="sr-Latn-ME" dirty="0" smtClean="0"/>
              <a:t>pobunjenik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 koji način autor uvodi u roman prostor Lelejske gore?</a:t>
            </a:r>
          </a:p>
          <a:p>
            <a:r>
              <a:rPr lang="sr-Latn-ME" dirty="0" smtClean="0"/>
              <a:t>Pronađi u romanu opise  uklete gore </a:t>
            </a:r>
          </a:p>
          <a:p>
            <a:r>
              <a:rPr lang="sr-Latn-ME" dirty="0" smtClean="0"/>
              <a:t>Poveži  psihološko stanjem glavnog lika sa prostorom</a:t>
            </a:r>
          </a:p>
          <a:p>
            <a:r>
              <a:rPr lang="sr-Latn-ME" dirty="0" smtClean="0"/>
              <a:t>Kakvu promjenu Lado Tajović doživljava u Lelejskoj gori?</a:t>
            </a:r>
          </a:p>
          <a:p>
            <a:r>
              <a:rPr lang="sr-Latn-ME" dirty="0" smtClean="0"/>
              <a:t>Glavni junak je u sukobu sa samim sobom. Kako si razumio/razumjela dijalog između đavola i Lada Tajovića?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Istraživački</a:t>
            </a: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zadaci: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</a:rPr>
              <a:t>Prvi roman ovjenčan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Njegoševom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nagradom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26" y="1066800"/>
            <a:ext cx="5348974" cy="51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err="1" smtClean="0"/>
              <a:t>Vrsta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djela</a:t>
            </a:r>
            <a:r>
              <a:rPr lang="en-US" sz="2800" dirty="0" smtClean="0"/>
              <a:t>: roman</a:t>
            </a:r>
          </a:p>
          <a:p>
            <a:r>
              <a:rPr lang="en-US" sz="2800" b="1" dirty="0" err="1" smtClean="0"/>
              <a:t>Vrijeme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radnje</a:t>
            </a:r>
            <a:r>
              <a:rPr lang="en-US" sz="2800" b="1" dirty="0" smtClean="0"/>
              <a:t>:</a:t>
            </a:r>
            <a:r>
              <a:rPr lang="en-US" sz="2800" dirty="0" smtClean="0"/>
              <a:t> 1942. </a:t>
            </a:r>
            <a:r>
              <a:rPr lang="en-US" sz="2800" dirty="0" err="1" smtClean="0"/>
              <a:t>godina</a:t>
            </a:r>
            <a:endParaRPr lang="en-US" sz="2800" dirty="0" smtClean="0"/>
          </a:p>
          <a:p>
            <a:r>
              <a:rPr lang="en-US" sz="2800" b="1" dirty="0" err="1" smtClean="0"/>
              <a:t>Mjesto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radnje</a:t>
            </a:r>
            <a:r>
              <a:rPr lang="en-US" sz="2800" b="1" dirty="0" smtClean="0"/>
              <a:t>:</a:t>
            </a:r>
            <a:r>
              <a:rPr lang="en-US" sz="2800" dirty="0" smtClean="0"/>
              <a:t> </a:t>
            </a:r>
            <a:r>
              <a:rPr lang="en-US" sz="2800" dirty="0" err="1" smtClean="0"/>
              <a:t>Crna</a:t>
            </a:r>
            <a:r>
              <a:rPr lang="en-US" sz="2800" dirty="0" smtClean="0"/>
              <a:t> Gora</a:t>
            </a:r>
          </a:p>
          <a:p>
            <a:r>
              <a:rPr lang="en-US" sz="2800" b="1" dirty="0" err="1" smtClean="0"/>
              <a:t>Likovi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Tajović</a:t>
            </a:r>
            <a:r>
              <a:rPr lang="en-US" sz="2800" dirty="0" smtClean="0"/>
              <a:t>, Ivan </a:t>
            </a:r>
            <a:r>
              <a:rPr lang="en-US" sz="2800" dirty="0" err="1" smtClean="0"/>
              <a:t>Vidrić</a:t>
            </a:r>
            <a:r>
              <a:rPr lang="en-US" sz="2800" dirty="0" smtClean="0"/>
              <a:t>, </a:t>
            </a:r>
            <a:r>
              <a:rPr lang="en-US" sz="2800" dirty="0" err="1" smtClean="0"/>
              <a:t>Vasilj</a:t>
            </a:r>
            <a:r>
              <a:rPr lang="en-US" sz="2800" dirty="0" smtClean="0"/>
              <a:t>, </a:t>
            </a:r>
            <a:r>
              <a:rPr lang="en-US" sz="2800" dirty="0" err="1" smtClean="0"/>
              <a:t>Niko</a:t>
            </a:r>
            <a:r>
              <a:rPr lang="en-US" sz="2800" dirty="0" smtClean="0"/>
              <a:t> </a:t>
            </a:r>
            <a:r>
              <a:rPr lang="en-US" sz="2800" dirty="0" err="1" smtClean="0"/>
              <a:t>Sajkov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Jakša</a:t>
            </a:r>
            <a:r>
              <a:rPr lang="en-US" sz="2800" dirty="0" smtClean="0"/>
              <a:t>, </a:t>
            </a:r>
            <a:r>
              <a:rPr lang="en-US" sz="2800" dirty="0" err="1" smtClean="0"/>
              <a:t>Masnik</a:t>
            </a:r>
            <a:r>
              <a:rPr lang="en-US" sz="2800" dirty="0" smtClean="0"/>
              <a:t>, </a:t>
            </a:r>
            <a:r>
              <a:rPr lang="en-US" sz="2800" dirty="0" err="1" smtClean="0"/>
              <a:t>Galjo</a:t>
            </a:r>
            <a:r>
              <a:rPr lang="en-US" sz="2800" dirty="0" smtClean="0"/>
              <a:t>, </a:t>
            </a:r>
            <a:r>
              <a:rPr lang="en-US" sz="2800" dirty="0" err="1" smtClean="0"/>
              <a:t>Neda</a:t>
            </a:r>
            <a:r>
              <a:rPr lang="en-US" sz="2800" dirty="0" smtClean="0"/>
              <a:t>, Iva…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sz="2400" dirty="0" smtClean="0"/>
              <a:t>Roman “</a:t>
            </a:r>
            <a:r>
              <a:rPr lang="en-US" sz="2400" dirty="0" err="1" smtClean="0"/>
              <a:t>Lelejska</a:t>
            </a:r>
            <a:r>
              <a:rPr lang="en-US" sz="2400" dirty="0" smtClean="0"/>
              <a:t> </a:t>
            </a:r>
            <a:r>
              <a:rPr lang="en-US" sz="2400" dirty="0" err="1" smtClean="0"/>
              <a:t>gora</a:t>
            </a:r>
            <a:r>
              <a:rPr lang="en-US" sz="2400" dirty="0" smtClean="0"/>
              <a:t>” </a:t>
            </a:r>
            <a:r>
              <a:rPr lang="en-US" sz="2400" dirty="0" err="1" smtClean="0"/>
              <a:t>govori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priču</a:t>
            </a:r>
            <a:r>
              <a:rPr lang="en-US" sz="2400" dirty="0" smtClean="0"/>
              <a:t> o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godini</a:t>
            </a:r>
            <a:r>
              <a:rPr lang="en-US" sz="2400" dirty="0" smtClean="0"/>
              <a:t>, 1942. </a:t>
            </a:r>
            <a:r>
              <a:rPr lang="en-US" sz="2400" dirty="0" err="1" smtClean="0"/>
              <a:t>godini</a:t>
            </a:r>
            <a:r>
              <a:rPr lang="en-US" sz="2400" dirty="0" smtClean="0"/>
              <a:t>. To je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je </a:t>
            </a:r>
            <a:r>
              <a:rPr lang="en-US" sz="2400" dirty="0" err="1" smtClean="0"/>
              <a:t>trajao</a:t>
            </a:r>
            <a:r>
              <a:rPr lang="en-US" sz="2400" dirty="0" smtClean="0"/>
              <a:t> </a:t>
            </a:r>
            <a:r>
              <a:rPr lang="en-US" sz="2400" dirty="0" err="1" smtClean="0"/>
              <a:t>pratizanski</a:t>
            </a:r>
            <a:r>
              <a:rPr lang="en-US" sz="2400" dirty="0" smtClean="0"/>
              <a:t> rat u </a:t>
            </a:r>
            <a:r>
              <a:rPr lang="en-US" sz="2400" dirty="0" err="1" smtClean="0"/>
              <a:t>Crnoj</a:t>
            </a:r>
            <a:r>
              <a:rPr lang="en-US" sz="2400" dirty="0" smtClean="0"/>
              <a:t> </a:t>
            </a:r>
            <a:r>
              <a:rPr lang="en-US" sz="2400" dirty="0" err="1" smtClean="0"/>
              <a:t>Gori</a:t>
            </a:r>
            <a:r>
              <a:rPr lang="en-US" sz="2400" dirty="0" smtClean="0"/>
              <a:t>. </a:t>
            </a:r>
            <a:r>
              <a:rPr lang="en-US" sz="2400" dirty="0" err="1" smtClean="0"/>
              <a:t>Što</a:t>
            </a:r>
            <a:r>
              <a:rPr lang="en-US" sz="2400" dirty="0" smtClean="0"/>
              <a:t> se </a:t>
            </a:r>
            <a:r>
              <a:rPr lang="en-US" sz="2400" dirty="0" err="1" smtClean="0"/>
              <a:t>tiče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strukture</a:t>
            </a:r>
            <a:r>
              <a:rPr lang="en-US" sz="2400" dirty="0" smtClean="0"/>
              <a:t>, roman je </a:t>
            </a:r>
            <a:r>
              <a:rPr lang="en-US" sz="2400" dirty="0" err="1" smtClean="0"/>
              <a:t>podijeljen</a:t>
            </a:r>
            <a:r>
              <a:rPr lang="en-US" sz="2400" dirty="0" smtClean="0"/>
              <a:t> u pet </a:t>
            </a:r>
            <a:r>
              <a:rPr lang="en-US" sz="2400" dirty="0" err="1" smtClean="0"/>
              <a:t>cjelina</a:t>
            </a:r>
            <a:r>
              <a:rPr lang="en-US" sz="2400" dirty="0" smtClean="0"/>
              <a:t>, a to </a:t>
            </a:r>
            <a:r>
              <a:rPr lang="en-US" sz="2400" dirty="0" err="1" smtClean="0"/>
              <a:t>su</a:t>
            </a:r>
            <a:r>
              <a:rPr lang="en-US" sz="2400" dirty="0" smtClean="0"/>
              <a:t>: “</a:t>
            </a:r>
            <a:r>
              <a:rPr lang="en-US" sz="2400" dirty="0" err="1" smtClean="0"/>
              <a:t>Bješe</a:t>
            </a:r>
            <a:r>
              <a:rPr lang="en-US" sz="2400" dirty="0" smtClean="0"/>
              <a:t> tama”, “</a:t>
            </a:r>
            <a:r>
              <a:rPr lang="en-US" sz="2400" dirty="0" err="1" smtClean="0"/>
              <a:t>Sam”,”S</a:t>
            </a:r>
            <a:r>
              <a:rPr lang="en-US" sz="2400" dirty="0" smtClean="0"/>
              <a:t> </a:t>
            </a:r>
            <a:r>
              <a:rPr lang="en-US" sz="2400" dirty="0" err="1" smtClean="0"/>
              <a:t>đavlom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Đavo</a:t>
            </a:r>
            <a:r>
              <a:rPr lang="en-US" sz="2400" dirty="0" smtClean="0"/>
              <a:t> </a:t>
            </a:r>
            <a:r>
              <a:rPr lang="en-US" sz="2400" dirty="0" err="1" smtClean="0"/>
              <a:t>lično</a:t>
            </a:r>
            <a:r>
              <a:rPr lang="en-US" sz="2400" dirty="0" smtClean="0"/>
              <a:t>” </a:t>
            </a:r>
            <a:r>
              <a:rPr lang="en-US" sz="2400" dirty="0" err="1" smtClean="0"/>
              <a:t>i</a:t>
            </a:r>
            <a:r>
              <a:rPr lang="en-US" sz="2400" dirty="0" smtClean="0"/>
              <a:t> “</a:t>
            </a:r>
            <a:r>
              <a:rPr lang="en-US" sz="2400" dirty="0" err="1" smtClean="0"/>
              <a:t>Prođe</a:t>
            </a:r>
            <a:r>
              <a:rPr lang="en-US" sz="2400" dirty="0" smtClean="0"/>
              <a:t> </a:t>
            </a:r>
            <a:r>
              <a:rPr lang="en-US" sz="2400" dirty="0" err="1" smtClean="0"/>
              <a:t>ljeto</a:t>
            </a:r>
            <a:r>
              <a:rPr lang="en-US" sz="2400" dirty="0" smtClean="0"/>
              <a:t>”. </a:t>
            </a:r>
            <a:r>
              <a:rPr lang="en-US" sz="2400" dirty="0" err="1" smtClean="0"/>
              <a:t>Svaka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cjelina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12 </a:t>
            </a:r>
            <a:r>
              <a:rPr lang="en-US" sz="2400" dirty="0" err="1" smtClean="0"/>
              <a:t>naslovljenih</a:t>
            </a:r>
            <a:r>
              <a:rPr lang="en-US" sz="2400" dirty="0" smtClean="0"/>
              <a:t> </a:t>
            </a:r>
            <a:r>
              <a:rPr lang="en-US" sz="2400" dirty="0" err="1" smtClean="0"/>
              <a:t>poglavlja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r>
              <a:rPr lang="en-US" dirty="0" err="1" smtClean="0"/>
              <a:t>naglašava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prvi</a:t>
            </a:r>
            <a:r>
              <a:rPr lang="en-US" dirty="0" smtClean="0"/>
              <a:t> plan </a:t>
            </a:r>
            <a:r>
              <a:rPr lang="en-US" dirty="0" err="1" smtClean="0"/>
              <a:t>ističe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. To je </a:t>
            </a:r>
            <a:r>
              <a:rPr lang="en-US" dirty="0" err="1" smtClean="0"/>
              <a:t>prostor</a:t>
            </a:r>
            <a:r>
              <a:rPr lang="en-US" dirty="0" smtClean="0"/>
              <a:t> u </a:t>
            </a:r>
            <a:r>
              <a:rPr lang="en-US" dirty="0" err="1" smtClean="0"/>
              <a:t>gornjem</a:t>
            </a:r>
            <a:r>
              <a:rPr lang="en-US" dirty="0" smtClean="0"/>
              <a:t> </a:t>
            </a:r>
            <a:r>
              <a:rPr lang="en-US" dirty="0" err="1" smtClean="0"/>
              <a:t>toku</a:t>
            </a:r>
            <a:r>
              <a:rPr lang="en-US" dirty="0" smtClean="0"/>
              <a:t> Lima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Berana</a:t>
            </a:r>
            <a:r>
              <a:rPr lang="en-US" dirty="0" smtClean="0"/>
              <a:t>, </a:t>
            </a:r>
            <a:r>
              <a:rPr lang="en-US" dirty="0" err="1" smtClean="0"/>
              <a:t>Andrijevice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Kolašina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Vremenski</a:t>
            </a:r>
            <a:r>
              <a:rPr lang="en-US" dirty="0" smtClean="0"/>
              <a:t> </a:t>
            </a:r>
            <a:r>
              <a:rPr lang="en-US" dirty="0" err="1" smtClean="0"/>
              <a:t>okvir</a:t>
            </a:r>
            <a:r>
              <a:rPr lang="en-US" dirty="0" smtClean="0"/>
              <a:t>  </a:t>
            </a:r>
            <a:r>
              <a:rPr lang="en-US" dirty="0" err="1" smtClean="0"/>
              <a:t>radnje</a:t>
            </a:r>
            <a:r>
              <a:rPr lang="sr-Latn-CS" dirty="0" smtClean="0"/>
              <a:t> romana je ,,od proljeća do pred kraj ljeta’’ 1942.godine.</a:t>
            </a:r>
          </a:p>
          <a:p>
            <a:r>
              <a:rPr lang="sr-Latn-CS" dirty="0" smtClean="0"/>
              <a:t>Pod pritiskom jakih okupatorskih i izdajničkih snaga, crnogorski partizanski odredi povukli su se u Bosnu, a na terenu ostavili manje partizanske grupe sa zadatkom da održavaju i razvijaju borbeni moral u narodu. Oni su bili izloženi hajkama, progonima, izdajničkim klopkama.</a:t>
            </a:r>
          </a:p>
          <a:p>
            <a:r>
              <a:rPr lang="sr-Latn-CS" dirty="0" smtClean="0"/>
              <a:t>Pod takvim okolnostima je 1942. živio i Mihailo </a:t>
            </a:r>
            <a:r>
              <a:rPr lang="sr-Latn-CS" dirty="0" smtClean="0"/>
              <a:t>Lalić</a:t>
            </a:r>
            <a:r>
              <a:rPr lang="sr-Latn-CS" dirty="0" smtClean="0"/>
              <a:t>, i kao  partizan i prvoborac iskusio znatan dio sudbine</a:t>
            </a:r>
          </a:p>
          <a:p>
            <a:pPr>
              <a:buNone/>
            </a:pPr>
            <a:r>
              <a:rPr lang="sr-Latn-CS" dirty="0" smtClean="0"/>
              <a:t>   Lada Tajovića.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r-Latn-CS" sz="3500" b="1" dirty="0" smtClean="0"/>
              <a:t>Fabula </a:t>
            </a:r>
            <a:endParaRPr lang="en-US" sz="3500" b="1" dirty="0" smtClean="0"/>
          </a:p>
          <a:p>
            <a:r>
              <a:rPr lang="sr-Latn-CS" sz="2800" dirty="0" smtClean="0"/>
              <a:t>romana </a:t>
            </a:r>
            <a:r>
              <a:rPr lang="sr-Latn-CS" sz="2800" i="1" dirty="0" smtClean="0"/>
              <a:t>Lelejska gora</a:t>
            </a:r>
            <a:r>
              <a:rPr lang="sr-Latn-CS" sz="2800" dirty="0" smtClean="0"/>
              <a:t> ima dvije scene: jedna je oko čovjeka, druga je u njemu. </a:t>
            </a:r>
            <a:r>
              <a:rPr lang="en-US" sz="2800" dirty="0" smtClean="0"/>
              <a:t>U </a:t>
            </a:r>
            <a:r>
              <a:rPr lang="en-US" sz="2800" dirty="0" err="1" smtClean="0"/>
              <a:t>romanu</a:t>
            </a:r>
            <a:r>
              <a:rPr lang="en-US" sz="2800" dirty="0" smtClean="0"/>
              <a:t> se </a:t>
            </a:r>
            <a:r>
              <a:rPr lang="en-US" sz="2800" dirty="0" err="1" smtClean="0"/>
              <a:t>ukida</a:t>
            </a:r>
            <a:r>
              <a:rPr lang="en-US" sz="2800" dirty="0" smtClean="0"/>
              <a:t> </a:t>
            </a:r>
            <a:r>
              <a:rPr lang="en-US" sz="2800" dirty="0" err="1" smtClean="0"/>
              <a:t>svaka</a:t>
            </a:r>
            <a:r>
              <a:rPr lang="en-US" sz="2800" dirty="0" smtClean="0"/>
              <a:t> </a:t>
            </a:r>
            <a:r>
              <a:rPr lang="en-US" sz="2800" dirty="0" err="1" smtClean="0"/>
              <a:t>vrsta</a:t>
            </a:r>
            <a:r>
              <a:rPr lang="en-US" sz="2800" dirty="0" smtClean="0"/>
              <a:t> distance: </a:t>
            </a:r>
            <a:r>
              <a:rPr lang="en-US" sz="2800" dirty="0" err="1" smtClean="0"/>
              <a:t>vremenska</a:t>
            </a:r>
            <a:r>
              <a:rPr lang="en-US" sz="2800" dirty="0" smtClean="0"/>
              <a:t>, </a:t>
            </a:r>
            <a:r>
              <a:rPr lang="en-US" sz="2800" dirty="0" err="1" smtClean="0"/>
              <a:t>prostorna</a:t>
            </a:r>
            <a:r>
              <a:rPr lang="en-US" sz="2800" dirty="0" smtClean="0"/>
              <a:t>, </a:t>
            </a:r>
            <a:r>
              <a:rPr lang="en-US" sz="2800" dirty="0" err="1" smtClean="0"/>
              <a:t>djelatna</a:t>
            </a:r>
            <a:r>
              <a:rPr lang="en-US" sz="2800" dirty="0" smtClean="0"/>
              <a:t>. </a:t>
            </a:r>
            <a:r>
              <a:rPr lang="en-US" sz="2800" dirty="0" err="1" smtClean="0"/>
              <a:t>Sve</a:t>
            </a:r>
            <a:r>
              <a:rPr lang="en-US" sz="2800" dirty="0" smtClean="0"/>
              <a:t> se </a:t>
            </a:r>
            <a:r>
              <a:rPr lang="en-US" sz="2800" dirty="0" err="1" smtClean="0"/>
              <a:t>događa</a:t>
            </a:r>
            <a:r>
              <a:rPr lang="en-US" sz="2800" dirty="0" smtClean="0"/>
              <a:t> </a:t>
            </a:r>
            <a:r>
              <a:rPr lang="en-US" sz="2800" dirty="0" err="1" smtClean="0"/>
              <a:t>sada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ovdje</a:t>
            </a:r>
            <a:r>
              <a:rPr lang="en-US" sz="2800" dirty="0" smtClean="0"/>
              <a:t>. To je </a:t>
            </a:r>
            <a:r>
              <a:rPr lang="en-US" sz="2800" dirty="0" err="1" smtClean="0"/>
              <a:t>zapravo</a:t>
            </a:r>
            <a:r>
              <a:rPr lang="en-US" sz="2800" dirty="0" smtClean="0"/>
              <a:t> </a:t>
            </a:r>
            <a:r>
              <a:rPr lang="en-US" sz="2800" dirty="0" err="1" smtClean="0"/>
              <a:t>pričanje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posrednika</a:t>
            </a:r>
            <a:r>
              <a:rPr lang="en-US" sz="2800" dirty="0" smtClean="0"/>
              <a:t>, pa </a:t>
            </a:r>
            <a:r>
              <a:rPr lang="en-US" sz="2800" dirty="0" err="1" smtClean="0"/>
              <a:t>djeluje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dramatična</a:t>
            </a:r>
            <a:r>
              <a:rPr lang="en-US" sz="2800" dirty="0" smtClean="0"/>
              <a:t> </a:t>
            </a:r>
            <a:r>
              <a:rPr lang="en-US" sz="2800" dirty="0" err="1" smtClean="0"/>
              <a:t>ispovijest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lica</a:t>
            </a:r>
            <a:r>
              <a:rPr lang="en-US" sz="2800" dirty="0" smtClean="0"/>
              <a:t> </a:t>
            </a:r>
            <a:r>
              <a:rPr lang="en-US" sz="2800" dirty="0" err="1" smtClean="0"/>
              <a:t>mjesta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Sa </a:t>
            </a:r>
            <a:r>
              <a:rPr lang="en-US" sz="2800" dirty="0" err="1" smtClean="0"/>
              <a:t>svojim</a:t>
            </a:r>
            <a:r>
              <a:rPr lang="en-US" sz="2800" dirty="0" smtClean="0"/>
              <a:t> </a:t>
            </a:r>
            <a:r>
              <a:rPr lang="en-US" sz="2800" dirty="0" err="1" smtClean="0"/>
              <a:t>drugovima</a:t>
            </a:r>
            <a:r>
              <a:rPr lang="en-US" sz="2800" dirty="0" smtClean="0"/>
              <a:t>, </a:t>
            </a:r>
            <a:r>
              <a:rPr lang="en-US" sz="2800" dirty="0" err="1" smtClean="0"/>
              <a:t>Ivanom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Vasiljem</a:t>
            </a:r>
            <a:r>
              <a:rPr lang="en-US" sz="2800" dirty="0" smtClean="0"/>
              <a:t>,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Tajović</a:t>
            </a:r>
            <a:r>
              <a:rPr lang="en-US" sz="2800" dirty="0" smtClean="0"/>
              <a:t> </a:t>
            </a:r>
            <a:r>
              <a:rPr lang="en-US" sz="2800" dirty="0" err="1" smtClean="0"/>
              <a:t>ulazi</a:t>
            </a:r>
            <a:r>
              <a:rPr lang="en-US" sz="2800" dirty="0" smtClean="0"/>
              <a:t> u </a:t>
            </a:r>
            <a:r>
              <a:rPr lang="en-US" sz="2800" dirty="0" err="1" smtClean="0"/>
              <a:t>priču</a:t>
            </a:r>
            <a:r>
              <a:rPr lang="en-US" sz="2800" dirty="0" smtClean="0"/>
              <a:t> </a:t>
            </a:r>
            <a:r>
              <a:rPr lang="en-US" sz="2800" dirty="0" err="1" smtClean="0"/>
              <a:t>tražeći</a:t>
            </a:r>
            <a:r>
              <a:rPr lang="en-US" sz="2800" dirty="0" smtClean="0"/>
              <a:t> put. </a:t>
            </a:r>
            <a:r>
              <a:rPr lang="en-US" sz="2800" dirty="0" err="1" smtClean="0"/>
              <a:t>Gube</a:t>
            </a:r>
            <a:r>
              <a:rPr lang="en-US" sz="2800" dirty="0" smtClean="0"/>
              <a:t> put </a:t>
            </a:r>
            <a:r>
              <a:rPr lang="en-US" sz="2800" dirty="0" err="1" smtClean="0"/>
              <a:t>već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samom</a:t>
            </a:r>
            <a:r>
              <a:rPr lang="en-US" sz="2800" dirty="0" smtClean="0"/>
              <a:t> </a:t>
            </a:r>
            <a:r>
              <a:rPr lang="en-US" sz="2800" dirty="0" err="1" smtClean="0"/>
              <a:t>početku</a:t>
            </a:r>
            <a:r>
              <a:rPr lang="en-US" sz="2800" dirty="0" smtClean="0"/>
              <a:t>,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sve</a:t>
            </a:r>
            <a:r>
              <a:rPr lang="en-US" sz="2800" dirty="0" smtClean="0"/>
              <a:t> </a:t>
            </a:r>
            <a:r>
              <a:rPr lang="en-US" sz="2800" dirty="0" err="1" smtClean="0"/>
              <a:t>vrste</a:t>
            </a:r>
            <a:r>
              <a:rPr lang="en-US" sz="2800" dirty="0" smtClean="0"/>
              <a:t> </a:t>
            </a:r>
            <a:r>
              <a:rPr lang="en-US" sz="2800" dirty="0" err="1" smtClean="0"/>
              <a:t>neophodnih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komunikacija</a:t>
            </a:r>
            <a:r>
              <a:rPr lang="en-US" sz="2800" dirty="0" smtClean="0"/>
              <a:t>. </a:t>
            </a:r>
            <a:r>
              <a:rPr lang="en-US" sz="2800" dirty="0" err="1" smtClean="0"/>
              <a:t>Finalno</a:t>
            </a:r>
            <a:r>
              <a:rPr lang="en-US" sz="2800" dirty="0" smtClean="0"/>
              <a:t> </a:t>
            </a:r>
            <a:r>
              <a:rPr lang="en-US" sz="2800" dirty="0" err="1" smtClean="0"/>
              <a:t>gube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 smtClean="0"/>
              <a:t>drugog</a:t>
            </a:r>
            <a:r>
              <a:rPr lang="en-US" sz="2800" dirty="0" smtClean="0"/>
              <a:t>, pa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ostaje</a:t>
            </a:r>
            <a:r>
              <a:rPr lang="en-US" sz="2800" dirty="0" smtClean="0"/>
              <a:t> </a:t>
            </a:r>
            <a:r>
              <a:rPr lang="en-US" sz="2800" dirty="0" err="1" smtClean="0"/>
              <a:t>sam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On </a:t>
            </a:r>
            <a:r>
              <a:rPr lang="en-US" sz="2800" dirty="0" err="1" smtClean="0"/>
              <a:t>izlazi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semantičkog</a:t>
            </a:r>
            <a:r>
              <a:rPr lang="en-US" sz="2800" dirty="0" smtClean="0"/>
              <a:t> </a:t>
            </a:r>
            <a:r>
              <a:rPr lang="en-US" sz="2800" dirty="0" err="1" smtClean="0"/>
              <a:t>polja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prelazi</a:t>
            </a:r>
            <a:r>
              <a:rPr lang="en-US" sz="2800" dirty="0" smtClean="0"/>
              <a:t> u </a:t>
            </a:r>
            <a:r>
              <a:rPr lang="en-US" sz="2800" dirty="0" err="1" smtClean="0"/>
              <a:t>semantičko</a:t>
            </a:r>
            <a:r>
              <a:rPr lang="en-US" sz="2800" dirty="0" smtClean="0"/>
              <a:t> </a:t>
            </a:r>
            <a:r>
              <a:rPr lang="en-US" sz="2800" dirty="0" err="1" smtClean="0"/>
              <a:t>antipolje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jasno</a:t>
            </a:r>
            <a:r>
              <a:rPr lang="en-US" sz="2800" dirty="0" smtClean="0"/>
              <a:t> </a:t>
            </a:r>
            <a:r>
              <a:rPr lang="en-US" sz="2800" dirty="0" err="1" smtClean="0"/>
              <a:t>utvrđenih</a:t>
            </a:r>
            <a:r>
              <a:rPr lang="en-US" sz="2800" dirty="0" smtClean="0"/>
              <a:t> </a:t>
            </a:r>
            <a:r>
              <a:rPr lang="en-US" sz="2800" dirty="0" err="1" smtClean="0"/>
              <a:t>pravila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u </a:t>
            </a:r>
            <a:r>
              <a:rPr lang="en-US" sz="2800" dirty="0" err="1" smtClean="0"/>
              <a:t>kojem</a:t>
            </a:r>
            <a:r>
              <a:rPr lang="en-US" sz="2800" dirty="0" smtClean="0"/>
              <a:t> </a:t>
            </a:r>
            <a:r>
              <a:rPr lang="en-US" sz="2800" dirty="0" err="1" smtClean="0"/>
              <a:t>pravila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en-US" sz="2800" dirty="0" smtClean="0"/>
              <a:t> ne </a:t>
            </a:r>
            <a:r>
              <a:rPr lang="en-US" sz="2800" dirty="0" err="1" smtClean="0"/>
              <a:t>važe</a:t>
            </a:r>
            <a:r>
              <a:rPr lang="en-US" sz="2800" dirty="0" smtClean="0"/>
              <a:t>, u </a:t>
            </a:r>
            <a:r>
              <a:rPr lang="en-US" sz="2800" dirty="0" err="1" smtClean="0"/>
              <a:t>divljinu</a:t>
            </a:r>
            <a:r>
              <a:rPr lang="en-US" sz="2800" dirty="0" smtClean="0"/>
              <a:t>. Na </a:t>
            </a:r>
            <a:r>
              <a:rPr lang="en-US" sz="2800" dirty="0" err="1" smtClean="0"/>
              <a:t>njemu</a:t>
            </a:r>
            <a:r>
              <a:rPr lang="en-US" sz="2800" dirty="0" smtClean="0"/>
              <a:t> </a:t>
            </a:r>
            <a:r>
              <a:rPr lang="en-US" sz="2800" dirty="0" err="1" smtClean="0"/>
              <a:t>ostaje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odluči</a:t>
            </a:r>
            <a:r>
              <a:rPr lang="en-US" sz="2800" dirty="0" smtClean="0"/>
              <a:t> </a:t>
            </a:r>
            <a:r>
              <a:rPr lang="en-US" sz="2800" dirty="0" err="1" smtClean="0"/>
              <a:t>šta</a:t>
            </a:r>
            <a:r>
              <a:rPr lang="en-US" sz="2800" dirty="0" smtClean="0"/>
              <a:t> je </a:t>
            </a:r>
            <a:r>
              <a:rPr lang="en-US" sz="2800" dirty="0" err="1" smtClean="0"/>
              <a:t>ispravno</a:t>
            </a:r>
            <a:r>
              <a:rPr lang="en-US" sz="2800" dirty="0" smtClean="0"/>
              <a:t> a </a:t>
            </a:r>
            <a:r>
              <a:rPr lang="en-US" sz="2800" dirty="0" err="1" smtClean="0"/>
              <a:t>šta</a:t>
            </a:r>
            <a:r>
              <a:rPr lang="en-US" sz="2800" dirty="0" smtClean="0"/>
              <a:t> </a:t>
            </a:r>
            <a:r>
              <a:rPr lang="en-US" sz="2800" dirty="0" err="1" smtClean="0"/>
              <a:t>suvišno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prostoru</a:t>
            </a:r>
            <a:r>
              <a:rPr lang="en-US" sz="2800" dirty="0" smtClean="0"/>
              <a:t> </a:t>
            </a:r>
            <a:r>
              <a:rPr lang="en-US" sz="2800" dirty="0" err="1" smtClean="0"/>
              <a:t>Lelejske</a:t>
            </a:r>
            <a:r>
              <a:rPr lang="en-US" sz="2800" dirty="0" smtClean="0"/>
              <a:t> gore, </a:t>
            </a:r>
            <a:r>
              <a:rPr lang="en-US" sz="2800" i="1" dirty="0" err="1" smtClean="0"/>
              <a:t>koja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nije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aždaje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đavole</a:t>
            </a:r>
            <a:r>
              <a:rPr lang="en-US" sz="2800" i="1" dirty="0" smtClean="0"/>
              <a:t>, a ne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ljude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dirty="0" smtClean="0"/>
              <a:t>Lado Tajović se sa nekoliko svojih drugova partizana, našao u planinskom bespuću sjeveroistočne Crne Gore. Oni su se izdvojili iz organizovane vojske i partije, nemaju veze ni sa komandom ni sa partijskim rukovodstvom. Sami moraju upravljati sobom i svojim akcijama: određivati mjesto i način boravka, pritajiti se ili aktivno djelovati protiv neprijatelja.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r>
              <a:rPr lang="sr-Latn-ME" dirty="0" smtClean="0"/>
              <a:t>Roman L elejska gora je vrlo široka priča o jednoj godini partizanskog ratovanja u Crnoj Gori, 1942. godine (realni  hronotop- hronotop rata)</a:t>
            </a:r>
          </a:p>
          <a:p>
            <a:r>
              <a:rPr lang="sr-Latn-ME" dirty="0" smtClean="0"/>
              <a:t>,,Lelejsku goru valja čitati bar na dva krupna plana:</a:t>
            </a:r>
          </a:p>
          <a:p>
            <a:r>
              <a:rPr lang="sr-Latn-ME" dirty="0" smtClean="0"/>
              <a:t>(1),,čitati kao romansiranu istoriju“ borbe osamljenih ustanika (komunista) u našem prostoru i vremenu, ali i </a:t>
            </a:r>
          </a:p>
          <a:p>
            <a:r>
              <a:rPr lang="sr-Latn-ME" dirty="0" smtClean="0"/>
              <a:t>(2)doživljavati ga kao savremenu priču o egzistencijalizmu i moralnim tegobama osamljenih boraca za sveopšti ljudski napredak“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Lelejska gora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3962400"/>
            <a:ext cx="8265313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dirty="0"/>
              <a:t>U romanu se pripovijeda o osamljenom borcu među nenaklonjenim prilikama i </a:t>
            </a:r>
            <a:r>
              <a:rPr lang="sr-Latn-ME" dirty="0" smtClean="0"/>
              <a:t>ljudima u neprijateljskom okruženju</a:t>
            </a: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- Glad, strah, košmari, sumnje, očaj, hajka, tuga, beznađe-samotnička sudbina revolucionara Lada</a:t>
            </a:r>
            <a:endParaRPr lang="sr-Latn-M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Lado Tajović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836313" cy="34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>
            <a:normAutofit/>
          </a:bodyPr>
          <a:lstStyle/>
          <a:p>
            <a:r>
              <a:rPr lang="sr-Latn-ME" dirty="0" smtClean="0"/>
              <a:t>Naslov romana pojavljuje se pretežno kao zbirni simbol, kao simbol simbola rasutih u ,,nižim“ pripovjedačkim jedinicama</a:t>
            </a:r>
            <a:endParaRPr lang="sr-Latn-ME" dirty="0"/>
          </a:p>
          <a:p>
            <a:r>
              <a:rPr lang="sr-Latn-ME" dirty="0" smtClean="0"/>
              <a:t>U ime (naslov) romana Lalić je ,,zbio“ mnogo više značenja od iskaza </a:t>
            </a:r>
            <a:r>
              <a:rPr lang="sr-Latn-ME" i="1" dirty="0" smtClean="0"/>
              <a:t>ukleta divljina</a:t>
            </a:r>
          </a:p>
          <a:p>
            <a:r>
              <a:rPr lang="sr-Latn-ME" i="1" dirty="0" smtClean="0"/>
              <a:t>Tamo gdje ima leleka ima i crnine</a:t>
            </a:r>
          </a:p>
          <a:p>
            <a:r>
              <a:rPr lang="sr-Latn-ME" i="1" dirty="0" smtClean="0"/>
              <a:t>Lelejska gora kao metaforična zamjena imenu autorove postojbine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Lelejska </a:t>
            </a:r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gora kao metafora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559</TotalTime>
  <Words>844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CRNOGORSKI-SRPSKI, BOSANSKI, HRVATSKI JEZIK I KNjIŽEVNOST-AKTIV</vt:lpstr>
      <vt:lpstr>Prvi roman ovjenčan Njegoševom nagradom</vt:lpstr>
      <vt:lpstr>PowerPoint Presentation</vt:lpstr>
      <vt:lpstr>PowerPoint Presentation</vt:lpstr>
      <vt:lpstr>PowerPoint Presentation</vt:lpstr>
      <vt:lpstr>PowerPoint Presentation</vt:lpstr>
      <vt:lpstr>Lelejska gora </vt:lpstr>
      <vt:lpstr>Lado Tajović</vt:lpstr>
      <vt:lpstr>Lelejska gora kao metafora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Istraživački zadaci: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Korisnik</cp:lastModifiedBy>
  <cp:revision>34</cp:revision>
  <dcterms:created xsi:type="dcterms:W3CDTF">2020-04-21T12:36:21Z</dcterms:created>
  <dcterms:modified xsi:type="dcterms:W3CDTF">2021-02-01T11:44:25Z</dcterms:modified>
</cp:coreProperties>
</file>