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57"/>
  </p:notesMasterIdLst>
  <p:handoutMasterIdLst>
    <p:handoutMasterId r:id="rId58"/>
  </p:handout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7" r:id="rId16"/>
    <p:sldId id="298" r:id="rId17"/>
    <p:sldId id="299" r:id="rId18"/>
    <p:sldId id="263" r:id="rId19"/>
    <p:sldId id="301" r:id="rId20"/>
    <p:sldId id="302" r:id="rId21"/>
    <p:sldId id="303" r:id="rId22"/>
    <p:sldId id="300" r:id="rId23"/>
    <p:sldId id="264" r:id="rId24"/>
    <p:sldId id="265" r:id="rId25"/>
    <p:sldId id="266" r:id="rId26"/>
    <p:sldId id="269" r:id="rId27"/>
    <p:sldId id="270" r:id="rId28"/>
    <p:sldId id="271" r:id="rId29"/>
    <p:sldId id="272" r:id="rId30"/>
    <p:sldId id="277" r:id="rId31"/>
    <p:sldId id="273" r:id="rId32"/>
    <p:sldId id="274" r:id="rId33"/>
    <p:sldId id="275" r:id="rId34"/>
    <p:sldId id="276" r:id="rId35"/>
    <p:sldId id="278" r:id="rId36"/>
    <p:sldId id="279" r:id="rId37"/>
    <p:sldId id="280" r:id="rId38"/>
    <p:sldId id="281" r:id="rId39"/>
    <p:sldId id="282" r:id="rId40"/>
    <p:sldId id="283" r:id="rId41"/>
    <p:sldId id="296" r:id="rId42"/>
    <p:sldId id="294" r:id="rId43"/>
    <p:sldId id="295" r:id="rId44"/>
    <p:sldId id="284" r:id="rId45"/>
    <p:sldId id="285" r:id="rId46"/>
    <p:sldId id="286" r:id="rId47"/>
    <p:sldId id="312" r:id="rId48"/>
    <p:sldId id="305" r:id="rId49"/>
    <p:sldId id="306" r:id="rId50"/>
    <p:sldId id="307" r:id="rId51"/>
    <p:sldId id="308" r:id="rId52"/>
    <p:sldId id="309" r:id="rId53"/>
    <p:sldId id="304" r:id="rId54"/>
    <p:sldId id="310" r:id="rId55"/>
    <p:sldId id="311" r:id="rId5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FF"/>
    <a:srgbClr val="0033CC"/>
    <a:srgbClr val="33CC33"/>
    <a:srgbClr val="CCECFF"/>
    <a:srgbClr val="FFFF00"/>
    <a:srgbClr val="9999FF"/>
    <a:srgbClr val="8000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34" autoAdjust="0"/>
  </p:normalViewPr>
  <p:slideViewPr>
    <p:cSldViewPr>
      <p:cViewPr varScale="1">
        <p:scale>
          <a:sx n="68" d="100"/>
          <a:sy n="68" d="100"/>
        </p:scale>
        <p:origin x="144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/>
          </a:p>
        </p:txBody>
      </p:sp>
      <p:sp>
        <p:nvSpPr>
          <p:cNvPr id="286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US"/>
          </a:p>
        </p:txBody>
      </p:sp>
      <p:sp>
        <p:nvSpPr>
          <p:cNvPr id="286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/>
          </a:p>
        </p:txBody>
      </p:sp>
      <p:sp>
        <p:nvSpPr>
          <p:cNvPr id="286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5E0C7A59-E9ED-4AAA-8E4B-3F920743AE3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9791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l" pitchFamily="34" charset="0"/>
              </a:defRPr>
            </a:lvl1pPr>
          </a:lstStyle>
          <a:p>
            <a:endParaRPr lang="en-US"/>
          </a:p>
        </p:txBody>
      </p:sp>
      <p:sp>
        <p:nvSpPr>
          <p:cNvPr id="2519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l" pitchFamily="34" charset="0"/>
              </a:defRPr>
            </a:lvl1pPr>
          </a:lstStyle>
          <a:p>
            <a:endParaRPr lang="en-US"/>
          </a:p>
        </p:txBody>
      </p:sp>
      <p:sp>
        <p:nvSpPr>
          <p:cNvPr id="2519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519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519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l" pitchFamily="34" charset="0"/>
              </a:defRPr>
            </a:lvl1pPr>
          </a:lstStyle>
          <a:p>
            <a:endParaRPr lang="en-US"/>
          </a:p>
        </p:txBody>
      </p:sp>
      <p:sp>
        <p:nvSpPr>
          <p:cNvPr id="2519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l" pitchFamily="34" charset="0"/>
              </a:defRPr>
            </a:lvl1pPr>
          </a:lstStyle>
          <a:p>
            <a:fld id="{B01301B4-2E49-49AE-A142-0DAF79DB95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8915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6BB9BA-044E-46DD-B763-D34AC9810A43}" type="slidenum">
              <a:rPr lang="en-US"/>
              <a:pPr/>
              <a:t>1</a:t>
            </a:fld>
            <a:endParaRPr lang="en-US"/>
          </a:p>
        </p:txBody>
      </p:sp>
      <p:sp>
        <p:nvSpPr>
          <p:cNvPr id="252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2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r-Latn-C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FB74E-1CAC-4BFA-A838-283E93EF6A11}" type="datetime1">
              <a:rPr lang="en-US" smtClean="0"/>
              <a:pPr/>
              <a:t>11/26/2020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Modelovanje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001F0-8442-4C48-8E9E-72FB6C63F9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64A9B-4FBB-4AF1-B15C-AE9414DE26C4}" type="datetime1">
              <a:rPr lang="en-US" smtClean="0"/>
              <a:pPr/>
              <a:t>11/26/2020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Modelovanje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001F0-8442-4C48-8E9E-72FB6C63F9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A4FA2-9CF0-4650-8414-CD52EE5CCFCE}" type="datetime1">
              <a:rPr lang="en-US" smtClean="0"/>
              <a:pPr/>
              <a:t>11/26/2020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Modelovanje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001F0-8442-4C48-8E9E-72FB6C63F9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2133600" cy="244475"/>
          </a:xfrm>
        </p:spPr>
        <p:txBody>
          <a:bodyPr/>
          <a:lstStyle>
            <a:lvl1pPr>
              <a:defRPr/>
            </a:lvl1pPr>
          </a:lstStyle>
          <a:p>
            <a:fld id="{9D4D86E3-9412-4684-8451-063322CEAF7A}" type="datetime1">
              <a:rPr lang="en-US" smtClean="0"/>
              <a:pPr/>
              <a:t>11/26/2020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00800"/>
            <a:ext cx="2895600" cy="244475"/>
          </a:xfrm>
        </p:spPr>
        <p:txBody>
          <a:bodyPr/>
          <a:lstStyle>
            <a:lvl1pPr>
              <a:defRPr/>
            </a:lvl1pPr>
          </a:lstStyle>
          <a:p>
            <a:r>
              <a:rPr lang="sr-Latn-CS"/>
              <a:t>Modelovanje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244475"/>
          </a:xfrm>
        </p:spPr>
        <p:txBody>
          <a:bodyPr/>
          <a:lstStyle>
            <a:lvl1pPr>
              <a:defRPr/>
            </a:lvl1pPr>
          </a:lstStyle>
          <a:p>
            <a:fld id="{A2E4113D-1AC6-439C-A3F3-AFCD45C3540F}" type="slidenum">
              <a:rPr lang="sr-Latn-CS"/>
              <a:pPr/>
              <a:t>‹#›</a:t>
            </a:fld>
            <a:endParaRPr lang="sr-Latn-CS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7C4F2-CBFB-491D-8094-28B6134B9564}" type="datetime1">
              <a:rPr lang="en-US" smtClean="0"/>
              <a:pPr/>
              <a:t>11/26/2020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Modelovanje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001F0-8442-4C48-8E9E-72FB6C63F9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0ED3D-333A-40FE-A467-9801F101557A}" type="datetime1">
              <a:rPr lang="en-US" smtClean="0"/>
              <a:pPr/>
              <a:t>11/26/2020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Modelovanje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001F0-8442-4C48-8E9E-72FB6C63F9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0532D-B7BC-4938-876D-99BD9BBF2EC5}" type="datetime1">
              <a:rPr lang="en-US" smtClean="0"/>
              <a:pPr/>
              <a:t>11/26/2020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Modelovanje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001F0-8442-4C48-8E9E-72FB6C63F9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926F0-71F7-49F5-A992-24EE8F3D497E}" type="datetime1">
              <a:rPr lang="en-US" smtClean="0"/>
              <a:pPr/>
              <a:t>11/26/2020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Modelovanje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001F0-8442-4C48-8E9E-72FB6C63F9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1F13A-F16C-4D12-BA97-6DC6F5E262CE}" type="datetime1">
              <a:rPr lang="en-US" smtClean="0"/>
              <a:pPr/>
              <a:t>11/26/2020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Modelovanje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001F0-8442-4C48-8E9E-72FB6C63F9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6A24-3C65-4B2E-A379-71A2A832D8AF}" type="datetime1">
              <a:rPr lang="en-US" smtClean="0"/>
              <a:pPr/>
              <a:t>11/26/2020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Modelovanje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001F0-8442-4C48-8E9E-72FB6C63F9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EDC64-525A-441D-9A6D-EACB885C41BC}" type="datetime1">
              <a:rPr lang="en-US" smtClean="0"/>
              <a:pPr/>
              <a:t>11/26/2020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Modelovanje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001F0-8442-4C48-8E9E-72FB6C63F9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136D-09F5-4AE1-A760-796FF93E398B}" type="datetime1">
              <a:rPr lang="en-US" smtClean="0"/>
              <a:pPr/>
              <a:t>11/26/2020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Modelovanje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21001F0-8442-4C48-8E9E-72FB6C63F9B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AEF0EA6-855F-4943-9022-6B6583C156F7}" type="datetime1">
              <a:rPr lang="en-US" smtClean="0"/>
              <a:pPr/>
              <a:t>11/26/2020</a:t>
            </a:fld>
            <a:endParaRPr lang="sr-Latn-C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sr-Latn-CS"/>
              <a:t>Modelovanje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A560A5D-F1B5-4AF0-B30C-4528783E8F2D}" type="slidenum">
              <a:rPr lang="sr-Latn-CS" smtClean="0"/>
              <a:pPr/>
              <a:t>‹#›</a:t>
            </a:fld>
            <a:endParaRPr lang="sr-Latn-C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e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53" name="Rectangle 21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1371600"/>
          </a:xfrm>
          <a:noFill/>
          <a:ln/>
        </p:spPr>
        <p:txBody>
          <a:bodyPr anchor="b"/>
          <a:lstStyle/>
          <a:p>
            <a:r>
              <a:rPr lang="sr-Latn-CS" sz="7200" b="1">
                <a:solidFill>
                  <a:srgbClr val="99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Baze podataka</a:t>
            </a:r>
            <a:endParaRPr lang="en-US" sz="7200" b="1">
              <a:solidFill>
                <a:srgbClr val="9933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5252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1905000" y="3505200"/>
            <a:ext cx="5029200" cy="609600"/>
          </a:xfrm>
          <a:noFill/>
          <a:ln/>
        </p:spPr>
        <p:txBody>
          <a:bodyPr/>
          <a:lstStyle/>
          <a:p>
            <a:r>
              <a:rPr lang="sr-Latn-CS" b="1">
                <a:solidFill>
                  <a:srgbClr val="993300"/>
                </a:solidFill>
              </a:rPr>
              <a:t>Modelovanje</a:t>
            </a:r>
            <a:endParaRPr lang="en-GB" b="1">
              <a:solidFill>
                <a:srgbClr val="9933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/>
              <a:t>Modelovanje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622BE-28A8-4DE8-AE30-FFF830E86503}" type="slidenum">
              <a:rPr lang="sr-Latn-CS"/>
              <a:pPr/>
              <a:t>1</a:t>
            </a:fld>
            <a:endParaRPr lang="sr-Latn-CS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610" name="Rectangle 2"/>
          <p:cNvSpPr>
            <a:spLocks noGrp="1" noChangeArrowheads="1"/>
          </p:cNvSpPr>
          <p:nvPr>
            <p:ph type="title"/>
          </p:nvPr>
        </p:nvSpPr>
        <p:spPr>
          <a:xfrm>
            <a:off x="4876800" y="0"/>
            <a:ext cx="4267200" cy="1066800"/>
          </a:xfrm>
        </p:spPr>
        <p:txBody>
          <a:bodyPr/>
          <a:lstStyle/>
          <a:p>
            <a:r>
              <a:rPr lang="sr-Latn-CS" sz="4000">
                <a:solidFill>
                  <a:srgbClr val="800000"/>
                </a:solidFill>
              </a:rPr>
              <a:t>Atribut</a:t>
            </a:r>
          </a:p>
        </p:txBody>
      </p:sp>
      <p:sp>
        <p:nvSpPr>
          <p:cNvPr id="452611" name="Rectangle 3"/>
          <p:cNvSpPr>
            <a:spLocks noGrp="1" noChangeArrowheads="1"/>
          </p:cNvSpPr>
          <p:nvPr>
            <p:ph idx="1"/>
          </p:nvPr>
        </p:nvSpPr>
        <p:spPr>
          <a:xfrm>
            <a:off x="274320" y="914400"/>
            <a:ext cx="8686800" cy="53340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sl-SI" sz="2800" dirty="0">
                <a:solidFill>
                  <a:srgbClr val="800000"/>
                </a:solidFill>
              </a:rPr>
              <a:t>Atribut je zajednička osobina koju poseduju svi entiteti jedne klase</a:t>
            </a:r>
          </a:p>
          <a:p>
            <a:pPr>
              <a:lnSpc>
                <a:spcPct val="90000"/>
              </a:lnSpc>
            </a:pPr>
            <a:r>
              <a:rPr lang="sl-SI" sz="2800" dirty="0">
                <a:solidFill>
                  <a:srgbClr val="800000"/>
                </a:solidFill>
              </a:rPr>
              <a:t>Svojstva objekta se opisuju preko atributa</a:t>
            </a:r>
          </a:p>
          <a:p>
            <a:pPr>
              <a:lnSpc>
                <a:spcPct val="90000"/>
              </a:lnSpc>
            </a:pPr>
            <a:r>
              <a:rPr lang="sl-SI" sz="2800" dirty="0">
                <a:solidFill>
                  <a:srgbClr val="800000"/>
                </a:solidFill>
              </a:rPr>
              <a:t>Primer:</a:t>
            </a:r>
          </a:p>
          <a:p>
            <a:pPr lvl="1">
              <a:lnSpc>
                <a:spcPct val="90000"/>
              </a:lnSpc>
            </a:pPr>
            <a:r>
              <a:rPr lang="sl-SI" sz="2400" dirty="0">
                <a:solidFill>
                  <a:srgbClr val="800000"/>
                </a:solidFill>
              </a:rPr>
              <a:t>Mogući atributi entiteta STUDENT:</a:t>
            </a:r>
          </a:p>
          <a:p>
            <a:pPr lvl="2">
              <a:lnSpc>
                <a:spcPct val="90000"/>
              </a:lnSpc>
            </a:pPr>
            <a:r>
              <a:rPr lang="sl-SI" sz="2000" dirty="0">
                <a:solidFill>
                  <a:srgbClr val="800000"/>
                </a:solidFill>
              </a:rPr>
              <a:t>BrInd, Ime, Prezime, Fakultet, Smer, Adresa</a:t>
            </a:r>
          </a:p>
          <a:p>
            <a:pPr>
              <a:lnSpc>
                <a:spcPct val="90000"/>
              </a:lnSpc>
            </a:pPr>
            <a:r>
              <a:rPr lang="sl-SI" sz="2800" dirty="0">
                <a:solidFill>
                  <a:srgbClr val="800000"/>
                </a:solidFill>
              </a:rPr>
              <a:t>Broj atributa nije fiksan</a:t>
            </a:r>
          </a:p>
          <a:p>
            <a:pPr>
              <a:lnSpc>
                <a:spcPct val="90000"/>
              </a:lnSpc>
            </a:pPr>
            <a:r>
              <a:rPr lang="sl-SI" sz="2800" dirty="0">
                <a:solidFill>
                  <a:srgbClr val="800000"/>
                </a:solidFill>
              </a:rPr>
              <a:t>Relevantne atribute definiše kompetentna osoba</a:t>
            </a:r>
          </a:p>
          <a:p>
            <a:pPr lvl="1">
              <a:lnSpc>
                <a:spcPct val="90000"/>
              </a:lnSpc>
            </a:pPr>
            <a:r>
              <a:rPr lang="sl-SI" sz="2400" dirty="0">
                <a:solidFill>
                  <a:srgbClr val="800000"/>
                </a:solidFill>
              </a:rPr>
              <a:t>U skladu sa željenim zahtevima (informacijama)</a:t>
            </a:r>
          </a:p>
          <a:p>
            <a:pPr lvl="1">
              <a:lnSpc>
                <a:spcPct val="90000"/>
              </a:lnSpc>
            </a:pPr>
            <a:r>
              <a:rPr lang="sl-SI" sz="2400" dirty="0">
                <a:solidFill>
                  <a:srgbClr val="800000"/>
                </a:solidFill>
              </a:rPr>
              <a:t>Od toga zavisi upotrebljivost dobijenih informacija</a:t>
            </a:r>
          </a:p>
          <a:p>
            <a:pPr>
              <a:lnSpc>
                <a:spcPct val="90000"/>
              </a:lnSpc>
            </a:pPr>
            <a:r>
              <a:rPr lang="sl-SI" sz="2800" dirty="0">
                <a:solidFill>
                  <a:srgbClr val="800000"/>
                </a:solidFill>
              </a:rPr>
              <a:t>Atributi svih entiteta poprimaju određene vrednosti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/>
              <a:t>Modelovanje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4BF1D-2A09-41D7-93DE-1FF05C3513DA}" type="slidenum">
              <a:rPr lang="sr-Latn-CS"/>
              <a:pPr/>
              <a:t>10</a:t>
            </a:fld>
            <a:endParaRPr lang="sr-Latn-CS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876800" y="0"/>
            <a:ext cx="4267200" cy="1066800"/>
          </a:xfrm>
        </p:spPr>
        <p:txBody>
          <a:bodyPr/>
          <a:lstStyle/>
          <a:p>
            <a:r>
              <a:rPr lang="sr-Latn-CS" sz="4000">
                <a:solidFill>
                  <a:srgbClr val="800000"/>
                </a:solidFill>
              </a:rPr>
              <a:t>Atribut</a:t>
            </a:r>
          </a:p>
        </p:txBody>
      </p:sp>
      <p:sp>
        <p:nvSpPr>
          <p:cNvPr id="4536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838200"/>
            <a:ext cx="8229600" cy="54102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sl-SI" sz="2800" dirty="0">
                <a:solidFill>
                  <a:srgbClr val="800000"/>
                </a:solidFill>
              </a:rPr>
              <a:t>Primer: Vrednosti atributa entiteta STUDENT (jedan entitet iz klase studenata):</a:t>
            </a:r>
          </a:p>
          <a:p>
            <a:pPr lvl="1">
              <a:lnSpc>
                <a:spcPct val="90000"/>
              </a:lnSpc>
            </a:pPr>
            <a:r>
              <a:rPr lang="sl-SI" sz="2400" b="1" dirty="0">
                <a:solidFill>
                  <a:srgbClr val="800000"/>
                </a:solidFill>
              </a:rPr>
              <a:t>BrInd:</a:t>
            </a:r>
            <a:r>
              <a:rPr lang="sl-SI" sz="2400" dirty="0">
                <a:solidFill>
                  <a:srgbClr val="800000"/>
                </a:solidFill>
              </a:rPr>
              <a:t> 123/03</a:t>
            </a:r>
          </a:p>
          <a:p>
            <a:pPr lvl="1">
              <a:lnSpc>
                <a:spcPct val="90000"/>
              </a:lnSpc>
            </a:pPr>
            <a:r>
              <a:rPr lang="sl-SI" sz="2400" b="1" dirty="0">
                <a:solidFill>
                  <a:srgbClr val="800000"/>
                </a:solidFill>
              </a:rPr>
              <a:t>Ime:</a:t>
            </a:r>
            <a:r>
              <a:rPr lang="sl-SI" sz="2400" dirty="0">
                <a:solidFill>
                  <a:srgbClr val="800000"/>
                </a:solidFill>
              </a:rPr>
              <a:t> Marko</a:t>
            </a:r>
          </a:p>
          <a:p>
            <a:pPr lvl="1">
              <a:lnSpc>
                <a:spcPct val="90000"/>
              </a:lnSpc>
            </a:pPr>
            <a:r>
              <a:rPr lang="sl-SI" sz="2400" b="1" dirty="0">
                <a:solidFill>
                  <a:srgbClr val="800000"/>
                </a:solidFill>
              </a:rPr>
              <a:t>Prezime:</a:t>
            </a:r>
            <a:r>
              <a:rPr lang="sl-SI" sz="2400" dirty="0">
                <a:solidFill>
                  <a:srgbClr val="800000"/>
                </a:solidFill>
              </a:rPr>
              <a:t> Marković</a:t>
            </a:r>
          </a:p>
          <a:p>
            <a:pPr lvl="1">
              <a:lnSpc>
                <a:spcPct val="90000"/>
              </a:lnSpc>
            </a:pPr>
            <a:r>
              <a:rPr lang="sl-SI" sz="2400" b="1" dirty="0">
                <a:solidFill>
                  <a:srgbClr val="800000"/>
                </a:solidFill>
              </a:rPr>
              <a:t>Fakultet:</a:t>
            </a:r>
            <a:r>
              <a:rPr lang="sl-SI" sz="2400" dirty="0">
                <a:solidFill>
                  <a:srgbClr val="800000"/>
                </a:solidFill>
              </a:rPr>
              <a:t> </a:t>
            </a:r>
            <a:r>
              <a:rPr lang="en-US" sz="2400" dirty="0">
                <a:solidFill>
                  <a:srgbClr val="800000"/>
                </a:solidFill>
              </a:rPr>
              <a:t>PMF</a:t>
            </a:r>
            <a:endParaRPr lang="sl-SI" sz="2400" dirty="0">
              <a:solidFill>
                <a:srgbClr val="800000"/>
              </a:solidFill>
            </a:endParaRPr>
          </a:p>
          <a:p>
            <a:pPr lvl="1">
              <a:lnSpc>
                <a:spcPct val="90000"/>
              </a:lnSpc>
            </a:pPr>
            <a:r>
              <a:rPr lang="sl-SI" sz="2400" b="1" dirty="0">
                <a:solidFill>
                  <a:srgbClr val="800000"/>
                </a:solidFill>
              </a:rPr>
              <a:t>Smer:</a:t>
            </a:r>
            <a:r>
              <a:rPr lang="sl-SI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Informatika</a:t>
            </a:r>
            <a:endParaRPr lang="sl-SI" sz="2400" dirty="0">
              <a:solidFill>
                <a:srgbClr val="800000"/>
              </a:solidFill>
            </a:endParaRPr>
          </a:p>
          <a:p>
            <a:pPr lvl="1">
              <a:lnSpc>
                <a:spcPct val="90000"/>
              </a:lnSpc>
            </a:pPr>
            <a:r>
              <a:rPr lang="sl-SI" sz="2400" b="1" dirty="0">
                <a:solidFill>
                  <a:srgbClr val="800000"/>
                </a:solidFill>
              </a:rPr>
              <a:t>Adresa:</a:t>
            </a:r>
            <a:r>
              <a:rPr lang="sl-SI" sz="2400" dirty="0">
                <a:solidFill>
                  <a:srgbClr val="800000"/>
                </a:solidFill>
              </a:rPr>
              <a:t> </a:t>
            </a:r>
            <a:r>
              <a:rPr lang="en-US" sz="2400" dirty="0">
                <a:solidFill>
                  <a:srgbClr val="800000"/>
                </a:solidFill>
              </a:rPr>
              <a:t>Vi</a:t>
            </a:r>
            <a:r>
              <a:rPr lang="sr-Latn-CS" sz="2400" dirty="0">
                <a:solidFill>
                  <a:srgbClr val="800000"/>
                </a:solidFill>
              </a:rPr>
              <a:t>šegradska 33, 18000 Niš</a:t>
            </a:r>
            <a:endParaRPr lang="sl-SI" sz="2400" dirty="0">
              <a:solidFill>
                <a:srgbClr val="800000"/>
              </a:solidFill>
            </a:endParaRPr>
          </a:p>
          <a:p>
            <a:pPr>
              <a:lnSpc>
                <a:spcPct val="90000"/>
              </a:lnSpc>
            </a:pPr>
            <a:r>
              <a:rPr lang="sl-SI" sz="2800" dirty="0">
                <a:solidFill>
                  <a:srgbClr val="800000"/>
                </a:solidFill>
              </a:rPr>
              <a:t>Domen – skup dozvoljenih vrednosti koje može da poprimi jedan atribut</a:t>
            </a:r>
          </a:p>
          <a:p>
            <a:pPr>
              <a:lnSpc>
                <a:spcPct val="90000"/>
              </a:lnSpc>
            </a:pPr>
            <a:r>
              <a:rPr lang="sl-SI" sz="2800" dirty="0">
                <a:solidFill>
                  <a:srgbClr val="800000"/>
                </a:solidFill>
              </a:rPr>
              <a:t>Obeležavanje domena:</a:t>
            </a:r>
          </a:p>
          <a:p>
            <a:pPr lvl="1">
              <a:lnSpc>
                <a:spcPct val="90000"/>
              </a:lnSpc>
            </a:pPr>
            <a:r>
              <a:rPr lang="sl-SI" sz="2400" dirty="0">
                <a:solidFill>
                  <a:srgbClr val="800000"/>
                </a:solidFill>
              </a:rPr>
              <a:t>Dom(Fakultet)=</a:t>
            </a:r>
            <a:r>
              <a:rPr lang="en-US" sz="2400" dirty="0">
                <a:solidFill>
                  <a:srgbClr val="800000"/>
                </a:solidFill>
              </a:rPr>
              <a:t>{</a:t>
            </a:r>
            <a:r>
              <a:rPr lang="sr-Latn-CS" sz="2400" dirty="0">
                <a:solidFill>
                  <a:srgbClr val="800000"/>
                </a:solidFill>
              </a:rPr>
              <a:t>Matematika, Fi</a:t>
            </a:r>
            <a:r>
              <a:rPr lang="en-US" sz="2400" dirty="0" err="1">
                <a:solidFill>
                  <a:srgbClr val="800000"/>
                </a:solidFill>
              </a:rPr>
              <a:t>zika</a:t>
            </a:r>
            <a:r>
              <a:rPr lang="sr-Latn-CS" sz="2400" dirty="0">
                <a:solidFill>
                  <a:srgbClr val="800000"/>
                </a:solidFill>
              </a:rPr>
              <a:t>, H</a:t>
            </a:r>
            <a:r>
              <a:rPr lang="en-US" sz="2400" dirty="0" err="1">
                <a:solidFill>
                  <a:srgbClr val="800000"/>
                </a:solidFill>
              </a:rPr>
              <a:t>emija</a:t>
            </a:r>
            <a:r>
              <a:rPr lang="en-US" sz="2400" dirty="0">
                <a:solidFill>
                  <a:srgbClr val="800000"/>
                </a:solidFill>
              </a:rPr>
              <a:t>}</a:t>
            </a:r>
            <a:endParaRPr lang="sl-SI" sz="2400" dirty="0">
              <a:solidFill>
                <a:srgbClr val="8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/>
              <a:t>Modelovanje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B392B-6D41-4A31-A3CE-97C397F32405}" type="slidenum">
              <a:rPr lang="sr-Latn-CS"/>
              <a:pPr/>
              <a:t>11</a:t>
            </a:fld>
            <a:endParaRPr lang="sr-Latn-CS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658" name="Rectangle 2"/>
          <p:cNvSpPr>
            <a:spLocks noGrp="1" noChangeArrowheads="1"/>
          </p:cNvSpPr>
          <p:nvPr>
            <p:ph type="title"/>
          </p:nvPr>
        </p:nvSpPr>
        <p:spPr>
          <a:xfrm>
            <a:off x="4876800" y="0"/>
            <a:ext cx="4267200" cy="1066800"/>
          </a:xfrm>
        </p:spPr>
        <p:txBody>
          <a:bodyPr/>
          <a:lstStyle/>
          <a:p>
            <a:r>
              <a:rPr lang="sr-Latn-CS" sz="4000">
                <a:solidFill>
                  <a:srgbClr val="800000"/>
                </a:solidFill>
              </a:rPr>
              <a:t>Atribut</a:t>
            </a:r>
          </a:p>
        </p:txBody>
      </p:sp>
      <p:sp>
        <p:nvSpPr>
          <p:cNvPr id="45465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914400"/>
            <a:ext cx="8915400" cy="53340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sl-SI" sz="3200" dirty="0">
                <a:solidFill>
                  <a:srgbClr val="800000"/>
                </a:solidFill>
              </a:rPr>
              <a:t>Premalo atributa: </a:t>
            </a:r>
          </a:p>
          <a:p>
            <a:pPr lvl="1">
              <a:lnSpc>
                <a:spcPct val="80000"/>
              </a:lnSpc>
            </a:pPr>
            <a:r>
              <a:rPr lang="sl-SI" sz="2800" dirty="0">
                <a:solidFill>
                  <a:srgbClr val="800000"/>
                </a:solidFill>
              </a:rPr>
              <a:t>model jednostavan za predstavljanje i analizu,</a:t>
            </a:r>
          </a:p>
          <a:p>
            <a:pPr lvl="1">
              <a:lnSpc>
                <a:spcPct val="80000"/>
              </a:lnSpc>
            </a:pPr>
            <a:r>
              <a:rPr lang="sl-SI" sz="2800" dirty="0">
                <a:solidFill>
                  <a:srgbClr val="800000"/>
                </a:solidFill>
              </a:rPr>
              <a:t>verodostojnost mala, </a:t>
            </a:r>
          </a:p>
          <a:p>
            <a:pPr lvl="1">
              <a:lnSpc>
                <a:spcPct val="80000"/>
              </a:lnSpc>
            </a:pPr>
            <a:r>
              <a:rPr lang="sl-SI" sz="2800" dirty="0">
                <a:solidFill>
                  <a:srgbClr val="800000"/>
                </a:solidFill>
              </a:rPr>
              <a:t>ograničen je broj upotrebljivih informacija</a:t>
            </a:r>
          </a:p>
          <a:p>
            <a:pPr>
              <a:lnSpc>
                <a:spcPct val="80000"/>
              </a:lnSpc>
            </a:pPr>
            <a:r>
              <a:rPr lang="sl-SI" sz="3200" dirty="0">
                <a:solidFill>
                  <a:srgbClr val="800000"/>
                </a:solidFill>
              </a:rPr>
              <a:t>Previše atributa: </a:t>
            </a:r>
          </a:p>
          <a:p>
            <a:pPr lvl="1">
              <a:lnSpc>
                <a:spcPct val="80000"/>
              </a:lnSpc>
            </a:pPr>
            <a:r>
              <a:rPr lang="sl-SI" sz="2800" dirty="0">
                <a:solidFill>
                  <a:srgbClr val="800000"/>
                </a:solidFill>
              </a:rPr>
              <a:t>verodostojnost odlična, </a:t>
            </a:r>
          </a:p>
          <a:p>
            <a:pPr lvl="1">
              <a:lnSpc>
                <a:spcPct val="80000"/>
              </a:lnSpc>
            </a:pPr>
            <a:r>
              <a:rPr lang="sl-SI" sz="2800" dirty="0">
                <a:solidFill>
                  <a:srgbClr val="800000"/>
                </a:solidFill>
              </a:rPr>
              <a:t>kompleksnost velika, </a:t>
            </a:r>
          </a:p>
          <a:p>
            <a:pPr lvl="1">
              <a:lnSpc>
                <a:spcPct val="80000"/>
              </a:lnSpc>
            </a:pPr>
            <a:r>
              <a:rPr lang="sl-SI" sz="2800" dirty="0">
                <a:solidFill>
                  <a:srgbClr val="800000"/>
                </a:solidFill>
              </a:rPr>
              <a:t>manipulacija podacima teško izvodljiva,</a:t>
            </a:r>
          </a:p>
          <a:p>
            <a:pPr lvl="1">
              <a:lnSpc>
                <a:spcPct val="80000"/>
              </a:lnSpc>
            </a:pPr>
            <a:r>
              <a:rPr lang="sl-SI" sz="2800" dirty="0">
                <a:solidFill>
                  <a:srgbClr val="800000"/>
                </a:solidFill>
              </a:rPr>
              <a:t>dobijaju se konfuzne informacije.</a:t>
            </a:r>
          </a:p>
          <a:p>
            <a:pPr>
              <a:lnSpc>
                <a:spcPct val="80000"/>
              </a:lnSpc>
            </a:pPr>
            <a:r>
              <a:rPr lang="sl-SI" sz="3200" dirty="0">
                <a:solidFill>
                  <a:srgbClr val="800000"/>
                </a:solidFill>
              </a:rPr>
              <a:t>Zadatak projektanta: prepoznavanje prave mere pri modelovanju (izbor relevantnih atributa</a:t>
            </a:r>
            <a:r>
              <a:rPr lang="sl-SI" sz="3200" dirty="0"/>
              <a:t>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/>
              <a:t>Modelovanje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3CAF-B411-49B9-8314-04B115F0D5B1}" type="slidenum">
              <a:rPr lang="sr-Latn-CS"/>
              <a:pPr/>
              <a:t>12</a:t>
            </a:fld>
            <a:endParaRPr lang="sr-Latn-CS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682" name="Rectangle 2"/>
          <p:cNvSpPr>
            <a:spLocks noGrp="1" noChangeArrowheads="1"/>
          </p:cNvSpPr>
          <p:nvPr>
            <p:ph type="title"/>
          </p:nvPr>
        </p:nvSpPr>
        <p:spPr>
          <a:xfrm>
            <a:off x="4876800" y="0"/>
            <a:ext cx="4267200" cy="1066800"/>
          </a:xfrm>
        </p:spPr>
        <p:txBody>
          <a:bodyPr/>
          <a:lstStyle/>
          <a:p>
            <a:r>
              <a:rPr lang="sr-Latn-CS" sz="4000">
                <a:solidFill>
                  <a:srgbClr val="800000"/>
                </a:solidFill>
              </a:rPr>
              <a:t>Atribut</a:t>
            </a:r>
          </a:p>
        </p:txBody>
      </p:sp>
      <p:sp>
        <p:nvSpPr>
          <p:cNvPr id="4556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14400"/>
            <a:ext cx="8229600" cy="5334000"/>
          </a:xfrm>
        </p:spPr>
        <p:txBody>
          <a:bodyPr>
            <a:normAutofit/>
          </a:bodyPr>
          <a:lstStyle/>
          <a:p>
            <a:r>
              <a:rPr lang="sl-SI" sz="3200" dirty="0">
                <a:solidFill>
                  <a:srgbClr val="800000"/>
                </a:solidFill>
              </a:rPr>
              <a:t>Primer </a:t>
            </a:r>
            <a:r>
              <a:rPr lang="en-US" sz="3200" dirty="0">
                <a:solidFill>
                  <a:srgbClr val="800000"/>
                </a:solidFill>
              </a:rPr>
              <a:t>1</a:t>
            </a:r>
            <a:r>
              <a:rPr lang="sl-SI" sz="3200" dirty="0">
                <a:solidFill>
                  <a:srgbClr val="800000"/>
                </a:solidFill>
              </a:rPr>
              <a:t>: </a:t>
            </a:r>
          </a:p>
          <a:p>
            <a:pPr lvl="1"/>
            <a:r>
              <a:rPr lang="sl-SI" sz="2800" dirty="0">
                <a:solidFill>
                  <a:srgbClr val="800000"/>
                </a:solidFill>
              </a:rPr>
              <a:t>Sa aspekta </a:t>
            </a:r>
            <a:r>
              <a:rPr lang="sr-Latn-CS" sz="2800" dirty="0">
                <a:solidFill>
                  <a:srgbClr val="800000"/>
                </a:solidFill>
              </a:rPr>
              <a:t>zarada</a:t>
            </a:r>
            <a:r>
              <a:rPr lang="sl-SI" sz="2800" dirty="0">
                <a:solidFill>
                  <a:srgbClr val="800000"/>
                </a:solidFill>
              </a:rPr>
              <a:t>, atribut </a:t>
            </a:r>
            <a:r>
              <a:rPr lang="en-US" sz="2800" dirty="0">
                <a:solidFill>
                  <a:srgbClr val="800000"/>
                </a:solidFill>
              </a:rPr>
              <a:t>“</a:t>
            </a:r>
            <a:r>
              <a:rPr lang="sl-SI" sz="2800" dirty="0">
                <a:solidFill>
                  <a:srgbClr val="800000"/>
                </a:solidFill>
              </a:rPr>
              <a:t>adresa</a:t>
            </a:r>
            <a:r>
              <a:rPr lang="en-US" sz="2800" dirty="0">
                <a:solidFill>
                  <a:srgbClr val="800000"/>
                </a:solidFill>
              </a:rPr>
              <a:t>”</a:t>
            </a:r>
            <a:r>
              <a:rPr lang="sl-SI" sz="2800" dirty="0">
                <a:solidFill>
                  <a:srgbClr val="800000"/>
                </a:solidFill>
              </a:rPr>
              <a:t> nije relevantan</a:t>
            </a:r>
          </a:p>
          <a:p>
            <a:pPr lvl="1"/>
            <a:r>
              <a:rPr lang="sl-SI" sz="2800" dirty="0">
                <a:solidFill>
                  <a:srgbClr val="800000"/>
                </a:solidFill>
              </a:rPr>
              <a:t>Sa aspekta organizovanja prevoza, to jeste relevantan atribut</a:t>
            </a:r>
            <a:endParaRPr lang="en-US" sz="2800" dirty="0">
              <a:solidFill>
                <a:srgbClr val="800000"/>
              </a:solidFill>
            </a:endParaRPr>
          </a:p>
          <a:p>
            <a:r>
              <a:rPr lang="en-US" sz="3200" dirty="0">
                <a:solidFill>
                  <a:srgbClr val="800000"/>
                </a:solidFill>
              </a:rPr>
              <a:t>Primer 2:</a:t>
            </a:r>
          </a:p>
          <a:p>
            <a:pPr lvl="1"/>
            <a:r>
              <a:rPr lang="sr-Latn-CS" sz="2800" dirty="0">
                <a:solidFill>
                  <a:srgbClr val="800000"/>
                </a:solidFill>
              </a:rPr>
              <a:t>Sa aspekta odeljenja za plate atribut </a:t>
            </a:r>
            <a:r>
              <a:rPr lang="en-US" sz="2800" dirty="0">
                <a:solidFill>
                  <a:srgbClr val="800000"/>
                </a:solidFill>
              </a:rPr>
              <a:t>“</a:t>
            </a:r>
            <a:r>
              <a:rPr lang="sr-Latn-CS" sz="2800" dirty="0">
                <a:solidFill>
                  <a:srgbClr val="800000"/>
                </a:solidFill>
              </a:rPr>
              <a:t>vrsta bolesti</a:t>
            </a:r>
            <a:r>
              <a:rPr lang="en-US" sz="2800" dirty="0">
                <a:solidFill>
                  <a:srgbClr val="800000"/>
                </a:solidFill>
              </a:rPr>
              <a:t>”</a:t>
            </a:r>
            <a:r>
              <a:rPr lang="sr-Latn-CS" sz="2800" dirty="0">
                <a:solidFill>
                  <a:srgbClr val="800000"/>
                </a:solidFill>
              </a:rPr>
              <a:t> nije relevantan</a:t>
            </a:r>
          </a:p>
          <a:p>
            <a:pPr lvl="1"/>
            <a:r>
              <a:rPr lang="sr-Latn-CS" sz="2800" dirty="0">
                <a:solidFill>
                  <a:srgbClr val="800000"/>
                </a:solidFill>
              </a:rPr>
              <a:t>Sa aspekta zdravstvenog odeljenja istog preduzeća to je relevantan atribut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/>
              <a:t>Modelovanje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C8D16-99CF-4867-9631-FE00D79D3EDD}" type="slidenum">
              <a:rPr lang="sr-Latn-CS"/>
              <a:pPr/>
              <a:t>13</a:t>
            </a:fld>
            <a:endParaRPr lang="sr-Latn-CS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876800" y="0"/>
            <a:ext cx="4267200" cy="1066800"/>
          </a:xfrm>
        </p:spPr>
        <p:txBody>
          <a:bodyPr/>
          <a:lstStyle/>
          <a:p>
            <a:r>
              <a:rPr lang="sr-Latn-CS" sz="4000">
                <a:solidFill>
                  <a:srgbClr val="800000"/>
                </a:solidFill>
              </a:rPr>
              <a:t>Atribut</a:t>
            </a:r>
          </a:p>
        </p:txBody>
      </p:sp>
      <p:sp>
        <p:nvSpPr>
          <p:cNvPr id="4567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90600"/>
            <a:ext cx="8382000" cy="4413250"/>
          </a:xfrm>
        </p:spPr>
        <p:txBody>
          <a:bodyPr>
            <a:noAutofit/>
          </a:bodyPr>
          <a:lstStyle/>
          <a:p>
            <a:r>
              <a:rPr lang="sr-Latn-CS" sz="3600" dirty="0">
                <a:solidFill>
                  <a:srgbClr val="800000"/>
                </a:solidFill>
              </a:rPr>
              <a:t>Prosti i složeni atributi</a:t>
            </a:r>
          </a:p>
          <a:p>
            <a:pPr lvl="1"/>
            <a:r>
              <a:rPr lang="sr-Latn-CS" sz="3200" dirty="0">
                <a:solidFill>
                  <a:srgbClr val="800000"/>
                </a:solidFill>
              </a:rPr>
              <a:t>Prosti atributi:</a:t>
            </a:r>
          </a:p>
          <a:p>
            <a:pPr lvl="2"/>
            <a:r>
              <a:rPr lang="sr-Latn-CS" sz="3200" dirty="0">
                <a:solidFill>
                  <a:srgbClr val="800000"/>
                </a:solidFill>
              </a:rPr>
              <a:t>Visina (cm),</a:t>
            </a:r>
          </a:p>
          <a:p>
            <a:pPr lvl="2"/>
            <a:r>
              <a:rPr lang="sr-Latn-CS" sz="3200" dirty="0">
                <a:solidFill>
                  <a:srgbClr val="800000"/>
                </a:solidFill>
              </a:rPr>
              <a:t>Ocena,</a:t>
            </a:r>
          </a:p>
          <a:p>
            <a:pPr lvl="2"/>
            <a:r>
              <a:rPr lang="sr-Latn-CS" sz="3200" dirty="0">
                <a:solidFill>
                  <a:srgbClr val="800000"/>
                </a:solidFill>
              </a:rPr>
              <a:t>Smer itd.</a:t>
            </a:r>
          </a:p>
          <a:p>
            <a:pPr lvl="1"/>
            <a:r>
              <a:rPr lang="sr-Latn-CS" sz="3200" dirty="0">
                <a:solidFill>
                  <a:srgbClr val="800000"/>
                </a:solidFill>
              </a:rPr>
              <a:t>Složeni atributi:</a:t>
            </a:r>
          </a:p>
          <a:p>
            <a:pPr lvl="2"/>
            <a:r>
              <a:rPr lang="sr-Latn-CS" sz="3200" dirty="0">
                <a:solidFill>
                  <a:srgbClr val="800000"/>
                </a:solidFill>
              </a:rPr>
              <a:t>Adresa (Ulica, Broj, Mesto, ...)</a:t>
            </a:r>
          </a:p>
          <a:p>
            <a:pPr lvl="2"/>
            <a:r>
              <a:rPr lang="sr-Latn-CS" sz="3200" dirty="0">
                <a:solidFill>
                  <a:srgbClr val="800000"/>
                </a:solidFill>
              </a:rPr>
              <a:t>DatumRođenja (Dan, Mesec, Godina)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/>
              <a:t>Modelovanje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D1E4F-B689-43D1-86CD-DCA0C260A5B8}" type="slidenum">
              <a:rPr lang="sr-Latn-CS"/>
              <a:pPr/>
              <a:t>14</a:t>
            </a:fld>
            <a:endParaRPr lang="sr-Latn-CS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874" name="Rectangle 2"/>
          <p:cNvSpPr>
            <a:spLocks noGrp="1" noChangeArrowheads="1"/>
          </p:cNvSpPr>
          <p:nvPr>
            <p:ph type="title"/>
          </p:nvPr>
        </p:nvSpPr>
        <p:spPr>
          <a:xfrm>
            <a:off x="4876800" y="0"/>
            <a:ext cx="4267200" cy="1066800"/>
          </a:xfrm>
        </p:spPr>
        <p:txBody>
          <a:bodyPr/>
          <a:lstStyle/>
          <a:p>
            <a:r>
              <a:rPr lang="sr-Latn-CS" sz="4000">
                <a:solidFill>
                  <a:srgbClr val="800000"/>
                </a:solidFill>
              </a:rPr>
              <a:t>Entiteti i atributi</a:t>
            </a:r>
          </a:p>
        </p:txBody>
      </p:sp>
      <p:sp>
        <p:nvSpPr>
          <p:cNvPr id="463875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990600"/>
            <a:ext cx="8229600" cy="4953000"/>
          </a:xfrm>
        </p:spPr>
        <p:txBody>
          <a:bodyPr>
            <a:noAutofit/>
          </a:bodyPr>
          <a:lstStyle/>
          <a:p>
            <a:r>
              <a:rPr lang="sr-Latn-CS" sz="3200" dirty="0">
                <a:solidFill>
                  <a:srgbClr val="800000"/>
                </a:solidFill>
              </a:rPr>
              <a:t>Nekada je teško razlikovati entitete od atributa</a:t>
            </a:r>
          </a:p>
          <a:p>
            <a:r>
              <a:rPr lang="sr-Latn-CS" sz="3200" dirty="0">
                <a:solidFill>
                  <a:srgbClr val="800000"/>
                </a:solidFill>
              </a:rPr>
              <a:t>Npr: Adresa može biti entitet i atribut</a:t>
            </a:r>
          </a:p>
          <a:p>
            <a:r>
              <a:rPr lang="sr-Latn-CS" sz="3200" dirty="0">
                <a:solidFill>
                  <a:srgbClr val="800000"/>
                </a:solidFill>
              </a:rPr>
              <a:t>Ako je adresa entitet:</a:t>
            </a:r>
          </a:p>
          <a:p>
            <a:pPr lvl="1"/>
            <a:r>
              <a:rPr lang="sr-Latn-CS" sz="2800" dirty="0">
                <a:solidFill>
                  <a:srgbClr val="800000"/>
                </a:solidFill>
              </a:rPr>
              <a:t>Prednost – višestruka upotreba istog koda</a:t>
            </a:r>
          </a:p>
          <a:p>
            <a:pPr lvl="1"/>
            <a:r>
              <a:rPr lang="sr-Latn-CS" sz="2800" dirty="0">
                <a:solidFill>
                  <a:srgbClr val="800000"/>
                </a:solidFill>
              </a:rPr>
              <a:t>Mana – Različite su potrebe za adresama (kupci, zaposleni, dobavljači itd.)</a:t>
            </a:r>
          </a:p>
          <a:p>
            <a:pPr lvl="2"/>
            <a:r>
              <a:rPr lang="sr-Latn-CS" sz="2400" dirty="0">
                <a:solidFill>
                  <a:srgbClr val="800000"/>
                </a:solidFill>
              </a:rPr>
              <a:t>Može se desiti da se neprikladne forme za unos primenjuju na svim mestima – npr. nisu iste potrebe kod kupaca i zaposlenih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/>
              <a:t>Modelovanje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12478-B044-428A-9DC7-5006E42E940D}" type="slidenum">
              <a:rPr lang="sr-Latn-CS"/>
              <a:pPr/>
              <a:t>15</a:t>
            </a:fld>
            <a:endParaRPr lang="sr-Latn-CS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898" name="Rectangle 2"/>
          <p:cNvSpPr>
            <a:spLocks noGrp="1" noChangeArrowheads="1"/>
          </p:cNvSpPr>
          <p:nvPr>
            <p:ph type="title"/>
          </p:nvPr>
        </p:nvSpPr>
        <p:spPr>
          <a:xfrm>
            <a:off x="4876800" y="0"/>
            <a:ext cx="4267200" cy="1066800"/>
          </a:xfrm>
        </p:spPr>
        <p:txBody>
          <a:bodyPr/>
          <a:lstStyle/>
          <a:p>
            <a:r>
              <a:rPr lang="sr-Latn-CS" sz="4000">
                <a:solidFill>
                  <a:srgbClr val="800000"/>
                </a:solidFill>
              </a:rPr>
              <a:t>Domen</a:t>
            </a:r>
          </a:p>
        </p:txBody>
      </p:sp>
      <p:sp>
        <p:nvSpPr>
          <p:cNvPr id="46489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990600"/>
            <a:ext cx="8229600" cy="5029200"/>
          </a:xfrm>
        </p:spPr>
        <p:txBody>
          <a:bodyPr>
            <a:normAutofit/>
          </a:bodyPr>
          <a:lstStyle/>
          <a:p>
            <a:r>
              <a:rPr lang="sr-Latn-CS" sz="2800" dirty="0">
                <a:solidFill>
                  <a:srgbClr val="800000"/>
                </a:solidFill>
              </a:rPr>
              <a:t>Domen je uži pojam od tipa podataka</a:t>
            </a:r>
          </a:p>
          <a:p>
            <a:r>
              <a:rPr lang="sr-Latn-CS" sz="2800" dirty="0">
                <a:solidFill>
                  <a:srgbClr val="800000"/>
                </a:solidFill>
              </a:rPr>
              <a:t>Ulica i Prezime su tipa Text, </a:t>
            </a:r>
            <a:br>
              <a:rPr lang="sr-Latn-CS" sz="2800" dirty="0">
                <a:solidFill>
                  <a:srgbClr val="800000"/>
                </a:solidFill>
              </a:rPr>
            </a:br>
            <a:r>
              <a:rPr lang="sr-Latn-CS" sz="2800" dirty="0">
                <a:solidFill>
                  <a:srgbClr val="800000"/>
                </a:solidFill>
              </a:rPr>
              <a:t>ali su im domeni potpuno različiti</a:t>
            </a:r>
          </a:p>
          <a:p>
            <a:r>
              <a:rPr lang="sr-Latn-CS" sz="2800" dirty="0">
                <a:solidFill>
                  <a:srgbClr val="800000"/>
                </a:solidFill>
              </a:rPr>
              <a:t>Npr: Naučno zvanje </a:t>
            </a:r>
            <a:r>
              <a:rPr lang="sr-Latn-CS" sz="2800" dirty="0">
                <a:solidFill>
                  <a:srgbClr val="800000"/>
                </a:solidFill>
                <a:sym typeface="Symbol" pitchFamily="18" charset="2"/>
              </a:rPr>
              <a:t></a:t>
            </a:r>
            <a:r>
              <a:rPr lang="sr-Latn-CS" sz="2800" dirty="0">
                <a:solidFill>
                  <a:srgbClr val="800000"/>
                </a:solidFill>
              </a:rPr>
              <a:t> Text, </a:t>
            </a:r>
            <a:br>
              <a:rPr lang="sr-Latn-CS" sz="2800" dirty="0">
                <a:solidFill>
                  <a:srgbClr val="800000"/>
                </a:solidFill>
              </a:rPr>
            </a:br>
            <a:r>
              <a:rPr lang="sr-Latn-CS" sz="2800" dirty="0">
                <a:solidFill>
                  <a:srgbClr val="800000"/>
                </a:solidFill>
              </a:rPr>
              <a:t>ali taj tekst može biti iz skupa</a:t>
            </a:r>
            <a:br>
              <a:rPr lang="sr-Latn-CS" sz="2800" dirty="0">
                <a:solidFill>
                  <a:srgbClr val="800000"/>
                </a:solidFill>
              </a:rPr>
            </a:br>
            <a:r>
              <a:rPr lang="en-US" sz="2800" dirty="0">
                <a:solidFill>
                  <a:srgbClr val="800000"/>
                </a:solidFill>
              </a:rPr>
              <a:t>{</a:t>
            </a:r>
            <a:r>
              <a:rPr lang="sr-Latn-CS" sz="2800" dirty="0">
                <a:solidFill>
                  <a:srgbClr val="800000"/>
                </a:solidFill>
              </a:rPr>
              <a:t>docent, vanredni profesor, redovni profesor</a:t>
            </a:r>
            <a:r>
              <a:rPr lang="en-US" sz="2800" dirty="0">
                <a:solidFill>
                  <a:srgbClr val="800000"/>
                </a:solidFill>
              </a:rPr>
              <a:t>}</a:t>
            </a:r>
            <a:endParaRPr lang="sr-Latn-CS" sz="2800" dirty="0">
              <a:solidFill>
                <a:srgbClr val="800000"/>
              </a:solidFill>
            </a:endParaRPr>
          </a:p>
          <a:p>
            <a:r>
              <a:rPr lang="sr-Latn-CS" sz="2800" dirty="0">
                <a:solidFill>
                  <a:srgbClr val="800000"/>
                </a:solidFill>
              </a:rPr>
              <a:t>Za definiciju domena nisu dovoljna ograničenja</a:t>
            </a:r>
          </a:p>
          <a:p>
            <a:pPr lvl="1"/>
            <a:r>
              <a:rPr lang="sr-Latn-CS" sz="2400" dirty="0">
                <a:solidFill>
                  <a:srgbClr val="800000"/>
                </a:solidFill>
              </a:rPr>
              <a:t>Npr: Poštanski broj je petocifren, ali nisu svi petocifreni brojevi u igri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/>
              <a:t>Modelovanje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CA834-7A5D-41B6-B8BA-BF99784AFEF8}" type="slidenum">
              <a:rPr lang="sr-Latn-CS"/>
              <a:pPr/>
              <a:t>16</a:t>
            </a:fld>
            <a:endParaRPr lang="sr-Latn-CS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922" name="Rectangle 2"/>
          <p:cNvSpPr>
            <a:spLocks noGrp="1" noChangeArrowheads="1"/>
          </p:cNvSpPr>
          <p:nvPr>
            <p:ph type="title"/>
          </p:nvPr>
        </p:nvSpPr>
        <p:spPr>
          <a:xfrm>
            <a:off x="4876800" y="0"/>
            <a:ext cx="4267200" cy="1066800"/>
          </a:xfrm>
        </p:spPr>
        <p:txBody>
          <a:bodyPr/>
          <a:lstStyle/>
          <a:p>
            <a:r>
              <a:rPr lang="sr-Latn-CS" sz="4000">
                <a:solidFill>
                  <a:srgbClr val="800000"/>
                </a:solidFill>
              </a:rPr>
              <a:t>Domen</a:t>
            </a:r>
          </a:p>
        </p:txBody>
      </p:sp>
      <p:sp>
        <p:nvSpPr>
          <p:cNvPr id="4659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838200"/>
            <a:ext cx="8229600" cy="5410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sr-Latn-CS" sz="3200" dirty="0">
                <a:solidFill>
                  <a:srgbClr val="800000"/>
                </a:solidFill>
              </a:rPr>
              <a:t>Domeni mogu biti kompatibilni po tipu</a:t>
            </a:r>
          </a:p>
          <a:p>
            <a:pPr lvl="1">
              <a:lnSpc>
                <a:spcPct val="90000"/>
              </a:lnSpc>
            </a:pPr>
            <a:r>
              <a:rPr lang="sr-Latn-CS" sz="2800" dirty="0">
                <a:solidFill>
                  <a:srgbClr val="800000"/>
                </a:solidFill>
              </a:rPr>
              <a:t>Moguće je porediti atribute definisane u tim domenima</a:t>
            </a:r>
          </a:p>
          <a:p>
            <a:pPr>
              <a:lnSpc>
                <a:spcPct val="90000"/>
              </a:lnSpc>
            </a:pPr>
            <a:r>
              <a:rPr lang="sr-Latn-CS" sz="3200" dirty="0">
                <a:solidFill>
                  <a:srgbClr val="800000"/>
                </a:solidFill>
              </a:rPr>
              <a:t>Npr: Relacije: Zaposleni i Prodavci</a:t>
            </a:r>
          </a:p>
          <a:p>
            <a:pPr lvl="1">
              <a:lnSpc>
                <a:spcPct val="90000"/>
              </a:lnSpc>
            </a:pPr>
            <a:r>
              <a:rPr lang="sr-Latn-CS" sz="2800" dirty="0">
                <a:solidFill>
                  <a:srgbClr val="800000"/>
                </a:solidFill>
              </a:rPr>
              <a:t>Iz uslova: Id_Zaposleni=Id_Prodavci </a:t>
            </a:r>
            <a:br>
              <a:rPr lang="sr-Latn-CS" sz="2800" dirty="0">
                <a:solidFill>
                  <a:srgbClr val="800000"/>
                </a:solidFill>
              </a:rPr>
            </a:br>
            <a:r>
              <a:rPr lang="sr-Latn-CS" sz="2800" dirty="0">
                <a:solidFill>
                  <a:srgbClr val="800000"/>
                </a:solidFill>
              </a:rPr>
              <a:t>može se dobiti nova informacija</a:t>
            </a:r>
          </a:p>
          <a:p>
            <a:pPr>
              <a:lnSpc>
                <a:spcPct val="90000"/>
              </a:lnSpc>
            </a:pPr>
            <a:r>
              <a:rPr lang="sr-Latn-CS" sz="3200" dirty="0">
                <a:solidFill>
                  <a:srgbClr val="800000"/>
                </a:solidFill>
              </a:rPr>
              <a:t>Ne može se vršiti kombinovanja relacija po atributima koji nemaju iste domene – dobija se besmislena informacija</a:t>
            </a:r>
          </a:p>
          <a:p>
            <a:pPr lvl="1">
              <a:lnSpc>
                <a:spcPct val="90000"/>
              </a:lnSpc>
            </a:pPr>
            <a:r>
              <a:rPr lang="sr-Latn-CS" sz="2800" dirty="0">
                <a:solidFill>
                  <a:srgbClr val="800000"/>
                </a:solidFill>
              </a:rPr>
              <a:t>Većina DBMS-ova to omogućava</a:t>
            </a:r>
            <a:endParaRPr lang="en-US" sz="2800" dirty="0">
              <a:solidFill>
                <a:srgbClr val="8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/>
              <a:t>Modelovanje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29B61-DE62-4F7E-8757-0A8C402186CF}" type="slidenum">
              <a:rPr lang="sr-Latn-CS"/>
              <a:pPr/>
              <a:t>17</a:t>
            </a:fld>
            <a:endParaRPr lang="sr-Latn-CS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962" name="Rectangle 2"/>
          <p:cNvSpPr>
            <a:spLocks noGrp="1" noChangeArrowheads="1"/>
          </p:cNvSpPr>
          <p:nvPr>
            <p:ph type="title"/>
          </p:nvPr>
        </p:nvSpPr>
        <p:spPr>
          <a:xfrm>
            <a:off x="3733800" y="0"/>
            <a:ext cx="5410200" cy="1066800"/>
          </a:xfrm>
        </p:spPr>
        <p:txBody>
          <a:bodyPr>
            <a:normAutofit/>
          </a:bodyPr>
          <a:lstStyle/>
          <a:p>
            <a:r>
              <a:rPr lang="sr-Latn-CS" sz="4000" dirty="0">
                <a:solidFill>
                  <a:srgbClr val="800000"/>
                </a:solidFill>
              </a:rPr>
              <a:t>Veze između entiteta</a:t>
            </a:r>
          </a:p>
        </p:txBody>
      </p:sp>
      <p:sp>
        <p:nvSpPr>
          <p:cNvPr id="4249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46482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sr-Latn-CS" sz="3200" dirty="0">
                <a:solidFill>
                  <a:srgbClr val="800000"/>
                </a:solidFill>
              </a:rPr>
              <a:t>Veze, odnosi - </a:t>
            </a:r>
            <a:r>
              <a:rPr lang="sr-Latn-CS" sz="3200" i="1" dirty="0">
                <a:solidFill>
                  <a:srgbClr val="800000"/>
                </a:solidFill>
              </a:rPr>
              <a:t>relationship</a:t>
            </a:r>
          </a:p>
          <a:p>
            <a:pPr>
              <a:lnSpc>
                <a:spcPct val="80000"/>
              </a:lnSpc>
            </a:pPr>
            <a:r>
              <a:rPr lang="sr-Latn-CS" sz="3200" dirty="0">
                <a:solidFill>
                  <a:srgbClr val="800000"/>
                </a:solidFill>
              </a:rPr>
              <a:t>U realnom sistemu objekti nisu međusobno izolovani, nego se nalaze u međusobnoj interakciji</a:t>
            </a:r>
          </a:p>
          <a:p>
            <a:pPr>
              <a:lnSpc>
                <a:spcPct val="80000"/>
              </a:lnSpc>
            </a:pPr>
            <a:r>
              <a:rPr lang="sr-Latn-CS" sz="3200" dirty="0">
                <a:solidFill>
                  <a:srgbClr val="800000"/>
                </a:solidFill>
              </a:rPr>
              <a:t>Npr. </a:t>
            </a:r>
            <a:r>
              <a:rPr lang="en-US" sz="3200" dirty="0">
                <a:solidFill>
                  <a:srgbClr val="800000"/>
                </a:solidFill>
              </a:rPr>
              <a:t>“s</a:t>
            </a:r>
            <a:r>
              <a:rPr lang="sr-Latn-CS" sz="3200" dirty="0">
                <a:solidFill>
                  <a:srgbClr val="800000"/>
                </a:solidFill>
              </a:rPr>
              <a:t>tudenti polažu predmet</a:t>
            </a:r>
            <a:r>
              <a:rPr lang="en-US" sz="3200" dirty="0">
                <a:solidFill>
                  <a:srgbClr val="800000"/>
                </a:solidFill>
              </a:rPr>
              <a:t>”</a:t>
            </a:r>
            <a:br>
              <a:rPr lang="en-US" sz="3200" dirty="0">
                <a:solidFill>
                  <a:srgbClr val="800000"/>
                </a:solidFill>
              </a:rPr>
            </a:br>
            <a:r>
              <a:rPr lang="en-US" sz="3200" dirty="0">
                <a:solidFill>
                  <a:srgbClr val="800000"/>
                </a:solidFill>
              </a:rPr>
              <a:t>I</a:t>
            </a:r>
            <a:r>
              <a:rPr lang="sr-Latn-CS" sz="3200" dirty="0">
                <a:solidFill>
                  <a:srgbClr val="800000"/>
                </a:solidFill>
              </a:rPr>
              <a:t>zmeđu entiteta </a:t>
            </a:r>
            <a:r>
              <a:rPr lang="sr-Latn-CS" sz="3200" b="1" dirty="0">
                <a:solidFill>
                  <a:srgbClr val="800000"/>
                </a:solidFill>
              </a:rPr>
              <a:t>Student</a:t>
            </a:r>
            <a:r>
              <a:rPr lang="sr-Latn-CS" sz="3200" dirty="0">
                <a:solidFill>
                  <a:srgbClr val="800000"/>
                </a:solidFill>
              </a:rPr>
              <a:t> i </a:t>
            </a:r>
            <a:r>
              <a:rPr lang="sr-Latn-CS" sz="3200" b="1" dirty="0">
                <a:solidFill>
                  <a:srgbClr val="800000"/>
                </a:solidFill>
              </a:rPr>
              <a:t>Predmet</a:t>
            </a:r>
            <a:r>
              <a:rPr lang="sr-Latn-CS" sz="3200" dirty="0">
                <a:solidFill>
                  <a:srgbClr val="800000"/>
                </a:solidFill>
              </a:rPr>
              <a:t> postoji veza </a:t>
            </a:r>
            <a:r>
              <a:rPr lang="sr-Latn-CS" sz="3200" b="1" dirty="0">
                <a:solidFill>
                  <a:srgbClr val="800000"/>
                </a:solidFill>
              </a:rPr>
              <a:t>Student_Polaže_Predmet</a:t>
            </a:r>
            <a:r>
              <a:rPr lang="sr-Latn-CS" sz="3200" dirty="0">
                <a:solidFill>
                  <a:srgbClr val="800000"/>
                </a:solidFill>
              </a:rPr>
              <a:t> koja se može nazvati </a:t>
            </a:r>
            <a:r>
              <a:rPr lang="sr-Latn-CS" sz="3200" b="1" dirty="0">
                <a:solidFill>
                  <a:srgbClr val="800000"/>
                </a:solidFill>
              </a:rPr>
              <a:t>Ispit</a:t>
            </a:r>
          </a:p>
          <a:p>
            <a:pPr>
              <a:lnSpc>
                <a:spcPct val="80000"/>
              </a:lnSpc>
            </a:pPr>
            <a:r>
              <a:rPr lang="sr-Latn-CS" sz="3200" dirty="0">
                <a:solidFill>
                  <a:srgbClr val="800000"/>
                </a:solidFill>
              </a:rPr>
              <a:t>Entiteti između kojih postoji veza zovu se učesnici veze (</a:t>
            </a:r>
            <a:r>
              <a:rPr lang="sr-Latn-CS" sz="3200" i="1" dirty="0">
                <a:solidFill>
                  <a:srgbClr val="800000"/>
                </a:solidFill>
              </a:rPr>
              <a:t>participants</a:t>
            </a:r>
            <a:r>
              <a:rPr lang="sr-Latn-CS" sz="3200" dirty="0">
                <a:solidFill>
                  <a:srgbClr val="800000"/>
                </a:solidFill>
              </a:rPr>
              <a:t>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/>
              <a:t>Modelovanje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8BABA-AD66-4435-A257-A2602AEDF800}" type="slidenum">
              <a:rPr lang="sr-Latn-CS"/>
              <a:pPr/>
              <a:t>18</a:t>
            </a:fld>
            <a:endParaRPr lang="sr-Latn-CS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970" name="Rectangle 2"/>
          <p:cNvSpPr>
            <a:spLocks noGrp="1" noChangeArrowheads="1"/>
          </p:cNvSpPr>
          <p:nvPr>
            <p:ph type="title"/>
          </p:nvPr>
        </p:nvSpPr>
        <p:spPr>
          <a:xfrm>
            <a:off x="3581400" y="0"/>
            <a:ext cx="5562600" cy="1066800"/>
          </a:xfrm>
        </p:spPr>
        <p:txBody>
          <a:bodyPr>
            <a:normAutofit/>
          </a:bodyPr>
          <a:lstStyle/>
          <a:p>
            <a:r>
              <a:rPr lang="sr-Latn-CS" sz="4000" dirty="0">
                <a:solidFill>
                  <a:srgbClr val="800000"/>
                </a:solidFill>
              </a:rPr>
              <a:t>Veze između entiteta</a:t>
            </a:r>
          </a:p>
        </p:txBody>
      </p:sp>
      <p:sp>
        <p:nvSpPr>
          <p:cNvPr id="4679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181600"/>
          </a:xfrm>
        </p:spPr>
        <p:txBody>
          <a:bodyPr>
            <a:normAutofit/>
          </a:bodyPr>
          <a:lstStyle/>
          <a:p>
            <a:r>
              <a:rPr lang="sr-Latn-CS" sz="3200" dirty="0">
                <a:solidFill>
                  <a:srgbClr val="800000"/>
                </a:solidFill>
              </a:rPr>
              <a:t>Učestvovanje nekog entiteta u vezi može biti </a:t>
            </a:r>
            <a:r>
              <a:rPr lang="sr-Latn-CS" sz="3200" b="1" dirty="0">
                <a:solidFill>
                  <a:srgbClr val="800000"/>
                </a:solidFill>
              </a:rPr>
              <a:t>potpuno</a:t>
            </a:r>
            <a:r>
              <a:rPr lang="sr-Latn-CS" sz="3200" dirty="0">
                <a:solidFill>
                  <a:srgbClr val="800000"/>
                </a:solidFill>
              </a:rPr>
              <a:t> i </a:t>
            </a:r>
            <a:r>
              <a:rPr lang="sr-Latn-CS" sz="3200" b="1" dirty="0">
                <a:solidFill>
                  <a:srgbClr val="800000"/>
                </a:solidFill>
              </a:rPr>
              <a:t>delimično</a:t>
            </a:r>
          </a:p>
          <a:p>
            <a:pPr lvl="1"/>
            <a:r>
              <a:rPr lang="sr-Latn-CS" sz="2800" dirty="0">
                <a:solidFill>
                  <a:srgbClr val="800000"/>
                </a:solidFill>
              </a:rPr>
              <a:t>Potpuno – zapisi takvog entiteta mogu da postoje samo ako postoje i u drugom (slab entitet)</a:t>
            </a:r>
          </a:p>
          <a:p>
            <a:pPr lvl="1"/>
            <a:r>
              <a:rPr lang="sr-Latn-CS" sz="2800" dirty="0">
                <a:solidFill>
                  <a:srgbClr val="800000"/>
                </a:solidFill>
              </a:rPr>
              <a:t>Delimično – zapisi takvog entiteta mogu da postoje bez obzira na drugi entitet (jak entitet)</a:t>
            </a:r>
          </a:p>
          <a:p>
            <a:r>
              <a:rPr lang="sr-Latn-CS" sz="3200" dirty="0">
                <a:solidFill>
                  <a:srgbClr val="800000"/>
                </a:solidFill>
              </a:rPr>
              <a:t>Npr. Za IS fakulteta: </a:t>
            </a:r>
          </a:p>
          <a:p>
            <a:pPr lvl="1"/>
            <a:r>
              <a:rPr lang="sr-Latn-CS" sz="2800" dirty="0">
                <a:solidFill>
                  <a:srgbClr val="800000"/>
                </a:solidFill>
              </a:rPr>
              <a:t>Zaposleni – jak (nezavisan) entitet</a:t>
            </a:r>
          </a:p>
          <a:p>
            <a:pPr lvl="1"/>
            <a:r>
              <a:rPr lang="sr-Latn-CS" sz="2800" dirty="0">
                <a:solidFill>
                  <a:srgbClr val="800000"/>
                </a:solidFill>
              </a:rPr>
              <a:t>Profesor – slab (zavisni) entitet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/>
              <a:t>Modelovanje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0BA93-C9B0-4280-A5E7-E6E2580756DF}" type="slidenum">
              <a:rPr lang="sr-Latn-CS"/>
              <a:pPr/>
              <a:t>19</a:t>
            </a:fld>
            <a:endParaRPr lang="sr-Latn-CS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876800" y="0"/>
            <a:ext cx="4267200" cy="804863"/>
          </a:xfrm>
        </p:spPr>
        <p:txBody>
          <a:bodyPr/>
          <a:lstStyle/>
          <a:p>
            <a:r>
              <a:rPr lang="sr-Latn-CS" sz="4000">
                <a:solidFill>
                  <a:srgbClr val="800000"/>
                </a:solidFill>
              </a:rPr>
              <a:t>Modelovanje</a:t>
            </a:r>
          </a:p>
        </p:txBody>
      </p:sp>
      <p:sp>
        <p:nvSpPr>
          <p:cNvPr id="401411" name="Rectangle 3"/>
          <p:cNvSpPr>
            <a:spLocks noGrp="1" noChangeArrowheads="1"/>
          </p:cNvSpPr>
          <p:nvPr>
            <p:ph idx="1"/>
          </p:nvPr>
        </p:nvSpPr>
        <p:spPr>
          <a:xfrm>
            <a:off x="0" y="990600"/>
            <a:ext cx="9144000" cy="5486400"/>
          </a:xfrm>
        </p:spPr>
        <p:txBody>
          <a:bodyPr>
            <a:normAutofit/>
          </a:bodyPr>
          <a:lstStyle/>
          <a:p>
            <a:r>
              <a:rPr lang="sr-Latn-CS" sz="2800" dirty="0">
                <a:solidFill>
                  <a:srgbClr val="800000"/>
                </a:solidFill>
              </a:rPr>
              <a:t>Modeli su čovekovo sredstvo pojednostavljivanja problema i njegovo posmatranje samo sa stanovišta bitnih za ciljeve analize.</a:t>
            </a:r>
          </a:p>
          <a:p>
            <a:r>
              <a:rPr lang="sr-Latn-CS" sz="2800" dirty="0">
                <a:solidFill>
                  <a:srgbClr val="800000"/>
                </a:solidFill>
              </a:rPr>
              <a:t>Čovek, obdaren sposobnostima apstraktnog načina mišljenja, stvara jedan apstraktni model realnog sveta. </a:t>
            </a:r>
          </a:p>
          <a:p>
            <a:r>
              <a:rPr lang="sr-Latn-CS" sz="2800" dirty="0">
                <a:solidFill>
                  <a:srgbClr val="800000"/>
                </a:solidFill>
              </a:rPr>
              <a:t>Takav model realnog sveta (objekta posmatranja) zasniva se na simbolima i zove se konceptualni model. 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/>
              <a:t>Modelovanje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4DA3E-03C1-4233-9E04-DF7C8BD24BB7}" type="slidenum">
              <a:rPr lang="sr-Latn-CS"/>
              <a:pPr/>
              <a:t>2</a:t>
            </a:fld>
            <a:endParaRPr lang="sr-Latn-CS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994" name="Rectangle 2"/>
          <p:cNvSpPr>
            <a:spLocks noGrp="1" noChangeArrowheads="1"/>
          </p:cNvSpPr>
          <p:nvPr>
            <p:ph type="title"/>
          </p:nvPr>
        </p:nvSpPr>
        <p:spPr>
          <a:xfrm>
            <a:off x="3200400" y="0"/>
            <a:ext cx="5943600" cy="1066800"/>
          </a:xfrm>
        </p:spPr>
        <p:txBody>
          <a:bodyPr>
            <a:normAutofit/>
          </a:bodyPr>
          <a:lstStyle/>
          <a:p>
            <a:r>
              <a:rPr lang="sr-Latn-CS" sz="4000" dirty="0">
                <a:solidFill>
                  <a:srgbClr val="800000"/>
                </a:solidFill>
              </a:rPr>
              <a:t>Veze između entiteta</a:t>
            </a:r>
          </a:p>
        </p:txBody>
      </p:sp>
      <p:sp>
        <p:nvSpPr>
          <p:cNvPr id="468995" name="Rectangle 3"/>
          <p:cNvSpPr>
            <a:spLocks noGrp="1" noChangeArrowheads="1"/>
          </p:cNvSpPr>
          <p:nvPr>
            <p:ph idx="1"/>
          </p:nvPr>
        </p:nvSpPr>
        <p:spPr>
          <a:xfrm>
            <a:off x="0" y="1219200"/>
            <a:ext cx="9144000" cy="5029200"/>
          </a:xfrm>
        </p:spPr>
        <p:txBody>
          <a:bodyPr>
            <a:normAutofit/>
          </a:bodyPr>
          <a:lstStyle/>
          <a:p>
            <a:r>
              <a:rPr lang="sr-Latn-CS" sz="3200" dirty="0">
                <a:solidFill>
                  <a:srgbClr val="800000"/>
                </a:solidFill>
              </a:rPr>
              <a:t>Npr. Za IS prodavnice: </a:t>
            </a:r>
          </a:p>
          <a:p>
            <a:pPr lvl="1"/>
            <a:r>
              <a:rPr lang="sr-Latn-CS" sz="2800" dirty="0">
                <a:solidFill>
                  <a:srgbClr val="800000"/>
                </a:solidFill>
              </a:rPr>
              <a:t>Dobavljač – jak entitet</a:t>
            </a:r>
          </a:p>
          <a:p>
            <a:pPr lvl="1"/>
            <a:r>
              <a:rPr lang="sr-Latn-CS" sz="2800" dirty="0">
                <a:solidFill>
                  <a:srgbClr val="800000"/>
                </a:solidFill>
              </a:rPr>
              <a:t>Artikal – slab entitet</a:t>
            </a:r>
          </a:p>
          <a:p>
            <a:r>
              <a:rPr lang="sr-Latn-CS" sz="3200" dirty="0">
                <a:solidFill>
                  <a:srgbClr val="800000"/>
                </a:solidFill>
              </a:rPr>
              <a:t>Ako Artikal učestvuje potpuno u ovoj vezi:</a:t>
            </a:r>
          </a:p>
          <a:p>
            <a:pPr lvl="1"/>
            <a:r>
              <a:rPr lang="sr-Latn-CS" sz="2800" dirty="0">
                <a:solidFill>
                  <a:srgbClr val="800000"/>
                </a:solidFill>
              </a:rPr>
              <a:t>Nije moguće promeniti dobavljača jednog artikla, sve dok se ne izbrišu i svi artikli koje on dostavlja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/>
              <a:t>Modelovanje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C193C-A228-4EF2-B64B-451946FAD84E}" type="slidenum">
              <a:rPr lang="sr-Latn-CS"/>
              <a:pPr/>
              <a:t>20</a:t>
            </a:fld>
            <a:endParaRPr lang="sr-Latn-CS"/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018" name="Rectangle 2"/>
          <p:cNvSpPr>
            <a:spLocks noGrp="1" noChangeArrowheads="1"/>
          </p:cNvSpPr>
          <p:nvPr>
            <p:ph type="title"/>
          </p:nvPr>
        </p:nvSpPr>
        <p:spPr>
          <a:xfrm>
            <a:off x="3505200" y="0"/>
            <a:ext cx="5638800" cy="1066800"/>
          </a:xfrm>
        </p:spPr>
        <p:txBody>
          <a:bodyPr>
            <a:normAutofit/>
          </a:bodyPr>
          <a:lstStyle/>
          <a:p>
            <a:r>
              <a:rPr lang="sr-Latn-CS" sz="4000" dirty="0">
                <a:solidFill>
                  <a:srgbClr val="800000"/>
                </a:solidFill>
              </a:rPr>
              <a:t>Veze između entiteta</a:t>
            </a:r>
          </a:p>
        </p:txBody>
      </p:sp>
      <p:sp>
        <p:nvSpPr>
          <p:cNvPr id="4700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4953000"/>
          </a:xfrm>
        </p:spPr>
        <p:txBody>
          <a:bodyPr>
            <a:normAutofit/>
          </a:bodyPr>
          <a:lstStyle/>
          <a:p>
            <a:r>
              <a:rPr lang="sr-Latn-CS" sz="3600" dirty="0">
                <a:solidFill>
                  <a:srgbClr val="800000"/>
                </a:solidFill>
              </a:rPr>
              <a:t>Npr. Za IS prodavnice: </a:t>
            </a:r>
          </a:p>
          <a:p>
            <a:pPr lvl="1"/>
            <a:r>
              <a:rPr lang="sr-Latn-CS" sz="3200" dirty="0">
                <a:solidFill>
                  <a:srgbClr val="800000"/>
                </a:solidFill>
              </a:rPr>
              <a:t>Kupac – jak entitet</a:t>
            </a:r>
          </a:p>
          <a:p>
            <a:pPr lvl="1"/>
            <a:r>
              <a:rPr lang="sr-Latn-CS" sz="3200" dirty="0">
                <a:solidFill>
                  <a:srgbClr val="800000"/>
                </a:solidFill>
              </a:rPr>
              <a:t>Porudžbina – slab entitet</a:t>
            </a:r>
          </a:p>
          <a:p>
            <a:r>
              <a:rPr lang="sr-Latn-CS" sz="3600" dirty="0">
                <a:solidFill>
                  <a:srgbClr val="800000"/>
                </a:solidFill>
              </a:rPr>
              <a:t>Kupac učestvuje delimično, a porudžbina potpuno. Posledica je:</a:t>
            </a:r>
          </a:p>
          <a:p>
            <a:pPr lvl="1"/>
            <a:r>
              <a:rPr lang="sr-Latn-CS" sz="3200" dirty="0">
                <a:solidFill>
                  <a:srgbClr val="800000"/>
                </a:solidFill>
              </a:rPr>
              <a:t>Podaci o kupcu se mogu uneti i pre nego što taj kupac pošalje prvu porudžbinu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/>
              <a:t>Modelovanje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F426B-7728-4918-874D-42791AC81571}" type="slidenum">
              <a:rPr lang="sr-Latn-CS"/>
              <a:pPr/>
              <a:t>21</a:t>
            </a:fld>
            <a:endParaRPr lang="sr-Latn-CS"/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946" name="Rectangle 2"/>
          <p:cNvSpPr>
            <a:spLocks noGrp="1" noChangeArrowheads="1"/>
          </p:cNvSpPr>
          <p:nvPr>
            <p:ph type="title"/>
          </p:nvPr>
        </p:nvSpPr>
        <p:spPr>
          <a:xfrm>
            <a:off x="3581400" y="0"/>
            <a:ext cx="5562600" cy="1066800"/>
          </a:xfrm>
        </p:spPr>
        <p:txBody>
          <a:bodyPr>
            <a:normAutofit/>
          </a:bodyPr>
          <a:lstStyle/>
          <a:p>
            <a:r>
              <a:rPr lang="sr-Latn-CS" sz="4000" dirty="0">
                <a:solidFill>
                  <a:srgbClr val="800000"/>
                </a:solidFill>
              </a:rPr>
              <a:t>Veze između entiteta</a:t>
            </a:r>
          </a:p>
        </p:txBody>
      </p:sp>
      <p:sp>
        <p:nvSpPr>
          <p:cNvPr id="4669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>
            <a:normAutofit/>
          </a:bodyPr>
          <a:lstStyle/>
          <a:p>
            <a:r>
              <a:rPr lang="sr-Latn-CS" sz="3600" dirty="0">
                <a:solidFill>
                  <a:srgbClr val="800000"/>
                </a:solidFill>
              </a:rPr>
              <a:t>Odnosi između objekata posmatranja prikazuju se najčešće primenom logike skupova i preslikavanja njihovih elemenata.</a:t>
            </a:r>
          </a:p>
          <a:p>
            <a:r>
              <a:rPr lang="sr-Latn-CS" sz="3600" dirty="0">
                <a:solidFill>
                  <a:srgbClr val="800000"/>
                </a:solidFill>
              </a:rPr>
              <a:t>Odnosi između entiteta</a:t>
            </a:r>
            <a:r>
              <a:rPr lang="sr-Latn-CS" sz="3200" dirty="0">
                <a:solidFill>
                  <a:srgbClr val="800000"/>
                </a:solidFill>
              </a:rPr>
              <a:t>:</a:t>
            </a:r>
          </a:p>
          <a:p>
            <a:pPr lvl="1"/>
            <a:r>
              <a:rPr lang="sr-Latn-CS" sz="2800" dirty="0">
                <a:solidFill>
                  <a:srgbClr val="800000"/>
                </a:solidFill>
              </a:rPr>
              <a:t>1:1; 	1: N;	 N:M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/>
              <a:t>Modelovanje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DD0AE-48B1-4474-B8A6-FDF86016E902}" type="slidenum">
              <a:rPr lang="sr-Latn-CS"/>
              <a:pPr/>
              <a:t>22</a:t>
            </a:fld>
            <a:endParaRPr lang="sr-Latn-CS"/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876800" y="0"/>
            <a:ext cx="4267200" cy="1066800"/>
          </a:xfrm>
        </p:spPr>
        <p:txBody>
          <a:bodyPr/>
          <a:lstStyle/>
          <a:p>
            <a:r>
              <a:rPr lang="sr-Latn-CS" sz="4000">
                <a:solidFill>
                  <a:srgbClr val="800000"/>
                </a:solidFill>
              </a:rPr>
              <a:t>Veza 1:1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/>
              <a:t>Modelovanje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C1380-EF00-4191-844E-BD126AACCA30}" type="slidenum">
              <a:rPr lang="sr-Latn-CS"/>
              <a:pPr/>
              <a:t>23</a:t>
            </a:fld>
            <a:endParaRPr lang="sr-Latn-CS"/>
          </a:p>
        </p:txBody>
      </p:sp>
      <p:sp>
        <p:nvSpPr>
          <p:cNvPr id="425990" name="Rectangle 6"/>
          <p:cNvSpPr>
            <a:spLocks noChangeArrowheads="1"/>
          </p:cNvSpPr>
          <p:nvPr/>
        </p:nvSpPr>
        <p:spPr bwMode="auto">
          <a:xfrm>
            <a:off x="0" y="2547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GB"/>
          </a:p>
        </p:txBody>
      </p:sp>
      <p:graphicFrame>
        <p:nvGraphicFramePr>
          <p:cNvPr id="425989" name="Object 5"/>
          <p:cNvGraphicFramePr>
            <a:graphicFrameLocks noChangeAspect="1"/>
          </p:cNvGraphicFramePr>
          <p:nvPr/>
        </p:nvGraphicFramePr>
        <p:xfrm>
          <a:off x="2057400" y="1600200"/>
          <a:ext cx="4495800" cy="383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997" name="Visio" r:id="rId3" imgW="3094634" imgH="2633472" progId="">
                  <p:embed/>
                </p:oleObj>
              </mc:Choice>
              <mc:Fallback>
                <p:oleObj name="Visio" r:id="rId3" imgW="3094634" imgH="2633472" progId="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600200"/>
                        <a:ext cx="4495800" cy="383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5991" name="Text Box 7"/>
          <p:cNvSpPr txBox="1">
            <a:spLocks noChangeArrowheads="1"/>
          </p:cNvSpPr>
          <p:nvPr/>
        </p:nvSpPr>
        <p:spPr bwMode="auto">
          <a:xfrm>
            <a:off x="2133600" y="5562600"/>
            <a:ext cx="4667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r-Latn-CS"/>
              <a:t>Odnos između entiteta FAKULTET i DEKAN</a:t>
            </a:r>
            <a:endParaRPr lang="en-US"/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876800" y="0"/>
            <a:ext cx="4267200" cy="1066800"/>
          </a:xfrm>
        </p:spPr>
        <p:txBody>
          <a:bodyPr/>
          <a:lstStyle/>
          <a:p>
            <a:r>
              <a:rPr lang="sr-Latn-CS" sz="4000">
                <a:solidFill>
                  <a:srgbClr val="800000"/>
                </a:solidFill>
              </a:rPr>
              <a:t>Veza 1:N ili N:1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/>
              <a:t>Modelovanje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D8449-96DE-4CB0-A3F3-1EB8C65C711C}" type="slidenum">
              <a:rPr lang="sr-Latn-CS"/>
              <a:pPr/>
              <a:t>24</a:t>
            </a:fld>
            <a:endParaRPr lang="sr-Latn-CS"/>
          </a:p>
        </p:txBody>
      </p:sp>
      <p:sp>
        <p:nvSpPr>
          <p:cNvPr id="427011" name="Rectangle 3"/>
          <p:cNvSpPr>
            <a:spLocks noChangeArrowheads="1"/>
          </p:cNvSpPr>
          <p:nvPr/>
        </p:nvSpPr>
        <p:spPr bwMode="auto">
          <a:xfrm>
            <a:off x="0" y="2547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427014" name="Rectangle 6"/>
          <p:cNvSpPr>
            <a:spLocks noChangeArrowheads="1"/>
          </p:cNvSpPr>
          <p:nvPr/>
        </p:nvSpPr>
        <p:spPr bwMode="auto">
          <a:xfrm>
            <a:off x="0" y="2547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GB"/>
          </a:p>
        </p:txBody>
      </p:sp>
      <p:graphicFrame>
        <p:nvGraphicFramePr>
          <p:cNvPr id="427013" name="Object 5"/>
          <p:cNvGraphicFramePr>
            <a:graphicFrameLocks noChangeAspect="1"/>
          </p:cNvGraphicFramePr>
          <p:nvPr/>
        </p:nvGraphicFramePr>
        <p:xfrm>
          <a:off x="2057400" y="1447800"/>
          <a:ext cx="4724400" cy="4027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7021" name="Visio" r:id="rId3" imgW="3094634" imgH="2633472" progId="">
                  <p:embed/>
                </p:oleObj>
              </mc:Choice>
              <mc:Fallback>
                <p:oleObj name="Visio" r:id="rId3" imgW="3094634" imgH="2633472" progId="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447800"/>
                        <a:ext cx="4724400" cy="4027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7015" name="Text Box 7"/>
          <p:cNvSpPr txBox="1">
            <a:spLocks noChangeArrowheads="1"/>
          </p:cNvSpPr>
          <p:nvPr/>
        </p:nvSpPr>
        <p:spPr bwMode="auto">
          <a:xfrm>
            <a:off x="2057400" y="5638800"/>
            <a:ext cx="4578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r-Latn-CS"/>
              <a:t>Odnos između entiteta STUDENT i DEKAN</a:t>
            </a:r>
            <a:endParaRPr lang="en-US"/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876800" y="0"/>
            <a:ext cx="4267200" cy="1066800"/>
          </a:xfrm>
        </p:spPr>
        <p:txBody>
          <a:bodyPr/>
          <a:lstStyle/>
          <a:p>
            <a:r>
              <a:rPr lang="sr-Latn-CS" sz="4000">
                <a:solidFill>
                  <a:srgbClr val="800000"/>
                </a:solidFill>
              </a:rPr>
              <a:t>Veza N:M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/>
              <a:t>Modelovanje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8E8C6-2192-4560-93AA-9FB8D85A8555}" type="slidenum">
              <a:rPr lang="sr-Latn-CS"/>
              <a:pPr/>
              <a:t>25</a:t>
            </a:fld>
            <a:endParaRPr lang="sr-Latn-CS"/>
          </a:p>
        </p:txBody>
      </p:sp>
      <p:sp>
        <p:nvSpPr>
          <p:cNvPr id="428035" name="Rectangle 3"/>
          <p:cNvSpPr>
            <a:spLocks noChangeArrowheads="1"/>
          </p:cNvSpPr>
          <p:nvPr/>
        </p:nvSpPr>
        <p:spPr bwMode="auto">
          <a:xfrm>
            <a:off x="0" y="2547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428036" name="Rectangle 4"/>
          <p:cNvSpPr>
            <a:spLocks noChangeArrowheads="1"/>
          </p:cNvSpPr>
          <p:nvPr/>
        </p:nvSpPr>
        <p:spPr bwMode="auto">
          <a:xfrm>
            <a:off x="0" y="2547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428039" name="Rectangle 7"/>
          <p:cNvSpPr>
            <a:spLocks noChangeArrowheads="1"/>
          </p:cNvSpPr>
          <p:nvPr/>
        </p:nvSpPr>
        <p:spPr bwMode="auto">
          <a:xfrm>
            <a:off x="0" y="2519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GB"/>
          </a:p>
        </p:txBody>
      </p:sp>
      <p:graphicFrame>
        <p:nvGraphicFramePr>
          <p:cNvPr id="428038" name="Object 6"/>
          <p:cNvGraphicFramePr>
            <a:graphicFrameLocks noChangeAspect="1"/>
          </p:cNvGraphicFramePr>
          <p:nvPr/>
        </p:nvGraphicFramePr>
        <p:xfrm>
          <a:off x="2057400" y="1600200"/>
          <a:ext cx="4572000" cy="3881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046" name="Visio" r:id="rId3" imgW="3094634" imgH="2633472" progId="">
                  <p:embed/>
                </p:oleObj>
              </mc:Choice>
              <mc:Fallback>
                <p:oleObj name="Visio" r:id="rId3" imgW="3094634" imgH="2633472" progId="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600200"/>
                        <a:ext cx="4572000" cy="3881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8040" name="Text Box 8"/>
          <p:cNvSpPr txBox="1">
            <a:spLocks noChangeArrowheads="1"/>
          </p:cNvSpPr>
          <p:nvPr/>
        </p:nvSpPr>
        <p:spPr bwMode="auto">
          <a:xfrm>
            <a:off x="1828800" y="5562600"/>
            <a:ext cx="5073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r-Latn-CS"/>
              <a:t>Odnos između entiteta STUDENT i PROFESOR</a:t>
            </a:r>
            <a:endParaRPr lang="en-US"/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876800" y="0"/>
            <a:ext cx="4267200" cy="1066800"/>
          </a:xfrm>
        </p:spPr>
        <p:txBody>
          <a:bodyPr/>
          <a:lstStyle/>
          <a:p>
            <a:r>
              <a:rPr lang="sr-Latn-CS" sz="4000">
                <a:solidFill>
                  <a:srgbClr val="800000"/>
                </a:solidFill>
              </a:rPr>
              <a:t>Modeli BP</a:t>
            </a:r>
          </a:p>
        </p:txBody>
      </p:sp>
      <p:sp>
        <p:nvSpPr>
          <p:cNvPr id="4311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90600"/>
            <a:ext cx="8229600" cy="5257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sr-Latn-CS" sz="2800" dirty="0">
                <a:solidFill>
                  <a:srgbClr val="800000"/>
                </a:solidFill>
              </a:rPr>
              <a:t>Različiti modeli BP</a:t>
            </a:r>
            <a:r>
              <a:rPr lang="sl-SI" sz="2800" dirty="0">
                <a:solidFill>
                  <a:srgbClr val="800000"/>
                </a:solidFill>
              </a:rPr>
              <a:t>:</a:t>
            </a:r>
          </a:p>
          <a:p>
            <a:pPr lvl="1">
              <a:lnSpc>
                <a:spcPct val="90000"/>
              </a:lnSpc>
            </a:pPr>
            <a:r>
              <a:rPr lang="sr-Latn-CS" sz="2400" dirty="0">
                <a:solidFill>
                  <a:srgbClr val="800000"/>
                </a:solidFill>
              </a:rPr>
              <a:t>Tabele (</a:t>
            </a:r>
            <a:r>
              <a:rPr lang="sr-Latn-CS" sz="2400" i="1" dirty="0">
                <a:solidFill>
                  <a:srgbClr val="800000"/>
                </a:solidFill>
              </a:rPr>
              <a:t>f</a:t>
            </a:r>
            <a:r>
              <a:rPr lang="en-US" altLang="en-US" sz="2400" i="1" dirty="0">
                <a:solidFill>
                  <a:srgbClr val="800000"/>
                </a:solidFill>
              </a:rPr>
              <a:t>lat file</a:t>
            </a:r>
            <a:r>
              <a:rPr lang="sr-Latn-CS" altLang="en-US" sz="2400" i="1" dirty="0">
                <a:solidFill>
                  <a:srgbClr val="800000"/>
                </a:solidFill>
              </a:rPr>
              <a:t>,</a:t>
            </a:r>
            <a:r>
              <a:rPr lang="en-US" altLang="en-US" sz="2400" i="1" dirty="0">
                <a:solidFill>
                  <a:srgbClr val="800000"/>
                </a:solidFill>
              </a:rPr>
              <a:t> spreadsheet</a:t>
            </a:r>
            <a:r>
              <a:rPr lang="en-US" altLang="en-US" sz="2400" dirty="0">
                <a:solidFill>
                  <a:srgbClr val="800000"/>
                </a:solidFill>
              </a:rPr>
              <a:t>)</a:t>
            </a:r>
            <a:endParaRPr lang="sr-Latn-CS" altLang="en-US" sz="2400" dirty="0">
              <a:solidFill>
                <a:srgbClr val="800000"/>
              </a:solidFill>
            </a:endParaRPr>
          </a:p>
          <a:p>
            <a:pPr lvl="1">
              <a:lnSpc>
                <a:spcPct val="90000"/>
              </a:lnSpc>
            </a:pPr>
            <a:r>
              <a:rPr lang="sr-Latn-CS" sz="2400" dirty="0">
                <a:solidFill>
                  <a:srgbClr val="800000"/>
                </a:solidFill>
              </a:rPr>
              <a:t>Hijerarhijski model</a:t>
            </a:r>
          </a:p>
          <a:p>
            <a:pPr lvl="1">
              <a:lnSpc>
                <a:spcPct val="90000"/>
              </a:lnSpc>
            </a:pPr>
            <a:r>
              <a:rPr lang="sr-Latn-CS" sz="2400" dirty="0">
                <a:solidFill>
                  <a:srgbClr val="800000"/>
                </a:solidFill>
              </a:rPr>
              <a:t>Mrežni model</a:t>
            </a:r>
          </a:p>
          <a:p>
            <a:pPr lvl="1">
              <a:lnSpc>
                <a:spcPct val="90000"/>
              </a:lnSpc>
            </a:pPr>
            <a:r>
              <a:rPr lang="sr-Latn-CS" sz="2400" dirty="0">
                <a:solidFill>
                  <a:srgbClr val="800000"/>
                </a:solidFill>
              </a:rPr>
              <a:t>Relacioni model</a:t>
            </a:r>
          </a:p>
          <a:p>
            <a:pPr lvl="1">
              <a:lnSpc>
                <a:spcPct val="90000"/>
              </a:lnSpc>
            </a:pPr>
            <a:r>
              <a:rPr lang="sr-Latn-CS" sz="2400" dirty="0">
                <a:solidFill>
                  <a:srgbClr val="800000"/>
                </a:solidFill>
              </a:rPr>
              <a:t>Objektni model</a:t>
            </a:r>
          </a:p>
          <a:p>
            <a:pPr>
              <a:lnSpc>
                <a:spcPct val="90000"/>
              </a:lnSpc>
            </a:pPr>
            <a:r>
              <a:rPr lang="sr-Latn-CS" sz="2800" dirty="0">
                <a:solidFill>
                  <a:srgbClr val="800000"/>
                </a:solidFill>
              </a:rPr>
              <a:t>Zajednički cilj različitih modela:</a:t>
            </a:r>
          </a:p>
          <a:p>
            <a:pPr lvl="1">
              <a:lnSpc>
                <a:spcPct val="90000"/>
              </a:lnSpc>
            </a:pPr>
            <a:r>
              <a:rPr lang="sr-Latn-CS" sz="2400" dirty="0">
                <a:solidFill>
                  <a:srgbClr val="800000"/>
                </a:solidFill>
              </a:rPr>
              <a:t>Olakšati smeštanje podataka i dobijanje informacija</a:t>
            </a:r>
          </a:p>
          <a:p>
            <a:pPr>
              <a:lnSpc>
                <a:spcPct val="90000"/>
              </a:lnSpc>
            </a:pPr>
            <a:r>
              <a:rPr lang="sr-Latn-CS" sz="2800" dirty="0">
                <a:solidFill>
                  <a:srgbClr val="800000"/>
                </a:solidFill>
              </a:rPr>
              <a:t>Osnovne razlike kod modela:</a:t>
            </a:r>
          </a:p>
          <a:p>
            <a:pPr lvl="1">
              <a:lnSpc>
                <a:spcPct val="90000"/>
              </a:lnSpc>
            </a:pPr>
            <a:r>
              <a:rPr lang="sr-Latn-CS" sz="2400" dirty="0">
                <a:solidFill>
                  <a:srgbClr val="800000"/>
                </a:solidFill>
              </a:rPr>
              <a:t>Načini uspostavljanja veza između relacija</a:t>
            </a:r>
          </a:p>
          <a:p>
            <a:pPr lvl="1">
              <a:lnSpc>
                <a:spcPct val="90000"/>
              </a:lnSpc>
            </a:pPr>
            <a:r>
              <a:rPr lang="sr-Latn-CS" sz="2400" dirty="0">
                <a:solidFill>
                  <a:srgbClr val="800000"/>
                </a:solidFill>
              </a:rPr>
              <a:t>Ograničenja nad podacima i vezama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/>
              <a:t>Modelovanje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59080-76EC-4974-A6E5-A126A3D3D055}" type="slidenum">
              <a:rPr lang="sr-Latn-CS"/>
              <a:pPr/>
              <a:t>26</a:t>
            </a:fld>
            <a:endParaRPr lang="sr-Latn-CS"/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257800" y="0"/>
            <a:ext cx="3657600" cy="1143000"/>
          </a:xfrm>
        </p:spPr>
        <p:txBody>
          <a:bodyPr>
            <a:normAutofit fontScale="90000"/>
          </a:bodyPr>
          <a:lstStyle/>
          <a:p>
            <a:r>
              <a:rPr lang="sr-Latn-CS" sz="4000">
                <a:solidFill>
                  <a:srgbClr val="800000"/>
                </a:solidFill>
              </a:rPr>
              <a:t>Modeli BP</a:t>
            </a:r>
            <a:br>
              <a:rPr lang="sr-Latn-CS" sz="4000">
                <a:solidFill>
                  <a:srgbClr val="800000"/>
                </a:solidFill>
              </a:rPr>
            </a:br>
            <a:r>
              <a:rPr lang="sr-Latn-CS" sz="4000">
                <a:solidFill>
                  <a:srgbClr val="800000"/>
                </a:solidFill>
              </a:rPr>
              <a:t>- tabele -</a:t>
            </a:r>
          </a:p>
        </p:txBody>
      </p:sp>
      <p:sp>
        <p:nvSpPr>
          <p:cNvPr id="4321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066800"/>
            <a:ext cx="8382000" cy="2819400"/>
          </a:xfrm>
        </p:spPr>
        <p:txBody>
          <a:bodyPr/>
          <a:lstStyle/>
          <a:p>
            <a:r>
              <a:rPr lang="sr-Latn-CS" sz="2400" dirty="0">
                <a:solidFill>
                  <a:srgbClr val="800000"/>
                </a:solidFill>
              </a:rPr>
              <a:t>Tabele</a:t>
            </a:r>
            <a:r>
              <a:rPr lang="sl-SI" sz="2400" dirty="0">
                <a:solidFill>
                  <a:srgbClr val="800000"/>
                </a:solidFill>
              </a:rPr>
              <a:t> - s</a:t>
            </a:r>
            <a:r>
              <a:rPr lang="sr-Latn-CS" sz="2400" dirty="0">
                <a:solidFill>
                  <a:srgbClr val="800000"/>
                </a:solidFill>
              </a:rPr>
              <a:t>vi podaci u jednoj tabeli</a:t>
            </a:r>
          </a:p>
          <a:p>
            <a:pPr lvl="1">
              <a:lnSpc>
                <a:spcPct val="90000"/>
              </a:lnSpc>
            </a:pPr>
            <a:r>
              <a:rPr lang="sr-Latn-CS" sz="2400" dirty="0">
                <a:solidFill>
                  <a:srgbClr val="800000"/>
                </a:solidFill>
              </a:rPr>
              <a:t>Dobro</a:t>
            </a:r>
            <a:r>
              <a:rPr lang="en-US" sz="2400" dirty="0">
                <a:solidFill>
                  <a:srgbClr val="800000"/>
                </a:solidFill>
              </a:rPr>
              <a:t>:</a:t>
            </a:r>
            <a:endParaRPr lang="sr-Latn-CS" sz="2400" dirty="0">
              <a:solidFill>
                <a:srgbClr val="800000"/>
              </a:solidFill>
            </a:endParaRPr>
          </a:p>
          <a:p>
            <a:pPr lvl="2">
              <a:lnSpc>
                <a:spcPct val="90000"/>
              </a:lnSpc>
            </a:pPr>
            <a:r>
              <a:rPr lang="sr-Latn-CS" sz="1800" dirty="0">
                <a:solidFill>
                  <a:srgbClr val="800000"/>
                </a:solidFill>
              </a:rPr>
              <a:t>Jednostavno, za mali broj podataka i atributa</a:t>
            </a:r>
          </a:p>
          <a:p>
            <a:pPr lvl="1">
              <a:lnSpc>
                <a:spcPct val="90000"/>
              </a:lnSpc>
            </a:pPr>
            <a:r>
              <a:rPr lang="sr-Latn-CS" sz="2400" dirty="0">
                <a:solidFill>
                  <a:srgbClr val="800000"/>
                </a:solidFill>
              </a:rPr>
              <a:t>Loše</a:t>
            </a:r>
            <a:r>
              <a:rPr lang="en-US" sz="2400" dirty="0">
                <a:solidFill>
                  <a:srgbClr val="800000"/>
                </a:solidFill>
              </a:rPr>
              <a:t>:</a:t>
            </a:r>
            <a:endParaRPr lang="sr-Latn-CS" sz="2400" dirty="0">
              <a:solidFill>
                <a:srgbClr val="800000"/>
              </a:solidFill>
            </a:endParaRPr>
          </a:p>
          <a:p>
            <a:pPr lvl="2">
              <a:lnSpc>
                <a:spcPct val="90000"/>
              </a:lnSpc>
            </a:pPr>
            <a:r>
              <a:rPr lang="sr-Latn-CS" sz="1800" dirty="0">
                <a:solidFill>
                  <a:srgbClr val="800000"/>
                </a:solidFill>
              </a:rPr>
              <a:t>Redudansa</a:t>
            </a:r>
          </a:p>
          <a:p>
            <a:pPr lvl="2">
              <a:lnSpc>
                <a:spcPct val="90000"/>
              </a:lnSpc>
            </a:pPr>
            <a:r>
              <a:rPr lang="sr-Latn-CS" sz="1800" dirty="0">
                <a:solidFill>
                  <a:srgbClr val="800000"/>
                </a:solidFill>
              </a:rPr>
              <a:t>Teškoće kod promena</a:t>
            </a:r>
          </a:p>
          <a:p>
            <a:pPr lvl="2">
              <a:lnSpc>
                <a:spcPct val="90000"/>
              </a:lnSpc>
            </a:pPr>
            <a:r>
              <a:rPr lang="sr-Latn-CS" sz="1800" dirty="0">
                <a:solidFill>
                  <a:srgbClr val="800000"/>
                </a:solidFill>
              </a:rPr>
              <a:t>Anomalije ažuriranja</a:t>
            </a:r>
          </a:p>
          <a:p>
            <a:pPr lvl="2">
              <a:lnSpc>
                <a:spcPct val="90000"/>
              </a:lnSpc>
            </a:pPr>
            <a:r>
              <a:rPr lang="sr-Latn-CS" sz="1800" dirty="0">
                <a:solidFill>
                  <a:srgbClr val="800000"/>
                </a:solidFill>
              </a:rPr>
              <a:t>Višak podataka u jednoj tabeli</a:t>
            </a:r>
            <a:endParaRPr lang="sr-Latn-CS" sz="2000" dirty="0">
              <a:solidFill>
                <a:srgbClr val="800000"/>
              </a:solidFill>
            </a:endParaRPr>
          </a:p>
        </p:txBody>
      </p:sp>
      <p:graphicFrame>
        <p:nvGraphicFramePr>
          <p:cNvPr id="432169" name="Group 41"/>
          <p:cNvGraphicFramePr>
            <a:graphicFrameLocks noGrp="1"/>
          </p:cNvGraphicFramePr>
          <p:nvPr>
            <p:ph sz="half" idx="2"/>
          </p:nvPr>
        </p:nvGraphicFramePr>
        <p:xfrm>
          <a:off x="914400" y="3962400"/>
          <a:ext cx="7543800" cy="1828800"/>
        </p:xfrm>
        <a:graphic>
          <a:graphicData uri="http://schemas.openxmlformats.org/drawingml/2006/table">
            <a:tbl>
              <a:tblPr/>
              <a:tblGrid>
                <a:gridCol w="1885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5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85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859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6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Šifra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Prezime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Telefon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1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111-222-333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Milan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Marković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011/123456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123-333-321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Petar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Petrović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011/543210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1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123-333-321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Petar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Petrović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063/87654321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1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222-333-444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Vera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Petrović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018/2222222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/>
              <a:t>Modelovanje</a:t>
            </a:r>
          </a:p>
        </p:txBody>
      </p:sp>
      <p:sp>
        <p:nvSpPr>
          <p:cNvPr id="3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4C38-685A-475D-A62B-4D619328468F}" type="slidenum">
              <a:rPr lang="sr-Latn-CS"/>
              <a:pPr/>
              <a:t>27</a:t>
            </a:fld>
            <a:endParaRPr lang="sr-Latn-CS"/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038600" y="0"/>
            <a:ext cx="5105400" cy="1066800"/>
          </a:xfrm>
        </p:spPr>
        <p:txBody>
          <a:bodyPr>
            <a:normAutofit/>
          </a:bodyPr>
          <a:lstStyle/>
          <a:p>
            <a:r>
              <a:rPr lang="sr-Latn-CS" sz="4000">
                <a:solidFill>
                  <a:srgbClr val="800000"/>
                </a:solidFill>
              </a:rPr>
              <a:t>Hijerarhijski model</a:t>
            </a:r>
          </a:p>
        </p:txBody>
      </p:sp>
      <p:sp>
        <p:nvSpPr>
          <p:cNvPr id="43417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90600"/>
            <a:ext cx="8229600" cy="5257800"/>
          </a:xfrm>
        </p:spPr>
        <p:txBody>
          <a:bodyPr>
            <a:normAutofit/>
          </a:bodyPr>
          <a:lstStyle/>
          <a:p>
            <a:r>
              <a:rPr lang="sr-Latn-CS" sz="2800" dirty="0">
                <a:solidFill>
                  <a:srgbClr val="800000"/>
                </a:solidFill>
              </a:rPr>
              <a:t>Najstariji model</a:t>
            </a:r>
          </a:p>
          <a:p>
            <a:r>
              <a:rPr lang="sr-Latn-CS" sz="2800" dirty="0">
                <a:solidFill>
                  <a:srgbClr val="800000"/>
                </a:solidFill>
              </a:rPr>
              <a:t>Kao nasleđe, i danas se koristi</a:t>
            </a:r>
          </a:p>
          <a:p>
            <a:r>
              <a:rPr lang="sr-Latn-CS" sz="2800" dirty="0">
                <a:solidFill>
                  <a:srgbClr val="800000"/>
                </a:solidFill>
              </a:rPr>
              <a:t>Podaci su smešteni u seriju slogova (zapisa)</a:t>
            </a:r>
          </a:p>
          <a:p>
            <a:r>
              <a:rPr lang="sr-Latn-CS" sz="2800" dirty="0">
                <a:solidFill>
                  <a:srgbClr val="800000"/>
                </a:solidFill>
              </a:rPr>
              <a:t>Da bi se uspostavila veza između slogova, hijerarhijski model uspostavlja relaciju:</a:t>
            </a:r>
            <a:br>
              <a:rPr lang="sr-Latn-CS" sz="2800" dirty="0">
                <a:solidFill>
                  <a:srgbClr val="800000"/>
                </a:solidFill>
              </a:rPr>
            </a:br>
            <a:r>
              <a:rPr lang="sr-Latn-CS" sz="2800" u="sng" dirty="0">
                <a:solidFill>
                  <a:srgbClr val="800000"/>
                </a:solidFill>
              </a:rPr>
              <a:t>roditelj – naslednik</a:t>
            </a:r>
            <a:r>
              <a:rPr lang="sr-Latn-CS" sz="2800" dirty="0">
                <a:solidFill>
                  <a:srgbClr val="800000"/>
                </a:solidFill>
              </a:rPr>
              <a:t> (preslikavanje 1:N)</a:t>
            </a:r>
          </a:p>
          <a:p>
            <a:r>
              <a:rPr lang="sr-Latn-CS" sz="2800" dirty="0">
                <a:solidFill>
                  <a:srgbClr val="800000"/>
                </a:solidFill>
              </a:rPr>
              <a:t>Roditelji i naslednici su povezani vezama koje se nazivaju pokazivači</a:t>
            </a:r>
            <a:r>
              <a:rPr lang="sr-Latn-CS" sz="3200" dirty="0"/>
              <a:t> </a:t>
            </a:r>
            <a:endParaRPr lang="sr-Latn-CS" sz="2800" dirty="0">
              <a:solidFill>
                <a:srgbClr val="800000"/>
              </a:solidFill>
            </a:endParaRPr>
          </a:p>
          <a:p>
            <a:r>
              <a:rPr lang="sr-Latn-CS" sz="2800" dirty="0">
                <a:solidFill>
                  <a:srgbClr val="800000"/>
                </a:solidFill>
              </a:rPr>
              <a:t>Roditelj ima listu pokazivača za svakog od svojih naslednika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/>
              <a:t>Modelovanje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71AF-BA39-49D9-A6D5-C37A323E8224}" type="slidenum">
              <a:rPr lang="sr-Latn-CS"/>
              <a:pPr/>
              <a:t>28</a:t>
            </a:fld>
            <a:endParaRPr lang="sr-Latn-CS"/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038600" y="0"/>
            <a:ext cx="5105400" cy="1066800"/>
          </a:xfrm>
        </p:spPr>
        <p:txBody>
          <a:bodyPr>
            <a:normAutofit/>
          </a:bodyPr>
          <a:lstStyle/>
          <a:p>
            <a:r>
              <a:rPr lang="sr-Latn-CS" sz="4000" dirty="0">
                <a:solidFill>
                  <a:srgbClr val="800000"/>
                </a:solidFill>
              </a:rPr>
              <a:t>Hijerarhijski model</a:t>
            </a:r>
          </a:p>
        </p:txBody>
      </p:sp>
      <p:sp>
        <p:nvSpPr>
          <p:cNvPr id="8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/>
              <a:t>Modelovanje</a:t>
            </a:r>
          </a:p>
        </p:txBody>
      </p:sp>
      <p:sp>
        <p:nvSpPr>
          <p:cNvPr id="8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0759-C9EE-4C60-A17B-8E388E1D2CAF}" type="slidenum">
              <a:rPr lang="sr-Latn-CS"/>
              <a:pPr/>
              <a:t>29</a:t>
            </a:fld>
            <a:endParaRPr lang="sr-Latn-CS"/>
          </a:p>
        </p:txBody>
      </p:sp>
      <p:grpSp>
        <p:nvGrpSpPr>
          <p:cNvPr id="435205" name="Group 5"/>
          <p:cNvGrpSpPr>
            <a:grpSpLocks noChangeAspect="1"/>
          </p:cNvGrpSpPr>
          <p:nvPr/>
        </p:nvGrpSpPr>
        <p:grpSpPr bwMode="auto">
          <a:xfrm>
            <a:off x="457200" y="1600200"/>
            <a:ext cx="8458200" cy="3857625"/>
            <a:chOff x="2298" y="7361"/>
            <a:chExt cx="10050" cy="4584"/>
          </a:xfrm>
        </p:grpSpPr>
        <p:sp>
          <p:nvSpPr>
            <p:cNvPr id="435206" name="AutoShape 6"/>
            <p:cNvSpPr>
              <a:spLocks noChangeAspect="1" noChangeArrowheads="1"/>
            </p:cNvSpPr>
            <p:nvPr/>
          </p:nvSpPr>
          <p:spPr bwMode="auto">
            <a:xfrm>
              <a:off x="2298" y="7361"/>
              <a:ext cx="10050" cy="4584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35207" name="Text Box 7"/>
            <p:cNvSpPr txBox="1">
              <a:spLocks noChangeArrowheads="1"/>
            </p:cNvSpPr>
            <p:nvPr/>
          </p:nvSpPr>
          <p:spPr bwMode="auto">
            <a:xfrm>
              <a:off x="6400" y="7537"/>
              <a:ext cx="1364" cy="42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pPr algn="ctr"/>
              <a:r>
                <a:rPr lang="sr-Latn-CS" sz="1600">
                  <a:solidFill>
                    <a:srgbClr val="000099"/>
                  </a:solidFill>
                  <a:latin typeface="Ariall" pitchFamily="34" charset="0"/>
                </a:rPr>
                <a:t>Direktor</a:t>
              </a:r>
              <a:endParaRPr lang="sr-Latn-CS" sz="1600"/>
            </a:p>
          </p:txBody>
        </p:sp>
        <p:sp>
          <p:nvSpPr>
            <p:cNvPr id="435208" name="Text Box 8"/>
            <p:cNvSpPr txBox="1">
              <a:spLocks noChangeArrowheads="1"/>
            </p:cNvSpPr>
            <p:nvPr/>
          </p:nvSpPr>
          <p:spPr bwMode="auto">
            <a:xfrm>
              <a:off x="3433" y="8323"/>
              <a:ext cx="1333" cy="419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pPr algn="ctr"/>
              <a:r>
                <a:rPr lang="sr-Latn-CS" sz="1600">
                  <a:solidFill>
                    <a:srgbClr val="000099"/>
                  </a:solidFill>
                  <a:latin typeface="Ariall" pitchFamily="34" charset="0"/>
                </a:rPr>
                <a:t>Zamenik</a:t>
              </a:r>
              <a:endParaRPr lang="sr-Latn-CS" sz="1600"/>
            </a:p>
          </p:txBody>
        </p:sp>
        <p:sp>
          <p:nvSpPr>
            <p:cNvPr id="435209" name="Text Box 9"/>
            <p:cNvSpPr txBox="1">
              <a:spLocks noChangeArrowheads="1"/>
            </p:cNvSpPr>
            <p:nvPr/>
          </p:nvSpPr>
          <p:spPr bwMode="auto">
            <a:xfrm>
              <a:off x="9804" y="8323"/>
              <a:ext cx="1310" cy="419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pPr algn="ctr"/>
              <a:r>
                <a:rPr lang="sr-Latn-CS" sz="1600">
                  <a:solidFill>
                    <a:srgbClr val="000099"/>
                  </a:solidFill>
                  <a:latin typeface="Ariall" pitchFamily="34" charset="0"/>
                </a:rPr>
                <a:t>Zamenik</a:t>
              </a:r>
              <a:endParaRPr lang="sr-Latn-CS" sz="1600"/>
            </a:p>
          </p:txBody>
        </p:sp>
        <p:sp>
          <p:nvSpPr>
            <p:cNvPr id="435210" name="Text Box 10"/>
            <p:cNvSpPr txBox="1">
              <a:spLocks noChangeArrowheads="1"/>
            </p:cNvSpPr>
            <p:nvPr/>
          </p:nvSpPr>
          <p:spPr bwMode="auto">
            <a:xfrm>
              <a:off x="6400" y="8323"/>
              <a:ext cx="1364" cy="419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pPr algn="ctr"/>
              <a:r>
                <a:rPr lang="sr-Latn-CS" sz="1600">
                  <a:solidFill>
                    <a:srgbClr val="000099"/>
                  </a:solidFill>
                  <a:latin typeface="Ariall" pitchFamily="34" charset="0"/>
                </a:rPr>
                <a:t>Zamenik</a:t>
              </a:r>
              <a:endParaRPr lang="sr-Latn-CS" sz="1600"/>
            </a:p>
          </p:txBody>
        </p:sp>
        <p:sp>
          <p:nvSpPr>
            <p:cNvPr id="435211" name="Text Box 11"/>
            <p:cNvSpPr txBox="1">
              <a:spLocks noChangeArrowheads="1"/>
            </p:cNvSpPr>
            <p:nvPr/>
          </p:nvSpPr>
          <p:spPr bwMode="auto">
            <a:xfrm>
              <a:off x="2298" y="9195"/>
              <a:ext cx="996" cy="339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 dirty="0">
                  <a:solidFill>
                    <a:srgbClr val="000099"/>
                  </a:solidFill>
                  <a:latin typeface="Ariall" pitchFamily="34" charset="0"/>
                </a:rPr>
                <a:t>Odeljenje</a:t>
              </a:r>
              <a:endParaRPr lang="sr-Latn-CS" dirty="0"/>
            </a:p>
          </p:txBody>
        </p:sp>
        <p:sp>
          <p:nvSpPr>
            <p:cNvPr id="435212" name="Text Box 12"/>
            <p:cNvSpPr txBox="1">
              <a:spLocks noChangeArrowheads="1"/>
            </p:cNvSpPr>
            <p:nvPr/>
          </p:nvSpPr>
          <p:spPr bwMode="auto">
            <a:xfrm>
              <a:off x="3607" y="9195"/>
              <a:ext cx="560" cy="42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9933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>
                  <a:solidFill>
                    <a:srgbClr val="000099"/>
                  </a:solidFill>
                  <a:latin typeface="Ariall" pitchFamily="34" charset="0"/>
                </a:rPr>
                <a:t>Od</a:t>
              </a:r>
              <a:endParaRPr lang="sr-Latn-CS"/>
            </a:p>
          </p:txBody>
        </p:sp>
        <p:sp>
          <p:nvSpPr>
            <p:cNvPr id="435213" name="Text Box 13"/>
            <p:cNvSpPr txBox="1">
              <a:spLocks noChangeArrowheads="1"/>
            </p:cNvSpPr>
            <p:nvPr/>
          </p:nvSpPr>
          <p:spPr bwMode="auto">
            <a:xfrm>
              <a:off x="4829" y="9195"/>
              <a:ext cx="560" cy="42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>
                  <a:solidFill>
                    <a:srgbClr val="000099"/>
                  </a:solidFill>
                  <a:latin typeface="Ariall" pitchFamily="34" charset="0"/>
                </a:rPr>
                <a:t>Od</a:t>
              </a:r>
              <a:endParaRPr lang="sr-Latn-CS"/>
            </a:p>
          </p:txBody>
        </p:sp>
        <p:sp>
          <p:nvSpPr>
            <p:cNvPr id="435214" name="Text Box 14"/>
            <p:cNvSpPr txBox="1">
              <a:spLocks noChangeArrowheads="1"/>
            </p:cNvSpPr>
            <p:nvPr/>
          </p:nvSpPr>
          <p:spPr bwMode="auto">
            <a:xfrm>
              <a:off x="6051" y="9195"/>
              <a:ext cx="560" cy="42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>
                  <a:solidFill>
                    <a:srgbClr val="000099"/>
                  </a:solidFill>
                  <a:latin typeface="Ariall" pitchFamily="34" charset="0"/>
                </a:rPr>
                <a:t>Od</a:t>
              </a:r>
              <a:endParaRPr lang="sr-Latn-CS"/>
            </a:p>
          </p:txBody>
        </p:sp>
        <p:sp>
          <p:nvSpPr>
            <p:cNvPr id="435215" name="Text Box 15"/>
            <p:cNvSpPr txBox="1">
              <a:spLocks noChangeArrowheads="1"/>
            </p:cNvSpPr>
            <p:nvPr/>
          </p:nvSpPr>
          <p:spPr bwMode="auto">
            <a:xfrm>
              <a:off x="7360" y="9195"/>
              <a:ext cx="560" cy="42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>
                  <a:solidFill>
                    <a:srgbClr val="000099"/>
                  </a:solidFill>
                  <a:latin typeface="Ariall" pitchFamily="34" charset="0"/>
                </a:rPr>
                <a:t>Od</a:t>
              </a:r>
              <a:endParaRPr lang="sr-Latn-CS"/>
            </a:p>
          </p:txBody>
        </p:sp>
        <p:sp>
          <p:nvSpPr>
            <p:cNvPr id="435216" name="Text Box 16"/>
            <p:cNvSpPr txBox="1">
              <a:spLocks noChangeArrowheads="1"/>
            </p:cNvSpPr>
            <p:nvPr/>
          </p:nvSpPr>
          <p:spPr bwMode="auto">
            <a:xfrm>
              <a:off x="8844" y="9195"/>
              <a:ext cx="560" cy="42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>
                  <a:solidFill>
                    <a:srgbClr val="000099"/>
                  </a:solidFill>
                  <a:latin typeface="Ariall" pitchFamily="34" charset="0"/>
                </a:rPr>
                <a:t>Od</a:t>
              </a:r>
              <a:endParaRPr lang="sr-Latn-CS"/>
            </a:p>
          </p:txBody>
        </p:sp>
        <p:sp>
          <p:nvSpPr>
            <p:cNvPr id="435217" name="Text Box 17"/>
            <p:cNvSpPr txBox="1">
              <a:spLocks noChangeArrowheads="1"/>
            </p:cNvSpPr>
            <p:nvPr/>
          </p:nvSpPr>
          <p:spPr bwMode="auto">
            <a:xfrm>
              <a:off x="10153" y="9195"/>
              <a:ext cx="560" cy="42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>
                  <a:solidFill>
                    <a:srgbClr val="000099"/>
                  </a:solidFill>
                  <a:latin typeface="Ariall" pitchFamily="34" charset="0"/>
                </a:rPr>
                <a:t>Od</a:t>
              </a:r>
              <a:endParaRPr lang="sr-Latn-CS"/>
            </a:p>
          </p:txBody>
        </p:sp>
        <p:sp>
          <p:nvSpPr>
            <p:cNvPr id="435218" name="Text Box 18"/>
            <p:cNvSpPr txBox="1">
              <a:spLocks noChangeArrowheads="1"/>
            </p:cNvSpPr>
            <p:nvPr/>
          </p:nvSpPr>
          <p:spPr bwMode="auto">
            <a:xfrm>
              <a:off x="11375" y="9195"/>
              <a:ext cx="560" cy="42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>
                  <a:solidFill>
                    <a:srgbClr val="000099"/>
                  </a:solidFill>
                  <a:latin typeface="Ariall" pitchFamily="34" charset="0"/>
                </a:rPr>
                <a:t>Od</a:t>
              </a:r>
              <a:endParaRPr lang="sr-Latn-CS"/>
            </a:p>
          </p:txBody>
        </p:sp>
        <p:sp>
          <p:nvSpPr>
            <p:cNvPr id="435219" name="Text Box 19"/>
            <p:cNvSpPr txBox="1">
              <a:spLocks noChangeArrowheads="1"/>
            </p:cNvSpPr>
            <p:nvPr/>
          </p:nvSpPr>
          <p:spPr bwMode="auto">
            <a:xfrm>
              <a:off x="2385" y="10068"/>
              <a:ext cx="400" cy="42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>
                  <a:solidFill>
                    <a:srgbClr val="000099"/>
                  </a:solidFill>
                  <a:latin typeface="Ariall" pitchFamily="34" charset="0"/>
                </a:rPr>
                <a:t>R</a:t>
              </a:r>
              <a:endParaRPr lang="sr-Latn-CS"/>
            </a:p>
          </p:txBody>
        </p:sp>
        <p:sp>
          <p:nvSpPr>
            <p:cNvPr id="435220" name="Text Box 20"/>
            <p:cNvSpPr txBox="1">
              <a:spLocks noChangeArrowheads="1"/>
            </p:cNvSpPr>
            <p:nvPr/>
          </p:nvSpPr>
          <p:spPr bwMode="auto">
            <a:xfrm>
              <a:off x="2385" y="10679"/>
              <a:ext cx="400" cy="42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>
                  <a:solidFill>
                    <a:srgbClr val="000099"/>
                  </a:solidFill>
                  <a:latin typeface="Ariall" pitchFamily="34" charset="0"/>
                </a:rPr>
                <a:t>R</a:t>
              </a:r>
              <a:endParaRPr lang="sr-Latn-CS"/>
            </a:p>
          </p:txBody>
        </p:sp>
        <p:sp>
          <p:nvSpPr>
            <p:cNvPr id="435221" name="Text Box 21"/>
            <p:cNvSpPr txBox="1">
              <a:spLocks noChangeArrowheads="1"/>
            </p:cNvSpPr>
            <p:nvPr/>
          </p:nvSpPr>
          <p:spPr bwMode="auto">
            <a:xfrm>
              <a:off x="2385" y="11377"/>
              <a:ext cx="909" cy="421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 dirty="0">
                  <a:solidFill>
                    <a:srgbClr val="000099"/>
                  </a:solidFill>
                  <a:latin typeface="Ariall" pitchFamily="34" charset="0"/>
                </a:rPr>
                <a:t>Radnik</a:t>
              </a:r>
              <a:endParaRPr lang="sr-Latn-CS" dirty="0"/>
            </a:p>
          </p:txBody>
        </p:sp>
        <p:sp>
          <p:nvSpPr>
            <p:cNvPr id="435222" name="Text Box 22"/>
            <p:cNvSpPr txBox="1">
              <a:spLocks noChangeArrowheads="1"/>
            </p:cNvSpPr>
            <p:nvPr/>
          </p:nvSpPr>
          <p:spPr bwMode="auto">
            <a:xfrm>
              <a:off x="3694" y="10068"/>
              <a:ext cx="400" cy="42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>
                  <a:solidFill>
                    <a:srgbClr val="000099"/>
                  </a:solidFill>
                  <a:latin typeface="Ariall" pitchFamily="34" charset="0"/>
                </a:rPr>
                <a:t>R</a:t>
              </a:r>
              <a:endParaRPr lang="sr-Latn-CS"/>
            </a:p>
          </p:txBody>
        </p:sp>
        <p:sp>
          <p:nvSpPr>
            <p:cNvPr id="435223" name="Text Box 23"/>
            <p:cNvSpPr txBox="1">
              <a:spLocks noChangeArrowheads="1"/>
            </p:cNvSpPr>
            <p:nvPr/>
          </p:nvSpPr>
          <p:spPr bwMode="auto">
            <a:xfrm>
              <a:off x="3694" y="10679"/>
              <a:ext cx="400" cy="42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>
                  <a:solidFill>
                    <a:srgbClr val="000099"/>
                  </a:solidFill>
                  <a:latin typeface="Ariall" pitchFamily="34" charset="0"/>
                </a:rPr>
                <a:t>R</a:t>
              </a:r>
              <a:endParaRPr lang="sr-Latn-CS"/>
            </a:p>
          </p:txBody>
        </p:sp>
        <p:sp>
          <p:nvSpPr>
            <p:cNvPr id="435224" name="Text Box 24"/>
            <p:cNvSpPr txBox="1">
              <a:spLocks noChangeArrowheads="1"/>
            </p:cNvSpPr>
            <p:nvPr/>
          </p:nvSpPr>
          <p:spPr bwMode="auto">
            <a:xfrm>
              <a:off x="4916" y="10068"/>
              <a:ext cx="400" cy="42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>
                  <a:solidFill>
                    <a:srgbClr val="000099"/>
                  </a:solidFill>
                  <a:latin typeface="Ariall" pitchFamily="34" charset="0"/>
                </a:rPr>
                <a:t>R</a:t>
              </a:r>
              <a:endParaRPr lang="sr-Latn-CS"/>
            </a:p>
          </p:txBody>
        </p:sp>
        <p:sp>
          <p:nvSpPr>
            <p:cNvPr id="435225" name="Text Box 25"/>
            <p:cNvSpPr txBox="1">
              <a:spLocks noChangeArrowheads="1"/>
            </p:cNvSpPr>
            <p:nvPr/>
          </p:nvSpPr>
          <p:spPr bwMode="auto">
            <a:xfrm>
              <a:off x="4916" y="10679"/>
              <a:ext cx="400" cy="42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>
                  <a:solidFill>
                    <a:srgbClr val="000099"/>
                  </a:solidFill>
                  <a:latin typeface="Ariall" pitchFamily="34" charset="0"/>
                </a:rPr>
                <a:t>R</a:t>
              </a:r>
              <a:endParaRPr lang="sr-Latn-CS"/>
            </a:p>
          </p:txBody>
        </p:sp>
        <p:sp>
          <p:nvSpPr>
            <p:cNvPr id="435226" name="Text Box 26"/>
            <p:cNvSpPr txBox="1">
              <a:spLocks noChangeArrowheads="1"/>
            </p:cNvSpPr>
            <p:nvPr/>
          </p:nvSpPr>
          <p:spPr bwMode="auto">
            <a:xfrm>
              <a:off x="4916" y="11377"/>
              <a:ext cx="400" cy="42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>
                  <a:solidFill>
                    <a:srgbClr val="000099"/>
                  </a:solidFill>
                  <a:latin typeface="Ariall" pitchFamily="34" charset="0"/>
                </a:rPr>
                <a:t>R</a:t>
              </a:r>
              <a:endParaRPr lang="sr-Latn-CS"/>
            </a:p>
          </p:txBody>
        </p:sp>
        <p:sp>
          <p:nvSpPr>
            <p:cNvPr id="435227" name="Text Box 27"/>
            <p:cNvSpPr txBox="1">
              <a:spLocks noChangeArrowheads="1"/>
            </p:cNvSpPr>
            <p:nvPr/>
          </p:nvSpPr>
          <p:spPr bwMode="auto">
            <a:xfrm>
              <a:off x="6138" y="10068"/>
              <a:ext cx="400" cy="42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>
                  <a:solidFill>
                    <a:srgbClr val="000099"/>
                  </a:solidFill>
                  <a:latin typeface="Ariall" pitchFamily="34" charset="0"/>
                </a:rPr>
                <a:t>R</a:t>
              </a:r>
              <a:endParaRPr lang="sr-Latn-CS"/>
            </a:p>
          </p:txBody>
        </p:sp>
        <p:sp>
          <p:nvSpPr>
            <p:cNvPr id="435228" name="Text Box 28"/>
            <p:cNvSpPr txBox="1">
              <a:spLocks noChangeArrowheads="1"/>
            </p:cNvSpPr>
            <p:nvPr/>
          </p:nvSpPr>
          <p:spPr bwMode="auto">
            <a:xfrm>
              <a:off x="7447" y="10068"/>
              <a:ext cx="400" cy="42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>
                  <a:solidFill>
                    <a:srgbClr val="000099"/>
                  </a:solidFill>
                  <a:latin typeface="Ariall" pitchFamily="34" charset="0"/>
                </a:rPr>
                <a:t>R</a:t>
              </a:r>
              <a:endParaRPr lang="sr-Latn-CS"/>
            </a:p>
          </p:txBody>
        </p:sp>
        <p:sp>
          <p:nvSpPr>
            <p:cNvPr id="435229" name="Text Box 29"/>
            <p:cNvSpPr txBox="1">
              <a:spLocks noChangeArrowheads="1"/>
            </p:cNvSpPr>
            <p:nvPr/>
          </p:nvSpPr>
          <p:spPr bwMode="auto">
            <a:xfrm>
              <a:off x="7447" y="10679"/>
              <a:ext cx="400" cy="42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>
                  <a:solidFill>
                    <a:srgbClr val="000099"/>
                  </a:solidFill>
                  <a:latin typeface="Ariall" pitchFamily="34" charset="0"/>
                </a:rPr>
                <a:t>R</a:t>
              </a:r>
              <a:endParaRPr lang="sr-Latn-CS"/>
            </a:p>
          </p:txBody>
        </p:sp>
        <p:sp>
          <p:nvSpPr>
            <p:cNvPr id="435230" name="Text Box 30"/>
            <p:cNvSpPr txBox="1">
              <a:spLocks noChangeArrowheads="1"/>
            </p:cNvSpPr>
            <p:nvPr/>
          </p:nvSpPr>
          <p:spPr bwMode="auto">
            <a:xfrm>
              <a:off x="8931" y="10068"/>
              <a:ext cx="400" cy="42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>
                  <a:solidFill>
                    <a:srgbClr val="000099"/>
                  </a:solidFill>
                  <a:latin typeface="Ariall" pitchFamily="34" charset="0"/>
                </a:rPr>
                <a:t>R</a:t>
              </a:r>
              <a:endParaRPr lang="sr-Latn-CS"/>
            </a:p>
          </p:txBody>
        </p:sp>
        <p:sp>
          <p:nvSpPr>
            <p:cNvPr id="435231" name="Text Box 31"/>
            <p:cNvSpPr txBox="1">
              <a:spLocks noChangeArrowheads="1"/>
            </p:cNvSpPr>
            <p:nvPr/>
          </p:nvSpPr>
          <p:spPr bwMode="auto">
            <a:xfrm>
              <a:off x="8931" y="10679"/>
              <a:ext cx="400" cy="42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>
                  <a:solidFill>
                    <a:srgbClr val="000099"/>
                  </a:solidFill>
                  <a:latin typeface="Ariall" pitchFamily="34" charset="0"/>
                </a:rPr>
                <a:t>R</a:t>
              </a:r>
              <a:endParaRPr lang="sr-Latn-CS"/>
            </a:p>
          </p:txBody>
        </p:sp>
        <p:sp>
          <p:nvSpPr>
            <p:cNvPr id="435232" name="Text Box 32"/>
            <p:cNvSpPr txBox="1">
              <a:spLocks noChangeArrowheads="1"/>
            </p:cNvSpPr>
            <p:nvPr/>
          </p:nvSpPr>
          <p:spPr bwMode="auto">
            <a:xfrm>
              <a:off x="10240" y="10068"/>
              <a:ext cx="400" cy="42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>
                  <a:solidFill>
                    <a:srgbClr val="000099"/>
                  </a:solidFill>
                  <a:latin typeface="Ariall" pitchFamily="34" charset="0"/>
                </a:rPr>
                <a:t>R</a:t>
              </a:r>
              <a:endParaRPr lang="sr-Latn-CS"/>
            </a:p>
          </p:txBody>
        </p:sp>
        <p:sp>
          <p:nvSpPr>
            <p:cNvPr id="435233" name="Text Box 33"/>
            <p:cNvSpPr txBox="1">
              <a:spLocks noChangeArrowheads="1"/>
            </p:cNvSpPr>
            <p:nvPr/>
          </p:nvSpPr>
          <p:spPr bwMode="auto">
            <a:xfrm>
              <a:off x="10240" y="10679"/>
              <a:ext cx="400" cy="42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>
                  <a:solidFill>
                    <a:srgbClr val="000099"/>
                  </a:solidFill>
                  <a:latin typeface="Ariall" pitchFamily="34" charset="0"/>
                </a:rPr>
                <a:t>R</a:t>
              </a:r>
              <a:endParaRPr lang="sr-Latn-CS"/>
            </a:p>
          </p:txBody>
        </p:sp>
        <p:sp>
          <p:nvSpPr>
            <p:cNvPr id="435234" name="Text Box 34"/>
            <p:cNvSpPr txBox="1">
              <a:spLocks noChangeArrowheads="1"/>
            </p:cNvSpPr>
            <p:nvPr/>
          </p:nvSpPr>
          <p:spPr bwMode="auto">
            <a:xfrm>
              <a:off x="10240" y="11377"/>
              <a:ext cx="400" cy="42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>
                  <a:solidFill>
                    <a:srgbClr val="000099"/>
                  </a:solidFill>
                  <a:latin typeface="Ariall" pitchFamily="34" charset="0"/>
                </a:rPr>
                <a:t>R</a:t>
              </a:r>
              <a:endParaRPr lang="sr-Latn-CS"/>
            </a:p>
          </p:txBody>
        </p:sp>
        <p:sp>
          <p:nvSpPr>
            <p:cNvPr id="435235" name="Text Box 35"/>
            <p:cNvSpPr txBox="1">
              <a:spLocks noChangeArrowheads="1"/>
            </p:cNvSpPr>
            <p:nvPr/>
          </p:nvSpPr>
          <p:spPr bwMode="auto">
            <a:xfrm>
              <a:off x="11462" y="10068"/>
              <a:ext cx="400" cy="42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>
                  <a:solidFill>
                    <a:srgbClr val="000099"/>
                  </a:solidFill>
                  <a:latin typeface="Ariall" pitchFamily="34" charset="0"/>
                </a:rPr>
                <a:t>R</a:t>
              </a:r>
              <a:endParaRPr lang="sr-Latn-CS"/>
            </a:p>
          </p:txBody>
        </p:sp>
        <p:sp>
          <p:nvSpPr>
            <p:cNvPr id="435236" name="Text Box 36"/>
            <p:cNvSpPr txBox="1">
              <a:spLocks noChangeArrowheads="1"/>
            </p:cNvSpPr>
            <p:nvPr/>
          </p:nvSpPr>
          <p:spPr bwMode="auto">
            <a:xfrm>
              <a:off x="11462" y="10679"/>
              <a:ext cx="400" cy="42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>
                  <a:solidFill>
                    <a:srgbClr val="000099"/>
                  </a:solidFill>
                  <a:latin typeface="Ariall" pitchFamily="34" charset="0"/>
                </a:rPr>
                <a:t>R</a:t>
              </a:r>
              <a:endParaRPr lang="sr-Latn-CS"/>
            </a:p>
          </p:txBody>
        </p:sp>
        <p:sp>
          <p:nvSpPr>
            <p:cNvPr id="435237" name="Line 37"/>
            <p:cNvSpPr>
              <a:spLocks noChangeShapeType="1"/>
            </p:cNvSpPr>
            <p:nvPr/>
          </p:nvSpPr>
          <p:spPr bwMode="auto">
            <a:xfrm>
              <a:off x="4044" y="8148"/>
              <a:ext cx="6371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5238" name="Line 38"/>
            <p:cNvSpPr>
              <a:spLocks noChangeShapeType="1"/>
            </p:cNvSpPr>
            <p:nvPr/>
          </p:nvSpPr>
          <p:spPr bwMode="auto">
            <a:xfrm>
              <a:off x="4044" y="8148"/>
              <a:ext cx="0" cy="17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5239" name="Line 39"/>
            <p:cNvSpPr>
              <a:spLocks noChangeShapeType="1"/>
            </p:cNvSpPr>
            <p:nvPr/>
          </p:nvSpPr>
          <p:spPr bwMode="auto">
            <a:xfrm>
              <a:off x="10415" y="8148"/>
              <a:ext cx="0" cy="17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5240" name="Line 40"/>
            <p:cNvSpPr>
              <a:spLocks noChangeShapeType="1"/>
            </p:cNvSpPr>
            <p:nvPr/>
          </p:nvSpPr>
          <p:spPr bwMode="auto">
            <a:xfrm>
              <a:off x="7011" y="7973"/>
              <a:ext cx="0" cy="35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5241" name="Line 41"/>
            <p:cNvSpPr>
              <a:spLocks noChangeShapeType="1"/>
            </p:cNvSpPr>
            <p:nvPr/>
          </p:nvSpPr>
          <p:spPr bwMode="auto">
            <a:xfrm>
              <a:off x="2560" y="9021"/>
              <a:ext cx="2531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5242" name="Line 42"/>
            <p:cNvSpPr>
              <a:spLocks noChangeShapeType="1"/>
            </p:cNvSpPr>
            <p:nvPr/>
          </p:nvSpPr>
          <p:spPr bwMode="auto">
            <a:xfrm>
              <a:off x="2560" y="9021"/>
              <a:ext cx="0" cy="17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5243" name="Line 43"/>
            <p:cNvSpPr>
              <a:spLocks noChangeShapeType="1"/>
            </p:cNvSpPr>
            <p:nvPr/>
          </p:nvSpPr>
          <p:spPr bwMode="auto">
            <a:xfrm>
              <a:off x="5091" y="9021"/>
              <a:ext cx="0" cy="17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5244" name="Line 44"/>
            <p:cNvSpPr>
              <a:spLocks noChangeShapeType="1"/>
            </p:cNvSpPr>
            <p:nvPr/>
          </p:nvSpPr>
          <p:spPr bwMode="auto">
            <a:xfrm>
              <a:off x="3956" y="8759"/>
              <a:ext cx="0" cy="436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5245" name="Line 45"/>
            <p:cNvSpPr>
              <a:spLocks noChangeShapeType="1"/>
            </p:cNvSpPr>
            <p:nvPr/>
          </p:nvSpPr>
          <p:spPr bwMode="auto">
            <a:xfrm>
              <a:off x="6313" y="9021"/>
              <a:ext cx="1309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5246" name="Line 46"/>
            <p:cNvSpPr>
              <a:spLocks noChangeShapeType="1"/>
            </p:cNvSpPr>
            <p:nvPr/>
          </p:nvSpPr>
          <p:spPr bwMode="auto">
            <a:xfrm>
              <a:off x="6313" y="9021"/>
              <a:ext cx="0" cy="17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5247" name="Line 47"/>
            <p:cNvSpPr>
              <a:spLocks noChangeShapeType="1"/>
            </p:cNvSpPr>
            <p:nvPr/>
          </p:nvSpPr>
          <p:spPr bwMode="auto">
            <a:xfrm>
              <a:off x="7622" y="9021"/>
              <a:ext cx="0" cy="17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5248" name="Line 48"/>
            <p:cNvSpPr>
              <a:spLocks noChangeShapeType="1"/>
            </p:cNvSpPr>
            <p:nvPr/>
          </p:nvSpPr>
          <p:spPr bwMode="auto">
            <a:xfrm>
              <a:off x="7011" y="8759"/>
              <a:ext cx="0" cy="262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5249" name="Line 49"/>
            <p:cNvSpPr>
              <a:spLocks noChangeShapeType="1"/>
            </p:cNvSpPr>
            <p:nvPr/>
          </p:nvSpPr>
          <p:spPr bwMode="auto">
            <a:xfrm>
              <a:off x="9106" y="9021"/>
              <a:ext cx="2531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5250" name="Line 50"/>
            <p:cNvSpPr>
              <a:spLocks noChangeShapeType="1"/>
            </p:cNvSpPr>
            <p:nvPr/>
          </p:nvSpPr>
          <p:spPr bwMode="auto">
            <a:xfrm>
              <a:off x="9106" y="9021"/>
              <a:ext cx="0" cy="17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5251" name="Line 51"/>
            <p:cNvSpPr>
              <a:spLocks noChangeShapeType="1"/>
            </p:cNvSpPr>
            <p:nvPr/>
          </p:nvSpPr>
          <p:spPr bwMode="auto">
            <a:xfrm>
              <a:off x="11637" y="9021"/>
              <a:ext cx="0" cy="17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5252" name="Line 52"/>
            <p:cNvSpPr>
              <a:spLocks noChangeShapeType="1"/>
            </p:cNvSpPr>
            <p:nvPr/>
          </p:nvSpPr>
          <p:spPr bwMode="auto">
            <a:xfrm>
              <a:off x="10415" y="8759"/>
              <a:ext cx="0" cy="436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5253" name="Line 53"/>
            <p:cNvSpPr>
              <a:spLocks noChangeShapeType="1"/>
            </p:cNvSpPr>
            <p:nvPr/>
          </p:nvSpPr>
          <p:spPr bwMode="auto">
            <a:xfrm>
              <a:off x="2996" y="9457"/>
              <a:ext cx="0" cy="2182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5254" name="Line 54"/>
            <p:cNvSpPr>
              <a:spLocks noChangeShapeType="1"/>
            </p:cNvSpPr>
            <p:nvPr/>
          </p:nvSpPr>
          <p:spPr bwMode="auto">
            <a:xfrm>
              <a:off x="2734" y="11639"/>
              <a:ext cx="262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5255" name="Line 55"/>
            <p:cNvSpPr>
              <a:spLocks noChangeShapeType="1"/>
            </p:cNvSpPr>
            <p:nvPr/>
          </p:nvSpPr>
          <p:spPr bwMode="auto">
            <a:xfrm>
              <a:off x="2734" y="10941"/>
              <a:ext cx="262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5256" name="Line 56"/>
            <p:cNvSpPr>
              <a:spLocks noChangeShapeType="1"/>
            </p:cNvSpPr>
            <p:nvPr/>
          </p:nvSpPr>
          <p:spPr bwMode="auto">
            <a:xfrm>
              <a:off x="2734" y="10330"/>
              <a:ext cx="262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5257" name="Line 57"/>
            <p:cNvSpPr>
              <a:spLocks noChangeShapeType="1"/>
            </p:cNvSpPr>
            <p:nvPr/>
          </p:nvSpPr>
          <p:spPr bwMode="auto">
            <a:xfrm>
              <a:off x="2822" y="9457"/>
              <a:ext cx="174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5258" name="Line 58"/>
            <p:cNvSpPr>
              <a:spLocks noChangeShapeType="1"/>
            </p:cNvSpPr>
            <p:nvPr/>
          </p:nvSpPr>
          <p:spPr bwMode="auto">
            <a:xfrm>
              <a:off x="5527" y="9457"/>
              <a:ext cx="0" cy="2182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5259" name="Line 59"/>
            <p:cNvSpPr>
              <a:spLocks noChangeShapeType="1"/>
            </p:cNvSpPr>
            <p:nvPr/>
          </p:nvSpPr>
          <p:spPr bwMode="auto">
            <a:xfrm>
              <a:off x="5265" y="11639"/>
              <a:ext cx="262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5260" name="Line 60"/>
            <p:cNvSpPr>
              <a:spLocks noChangeShapeType="1"/>
            </p:cNvSpPr>
            <p:nvPr/>
          </p:nvSpPr>
          <p:spPr bwMode="auto">
            <a:xfrm>
              <a:off x="5265" y="10941"/>
              <a:ext cx="262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5261" name="Line 61"/>
            <p:cNvSpPr>
              <a:spLocks noChangeShapeType="1"/>
            </p:cNvSpPr>
            <p:nvPr/>
          </p:nvSpPr>
          <p:spPr bwMode="auto">
            <a:xfrm>
              <a:off x="5265" y="10330"/>
              <a:ext cx="262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5262" name="Line 62"/>
            <p:cNvSpPr>
              <a:spLocks noChangeShapeType="1"/>
            </p:cNvSpPr>
            <p:nvPr/>
          </p:nvSpPr>
          <p:spPr bwMode="auto">
            <a:xfrm>
              <a:off x="5353" y="9457"/>
              <a:ext cx="174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5263" name="Line 63"/>
            <p:cNvSpPr>
              <a:spLocks noChangeShapeType="1"/>
            </p:cNvSpPr>
            <p:nvPr/>
          </p:nvSpPr>
          <p:spPr bwMode="auto">
            <a:xfrm>
              <a:off x="10851" y="9457"/>
              <a:ext cx="0" cy="2182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5264" name="Line 64"/>
            <p:cNvSpPr>
              <a:spLocks noChangeShapeType="1"/>
            </p:cNvSpPr>
            <p:nvPr/>
          </p:nvSpPr>
          <p:spPr bwMode="auto">
            <a:xfrm>
              <a:off x="10589" y="11639"/>
              <a:ext cx="262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5265" name="Line 65"/>
            <p:cNvSpPr>
              <a:spLocks noChangeShapeType="1"/>
            </p:cNvSpPr>
            <p:nvPr/>
          </p:nvSpPr>
          <p:spPr bwMode="auto">
            <a:xfrm>
              <a:off x="10589" y="10941"/>
              <a:ext cx="262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5266" name="Line 66"/>
            <p:cNvSpPr>
              <a:spLocks noChangeShapeType="1"/>
            </p:cNvSpPr>
            <p:nvPr/>
          </p:nvSpPr>
          <p:spPr bwMode="auto">
            <a:xfrm>
              <a:off x="10589" y="10330"/>
              <a:ext cx="262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5267" name="Line 67"/>
            <p:cNvSpPr>
              <a:spLocks noChangeShapeType="1"/>
            </p:cNvSpPr>
            <p:nvPr/>
          </p:nvSpPr>
          <p:spPr bwMode="auto">
            <a:xfrm>
              <a:off x="10677" y="9457"/>
              <a:ext cx="174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5268" name="Line 68"/>
            <p:cNvSpPr>
              <a:spLocks noChangeShapeType="1"/>
            </p:cNvSpPr>
            <p:nvPr/>
          </p:nvSpPr>
          <p:spPr bwMode="auto">
            <a:xfrm>
              <a:off x="4305" y="9457"/>
              <a:ext cx="0" cy="148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5269" name="Line 69"/>
            <p:cNvSpPr>
              <a:spLocks noChangeShapeType="1"/>
            </p:cNvSpPr>
            <p:nvPr/>
          </p:nvSpPr>
          <p:spPr bwMode="auto">
            <a:xfrm>
              <a:off x="4044" y="10941"/>
              <a:ext cx="261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5270" name="Line 70"/>
            <p:cNvSpPr>
              <a:spLocks noChangeShapeType="1"/>
            </p:cNvSpPr>
            <p:nvPr/>
          </p:nvSpPr>
          <p:spPr bwMode="auto">
            <a:xfrm>
              <a:off x="4044" y="10330"/>
              <a:ext cx="261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5271" name="Line 71"/>
            <p:cNvSpPr>
              <a:spLocks noChangeShapeType="1"/>
            </p:cNvSpPr>
            <p:nvPr/>
          </p:nvSpPr>
          <p:spPr bwMode="auto">
            <a:xfrm>
              <a:off x="4131" y="9457"/>
              <a:ext cx="174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5272" name="Line 72"/>
            <p:cNvSpPr>
              <a:spLocks noChangeShapeType="1"/>
            </p:cNvSpPr>
            <p:nvPr/>
          </p:nvSpPr>
          <p:spPr bwMode="auto">
            <a:xfrm>
              <a:off x="8058" y="9457"/>
              <a:ext cx="0" cy="148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5273" name="Line 73"/>
            <p:cNvSpPr>
              <a:spLocks noChangeShapeType="1"/>
            </p:cNvSpPr>
            <p:nvPr/>
          </p:nvSpPr>
          <p:spPr bwMode="auto">
            <a:xfrm>
              <a:off x="7796" y="10941"/>
              <a:ext cx="262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5274" name="Line 74"/>
            <p:cNvSpPr>
              <a:spLocks noChangeShapeType="1"/>
            </p:cNvSpPr>
            <p:nvPr/>
          </p:nvSpPr>
          <p:spPr bwMode="auto">
            <a:xfrm>
              <a:off x="7796" y="10330"/>
              <a:ext cx="262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5275" name="Line 75"/>
            <p:cNvSpPr>
              <a:spLocks noChangeShapeType="1"/>
            </p:cNvSpPr>
            <p:nvPr/>
          </p:nvSpPr>
          <p:spPr bwMode="auto">
            <a:xfrm>
              <a:off x="7884" y="9457"/>
              <a:ext cx="174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5276" name="Line 76"/>
            <p:cNvSpPr>
              <a:spLocks noChangeShapeType="1"/>
            </p:cNvSpPr>
            <p:nvPr/>
          </p:nvSpPr>
          <p:spPr bwMode="auto">
            <a:xfrm>
              <a:off x="9542" y="9457"/>
              <a:ext cx="0" cy="148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5277" name="Line 77"/>
            <p:cNvSpPr>
              <a:spLocks noChangeShapeType="1"/>
            </p:cNvSpPr>
            <p:nvPr/>
          </p:nvSpPr>
          <p:spPr bwMode="auto">
            <a:xfrm>
              <a:off x="9280" y="10941"/>
              <a:ext cx="262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5278" name="Line 78"/>
            <p:cNvSpPr>
              <a:spLocks noChangeShapeType="1"/>
            </p:cNvSpPr>
            <p:nvPr/>
          </p:nvSpPr>
          <p:spPr bwMode="auto">
            <a:xfrm>
              <a:off x="9280" y="10330"/>
              <a:ext cx="262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5279" name="Line 79"/>
            <p:cNvSpPr>
              <a:spLocks noChangeShapeType="1"/>
            </p:cNvSpPr>
            <p:nvPr/>
          </p:nvSpPr>
          <p:spPr bwMode="auto">
            <a:xfrm>
              <a:off x="9367" y="9457"/>
              <a:ext cx="175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5280" name="Line 80"/>
            <p:cNvSpPr>
              <a:spLocks noChangeShapeType="1"/>
            </p:cNvSpPr>
            <p:nvPr/>
          </p:nvSpPr>
          <p:spPr bwMode="auto">
            <a:xfrm>
              <a:off x="12073" y="9457"/>
              <a:ext cx="0" cy="148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5281" name="Line 81"/>
            <p:cNvSpPr>
              <a:spLocks noChangeShapeType="1"/>
            </p:cNvSpPr>
            <p:nvPr/>
          </p:nvSpPr>
          <p:spPr bwMode="auto">
            <a:xfrm>
              <a:off x="11811" y="10941"/>
              <a:ext cx="262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5282" name="Line 82"/>
            <p:cNvSpPr>
              <a:spLocks noChangeShapeType="1"/>
            </p:cNvSpPr>
            <p:nvPr/>
          </p:nvSpPr>
          <p:spPr bwMode="auto">
            <a:xfrm>
              <a:off x="11811" y="10330"/>
              <a:ext cx="262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5283" name="Line 83"/>
            <p:cNvSpPr>
              <a:spLocks noChangeShapeType="1"/>
            </p:cNvSpPr>
            <p:nvPr/>
          </p:nvSpPr>
          <p:spPr bwMode="auto">
            <a:xfrm>
              <a:off x="11898" y="9457"/>
              <a:ext cx="175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5284" name="Line 84"/>
            <p:cNvSpPr>
              <a:spLocks noChangeShapeType="1"/>
            </p:cNvSpPr>
            <p:nvPr/>
          </p:nvSpPr>
          <p:spPr bwMode="auto">
            <a:xfrm>
              <a:off x="6749" y="9457"/>
              <a:ext cx="0" cy="873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5285" name="Line 85"/>
            <p:cNvSpPr>
              <a:spLocks noChangeShapeType="1"/>
            </p:cNvSpPr>
            <p:nvPr/>
          </p:nvSpPr>
          <p:spPr bwMode="auto">
            <a:xfrm>
              <a:off x="6575" y="9457"/>
              <a:ext cx="174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5286" name="Line 86"/>
            <p:cNvSpPr>
              <a:spLocks noChangeShapeType="1"/>
            </p:cNvSpPr>
            <p:nvPr/>
          </p:nvSpPr>
          <p:spPr bwMode="auto">
            <a:xfrm>
              <a:off x="6487" y="10330"/>
              <a:ext cx="262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876800" y="0"/>
            <a:ext cx="4267200" cy="804863"/>
          </a:xfrm>
        </p:spPr>
        <p:txBody>
          <a:bodyPr/>
          <a:lstStyle/>
          <a:p>
            <a:r>
              <a:rPr lang="sr-Latn-CS" sz="4000">
                <a:solidFill>
                  <a:srgbClr val="800000"/>
                </a:solidFill>
              </a:rPr>
              <a:t>Modelovanje</a:t>
            </a:r>
          </a:p>
        </p:txBody>
      </p:sp>
      <p:sp>
        <p:nvSpPr>
          <p:cNvPr id="4208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838200"/>
            <a:ext cx="8458200" cy="54102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sr-Latn-CS" sz="2800" dirty="0">
                <a:solidFill>
                  <a:srgbClr val="800000"/>
                </a:solidFill>
              </a:rPr>
              <a:t>Modelovanje se radi paralelno sa analizom potreba </a:t>
            </a:r>
          </a:p>
          <a:p>
            <a:pPr>
              <a:lnSpc>
                <a:spcPct val="90000"/>
              </a:lnSpc>
            </a:pPr>
            <a:r>
              <a:rPr lang="sr-Latn-CS" sz="2800" dirty="0">
                <a:solidFill>
                  <a:srgbClr val="800000"/>
                </a:solidFill>
              </a:rPr>
              <a:t>Kako se informacije prikupljaju, objekti se identifikuju, dodeljuju im se imena koristeći termine bliske krajnjim korisnicima. </a:t>
            </a:r>
          </a:p>
          <a:p>
            <a:pPr>
              <a:lnSpc>
                <a:spcPct val="90000"/>
              </a:lnSpc>
            </a:pPr>
            <a:r>
              <a:rPr lang="sr-Latn-CS" sz="2800" dirty="0">
                <a:solidFill>
                  <a:srgbClr val="800000"/>
                </a:solidFill>
              </a:rPr>
              <a:t>Objekti se modeluju i analiziraju korišćenjem dijagrama objekti-veze (ER dijagrami). </a:t>
            </a:r>
          </a:p>
          <a:p>
            <a:pPr>
              <a:lnSpc>
                <a:spcPct val="90000"/>
              </a:lnSpc>
            </a:pPr>
            <a:r>
              <a:rPr lang="sr-Latn-CS" sz="2800" dirty="0">
                <a:solidFill>
                  <a:srgbClr val="800000"/>
                </a:solidFill>
              </a:rPr>
              <a:t>Ako model nije tačan, modifikuje se, što ponekad zahteva da se prikupe dodatne informacije. </a:t>
            </a:r>
          </a:p>
          <a:p>
            <a:pPr>
              <a:lnSpc>
                <a:spcPct val="90000"/>
              </a:lnSpc>
            </a:pPr>
            <a:r>
              <a:rPr lang="sr-Latn-CS" sz="2800" dirty="0">
                <a:solidFill>
                  <a:srgbClr val="800000"/>
                </a:solidFill>
              </a:rPr>
              <a:t>Ciklus pregledanja i modifikovanja se nastavlja sve dok se ne dobije potvrda da je model korektan.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/>
              <a:t>Modelovanje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72299-4141-46D8-A8B4-07ED8979652D}" type="slidenum">
              <a:rPr lang="sr-Latn-CS"/>
              <a:pPr/>
              <a:t>3</a:t>
            </a:fld>
            <a:endParaRPr lang="sr-Latn-CS"/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22" name="Rectangle 2"/>
          <p:cNvSpPr>
            <a:spLocks noGrp="1" noChangeArrowheads="1"/>
          </p:cNvSpPr>
          <p:nvPr>
            <p:ph type="title"/>
          </p:nvPr>
        </p:nvSpPr>
        <p:spPr>
          <a:xfrm>
            <a:off x="3733800" y="0"/>
            <a:ext cx="5410200" cy="1066800"/>
          </a:xfrm>
        </p:spPr>
        <p:txBody>
          <a:bodyPr>
            <a:normAutofit/>
          </a:bodyPr>
          <a:lstStyle/>
          <a:p>
            <a:r>
              <a:rPr lang="sr-Latn-CS" sz="4000" dirty="0">
                <a:solidFill>
                  <a:srgbClr val="800000"/>
                </a:solidFill>
              </a:rPr>
              <a:t>Hijerarhijski model</a:t>
            </a:r>
          </a:p>
        </p:txBody>
      </p:sp>
      <p:sp>
        <p:nvSpPr>
          <p:cNvPr id="440323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143000"/>
            <a:ext cx="8229600" cy="1016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sr-Latn-CS" sz="2000" dirty="0">
                <a:solidFill>
                  <a:srgbClr val="800000"/>
                </a:solidFill>
              </a:rPr>
              <a:t>Hijerarhijski model</a:t>
            </a:r>
            <a:r>
              <a:rPr lang="sl-SI" sz="2000" dirty="0">
                <a:solidFill>
                  <a:srgbClr val="800000"/>
                </a:solidFill>
              </a:rPr>
              <a:t>:</a:t>
            </a:r>
          </a:p>
          <a:p>
            <a:pPr lvl="1">
              <a:lnSpc>
                <a:spcPct val="80000"/>
              </a:lnSpc>
            </a:pPr>
            <a:r>
              <a:rPr lang="sr-Latn-CS" sz="2000" dirty="0">
                <a:solidFill>
                  <a:srgbClr val="800000"/>
                </a:solidFill>
              </a:rPr>
              <a:t>Nedovoljan za kompleksnije veze</a:t>
            </a:r>
          </a:p>
          <a:p>
            <a:pPr lvl="1">
              <a:lnSpc>
                <a:spcPct val="80000"/>
              </a:lnSpc>
            </a:pPr>
            <a:r>
              <a:rPr lang="sr-Latn-CS" sz="2000" dirty="0">
                <a:solidFill>
                  <a:srgbClr val="800000"/>
                </a:solidFill>
              </a:rPr>
              <a:t>Lako se transformiše u linearnu listu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/>
              <a:t>Modelovanje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2DD46-677E-419C-865E-849B6344A52E}" type="slidenum">
              <a:rPr lang="sr-Latn-CS"/>
              <a:pPr/>
              <a:t>30</a:t>
            </a:fld>
            <a:endParaRPr lang="sr-Latn-CS"/>
          </a:p>
        </p:txBody>
      </p:sp>
      <p:sp>
        <p:nvSpPr>
          <p:cNvPr id="440324" name="Text Box 4"/>
          <p:cNvSpPr txBox="1">
            <a:spLocks noChangeArrowheads="1"/>
          </p:cNvSpPr>
          <p:nvPr/>
        </p:nvSpPr>
        <p:spPr bwMode="auto">
          <a:xfrm>
            <a:off x="1447800" y="2133600"/>
            <a:ext cx="6584950" cy="37496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r-Latn-CS" sz="2000" b="1" dirty="0">
                <a:latin typeface="Courier New" pitchFamily="49" charset="0"/>
              </a:rPr>
              <a:t>Direktor (ime=Petar, tel=011/234567, itd.)</a:t>
            </a:r>
          </a:p>
          <a:p>
            <a:r>
              <a:rPr lang="sr-Latn-CS" sz="2000" b="1" dirty="0">
                <a:latin typeface="Courier New" pitchFamily="49" charset="0"/>
              </a:rPr>
              <a:t>	Zamenik (ime=Marko, ...)</a:t>
            </a:r>
          </a:p>
          <a:p>
            <a:r>
              <a:rPr lang="sr-Latn-CS" sz="2000" b="1" dirty="0">
                <a:latin typeface="Courier New" pitchFamily="49" charset="0"/>
              </a:rPr>
              <a:t>	    	Odeljenje (naziv=Plan, ...)</a:t>
            </a:r>
          </a:p>
          <a:p>
            <a:r>
              <a:rPr lang="sr-Latn-CS" sz="2000" b="1" dirty="0">
                <a:latin typeface="Courier New" pitchFamily="49" charset="0"/>
              </a:rPr>
              <a:t>		 	Radnik (ime=Milan, ...)</a:t>
            </a:r>
          </a:p>
          <a:p>
            <a:r>
              <a:rPr lang="sr-Latn-CS" sz="2000" b="1" dirty="0">
                <a:latin typeface="Courier New" pitchFamily="49" charset="0"/>
              </a:rPr>
              <a:t>		 	Radnik (ime=Zoran, ...)</a:t>
            </a:r>
          </a:p>
          <a:p>
            <a:r>
              <a:rPr lang="sr-Latn-CS" sz="2000" b="1" dirty="0">
                <a:latin typeface="Courier New" pitchFamily="49" charset="0"/>
              </a:rPr>
              <a:t>	 	 	Radnik (ime=Pavle, ...)</a:t>
            </a:r>
          </a:p>
          <a:p>
            <a:r>
              <a:rPr lang="sr-Latn-CS" sz="2000" b="1" dirty="0">
                <a:latin typeface="Courier New" pitchFamily="49" charset="0"/>
              </a:rPr>
              <a:t>	    	Odeljenje (naziv=Analiza, ...)</a:t>
            </a:r>
          </a:p>
          <a:p>
            <a:r>
              <a:rPr lang="sr-Latn-CS" sz="2000" b="1" dirty="0">
                <a:latin typeface="Courier New" pitchFamily="49" charset="0"/>
              </a:rPr>
              <a:t>			Radnik (ime=Marija, ...)</a:t>
            </a:r>
          </a:p>
          <a:p>
            <a:r>
              <a:rPr lang="sr-Latn-CS" sz="2000" b="1" dirty="0">
                <a:latin typeface="Courier New" pitchFamily="49" charset="0"/>
              </a:rPr>
              <a:t>			Radnik (ime=Jovan, ...)</a:t>
            </a:r>
            <a:br>
              <a:rPr lang="sr-Latn-CS" sz="2000" b="1" dirty="0">
                <a:latin typeface="Courier New" pitchFamily="49" charset="0"/>
              </a:rPr>
            </a:br>
            <a:r>
              <a:rPr lang="sr-Latn-CS" sz="2000" b="1" dirty="0">
                <a:latin typeface="Courier New" pitchFamily="49" charset="0"/>
              </a:rPr>
              <a:t>		Odeljenje ...........</a:t>
            </a:r>
          </a:p>
          <a:p>
            <a:r>
              <a:rPr lang="sr-Latn-CS" sz="2000" b="1" dirty="0">
                <a:latin typeface="Courier New" pitchFamily="49" charset="0"/>
              </a:rPr>
              <a:t>	Zamenik ..........</a:t>
            </a:r>
          </a:p>
          <a:p>
            <a:r>
              <a:rPr lang="sr-Latn-CS" sz="2000" b="1" dirty="0">
                <a:latin typeface="Courier New" pitchFamily="49" charset="0"/>
              </a:rPr>
              <a:t>	............</a:t>
            </a: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226" name="Rectangle 2"/>
          <p:cNvSpPr>
            <a:spLocks noGrp="1" noChangeArrowheads="1"/>
          </p:cNvSpPr>
          <p:nvPr>
            <p:ph type="title"/>
          </p:nvPr>
        </p:nvSpPr>
        <p:spPr>
          <a:xfrm>
            <a:off x="3581400" y="0"/>
            <a:ext cx="5562600" cy="1066800"/>
          </a:xfrm>
        </p:spPr>
        <p:txBody>
          <a:bodyPr>
            <a:normAutofit/>
          </a:bodyPr>
          <a:lstStyle/>
          <a:p>
            <a:r>
              <a:rPr lang="sr-Latn-CS" sz="4000" dirty="0">
                <a:solidFill>
                  <a:srgbClr val="800000"/>
                </a:solidFill>
              </a:rPr>
              <a:t>Hijerarhijski model</a:t>
            </a:r>
          </a:p>
        </p:txBody>
      </p:sp>
      <p:sp>
        <p:nvSpPr>
          <p:cNvPr id="4362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5029200"/>
          </a:xfrm>
        </p:spPr>
        <p:txBody>
          <a:bodyPr>
            <a:normAutofit/>
          </a:bodyPr>
          <a:lstStyle/>
          <a:p>
            <a:r>
              <a:rPr lang="sr-Latn-CS" sz="3600" dirty="0">
                <a:solidFill>
                  <a:srgbClr val="800000"/>
                </a:solidFill>
              </a:rPr>
              <a:t>Nedostaci:</a:t>
            </a:r>
          </a:p>
          <a:p>
            <a:pPr lvl="1"/>
            <a:r>
              <a:rPr lang="sr-Latn-CS" sz="2800" dirty="0">
                <a:solidFill>
                  <a:srgbClr val="800000"/>
                </a:solidFill>
              </a:rPr>
              <a:t>Ne može se dodati slog u tabelu naslednika dok se ne uključi u roditeljsku tabelu</a:t>
            </a:r>
          </a:p>
          <a:p>
            <a:pPr lvl="1"/>
            <a:r>
              <a:rPr lang="sr-Latn-CS" sz="2800" dirty="0">
                <a:solidFill>
                  <a:srgbClr val="800000"/>
                </a:solidFill>
              </a:rPr>
              <a:t>Ne podržava veze tipa N:M</a:t>
            </a:r>
          </a:p>
          <a:p>
            <a:pPr lvl="1"/>
            <a:r>
              <a:rPr lang="sr-Latn-CS" sz="2800" dirty="0">
                <a:solidFill>
                  <a:srgbClr val="800000"/>
                </a:solidFill>
              </a:rPr>
              <a:t>Za kompleksnije veze moraju se pojaviti duplikati (komplikovano održavanje)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/>
              <a:t>Modelovanje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B699F-A2A7-40A3-A12A-2EB753451135}" type="slidenum">
              <a:rPr lang="sr-Latn-CS"/>
              <a:pPr/>
              <a:t>31</a:t>
            </a:fld>
            <a:endParaRPr lang="sr-Latn-CS"/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876800" y="0"/>
            <a:ext cx="4267200" cy="1066800"/>
          </a:xfrm>
        </p:spPr>
        <p:txBody>
          <a:bodyPr/>
          <a:lstStyle/>
          <a:p>
            <a:r>
              <a:rPr lang="sr-Latn-CS" sz="4000">
                <a:solidFill>
                  <a:srgbClr val="800000"/>
                </a:solidFill>
              </a:rPr>
              <a:t>Mrežni model</a:t>
            </a:r>
          </a:p>
        </p:txBody>
      </p:sp>
      <p:sp>
        <p:nvSpPr>
          <p:cNvPr id="4372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4413250"/>
          </a:xfrm>
        </p:spPr>
        <p:txBody>
          <a:bodyPr/>
          <a:lstStyle/>
          <a:p>
            <a:r>
              <a:rPr lang="sr-Latn-CS" sz="2800" dirty="0">
                <a:solidFill>
                  <a:srgbClr val="800000"/>
                </a:solidFill>
              </a:rPr>
              <a:t>Omogućava da se višestruki skupovi podataka koriste zajedno putem pokazivača (pointera)</a:t>
            </a:r>
          </a:p>
          <a:p>
            <a:r>
              <a:rPr lang="sr-Latn-CS" sz="2800" dirty="0">
                <a:solidFill>
                  <a:srgbClr val="800000"/>
                </a:solidFill>
              </a:rPr>
              <a:t>Neke kolone sadrže pokazivače na druge tabele umesto samih podataka. </a:t>
            </a:r>
          </a:p>
          <a:p>
            <a:r>
              <a:rPr lang="sr-Latn-CS" sz="2800" dirty="0">
                <a:solidFill>
                  <a:srgbClr val="800000"/>
                </a:solidFill>
              </a:rPr>
              <a:t>Tabele su povezane pokazivačima i mogu se posmatrati kao mrežna struktura.</a:t>
            </a:r>
          </a:p>
          <a:p>
            <a:r>
              <a:rPr lang="sr-Latn-CS" sz="2800" dirty="0">
                <a:solidFill>
                  <a:srgbClr val="800000"/>
                </a:solidFill>
              </a:rPr>
              <a:t>Omogućava veze tipa N:M </a:t>
            </a:r>
          </a:p>
          <a:p>
            <a:r>
              <a:rPr lang="sr-Latn-CS" sz="2800" dirty="0">
                <a:solidFill>
                  <a:srgbClr val="800000"/>
                </a:solidFill>
              </a:rPr>
              <a:t>Slabost: kompleksanost i težina upotrebe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/>
              <a:t>Modelovanje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74D28-8C52-4C25-A807-1F1B605EB1F7}" type="slidenum">
              <a:rPr lang="sr-Latn-CS"/>
              <a:pPr/>
              <a:t>32</a:t>
            </a:fld>
            <a:endParaRPr lang="sr-Latn-CS"/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876800" y="0"/>
            <a:ext cx="4267200" cy="1066800"/>
          </a:xfrm>
        </p:spPr>
        <p:txBody>
          <a:bodyPr/>
          <a:lstStyle/>
          <a:p>
            <a:r>
              <a:rPr lang="sr-Latn-CS" sz="4000">
                <a:solidFill>
                  <a:srgbClr val="800000"/>
                </a:solidFill>
              </a:rPr>
              <a:t>Mrežni model</a:t>
            </a:r>
          </a:p>
        </p:txBody>
      </p:sp>
      <p:sp>
        <p:nvSpPr>
          <p:cNvPr id="9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/>
              <a:t>Modelovanje</a:t>
            </a:r>
          </a:p>
        </p:txBody>
      </p:sp>
      <p:sp>
        <p:nvSpPr>
          <p:cNvPr id="9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7ED0A-8693-41F5-BD8A-246BE638AE44}" type="slidenum">
              <a:rPr lang="sr-Latn-CS"/>
              <a:pPr/>
              <a:t>33</a:t>
            </a:fld>
            <a:endParaRPr lang="sr-Latn-CS"/>
          </a:p>
        </p:txBody>
      </p:sp>
      <p:grpSp>
        <p:nvGrpSpPr>
          <p:cNvPr id="438277" name="Group 5"/>
          <p:cNvGrpSpPr>
            <a:grpSpLocks noChangeAspect="1"/>
          </p:cNvGrpSpPr>
          <p:nvPr/>
        </p:nvGrpSpPr>
        <p:grpSpPr bwMode="auto">
          <a:xfrm>
            <a:off x="178908" y="1219200"/>
            <a:ext cx="8686800" cy="3962400"/>
            <a:chOff x="972" y="7835"/>
            <a:chExt cx="10260" cy="4680"/>
          </a:xfrm>
        </p:grpSpPr>
        <p:sp>
          <p:nvSpPr>
            <p:cNvPr id="438278" name="AutoShape 6"/>
            <p:cNvSpPr>
              <a:spLocks noChangeAspect="1" noChangeArrowheads="1"/>
            </p:cNvSpPr>
            <p:nvPr/>
          </p:nvSpPr>
          <p:spPr bwMode="auto">
            <a:xfrm>
              <a:off x="972" y="7835"/>
              <a:ext cx="10260" cy="4680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38279" name="Text Box 7"/>
            <p:cNvSpPr txBox="1">
              <a:spLocks noChangeArrowheads="1"/>
            </p:cNvSpPr>
            <p:nvPr/>
          </p:nvSpPr>
          <p:spPr bwMode="auto">
            <a:xfrm>
              <a:off x="5160" y="8015"/>
              <a:ext cx="1392" cy="42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pPr algn="ctr"/>
              <a:r>
                <a:rPr lang="sr-Latn-CS" sz="1600">
                  <a:solidFill>
                    <a:srgbClr val="000099"/>
                  </a:solidFill>
                  <a:latin typeface="Ariall" pitchFamily="34" charset="0"/>
                </a:rPr>
                <a:t>Direktor</a:t>
              </a:r>
              <a:endParaRPr lang="sr-Latn-CS" sz="1600"/>
            </a:p>
          </p:txBody>
        </p:sp>
        <p:sp>
          <p:nvSpPr>
            <p:cNvPr id="438280" name="Text Box 8"/>
            <p:cNvSpPr txBox="1">
              <a:spLocks noChangeArrowheads="1"/>
            </p:cNvSpPr>
            <p:nvPr/>
          </p:nvSpPr>
          <p:spPr bwMode="auto">
            <a:xfrm>
              <a:off x="2131" y="8817"/>
              <a:ext cx="1361" cy="42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pPr algn="ctr"/>
              <a:r>
                <a:rPr lang="sr-Latn-CS" sz="1600">
                  <a:solidFill>
                    <a:srgbClr val="000099"/>
                  </a:solidFill>
                  <a:latin typeface="Ariall" pitchFamily="34" charset="0"/>
                </a:rPr>
                <a:t>Zamenik</a:t>
              </a:r>
              <a:endParaRPr lang="sr-Latn-CS" sz="1600"/>
            </a:p>
          </p:txBody>
        </p:sp>
        <p:sp>
          <p:nvSpPr>
            <p:cNvPr id="438281" name="Text Box 9"/>
            <p:cNvSpPr txBox="1">
              <a:spLocks noChangeArrowheads="1"/>
            </p:cNvSpPr>
            <p:nvPr/>
          </p:nvSpPr>
          <p:spPr bwMode="auto">
            <a:xfrm>
              <a:off x="8635" y="8817"/>
              <a:ext cx="1337" cy="42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pPr algn="ctr"/>
              <a:r>
                <a:rPr lang="sr-Latn-CS" sz="1600">
                  <a:solidFill>
                    <a:srgbClr val="000099"/>
                  </a:solidFill>
                  <a:latin typeface="Ariall" pitchFamily="34" charset="0"/>
                </a:rPr>
                <a:t>Zamenik</a:t>
              </a:r>
              <a:endParaRPr lang="sr-Latn-CS" sz="1600"/>
            </a:p>
          </p:txBody>
        </p:sp>
        <p:sp>
          <p:nvSpPr>
            <p:cNvPr id="438282" name="Text Box 10"/>
            <p:cNvSpPr txBox="1">
              <a:spLocks noChangeArrowheads="1"/>
            </p:cNvSpPr>
            <p:nvPr/>
          </p:nvSpPr>
          <p:spPr bwMode="auto">
            <a:xfrm>
              <a:off x="5160" y="8817"/>
              <a:ext cx="1392" cy="42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pPr algn="ctr"/>
              <a:r>
                <a:rPr lang="sr-Latn-CS" sz="1600">
                  <a:solidFill>
                    <a:srgbClr val="000099"/>
                  </a:solidFill>
                  <a:latin typeface="Ariall" pitchFamily="34" charset="0"/>
                </a:rPr>
                <a:t>Zamenik</a:t>
              </a:r>
              <a:endParaRPr lang="sr-Latn-CS" sz="1600"/>
            </a:p>
          </p:txBody>
        </p:sp>
        <p:sp>
          <p:nvSpPr>
            <p:cNvPr id="438283" name="Text Box 11"/>
            <p:cNvSpPr txBox="1">
              <a:spLocks noChangeArrowheads="1"/>
            </p:cNvSpPr>
            <p:nvPr/>
          </p:nvSpPr>
          <p:spPr bwMode="auto">
            <a:xfrm>
              <a:off x="972" y="9707"/>
              <a:ext cx="572" cy="429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>
                  <a:solidFill>
                    <a:srgbClr val="000099"/>
                  </a:solidFill>
                  <a:latin typeface="Ariall" pitchFamily="34" charset="0"/>
                </a:rPr>
                <a:t>Od</a:t>
              </a:r>
              <a:endParaRPr lang="sr-Latn-CS"/>
            </a:p>
          </p:txBody>
        </p:sp>
        <p:sp>
          <p:nvSpPr>
            <p:cNvPr id="438284" name="Text Box 12"/>
            <p:cNvSpPr txBox="1">
              <a:spLocks noChangeArrowheads="1"/>
            </p:cNvSpPr>
            <p:nvPr/>
          </p:nvSpPr>
          <p:spPr bwMode="auto">
            <a:xfrm>
              <a:off x="2308" y="9707"/>
              <a:ext cx="572" cy="429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9933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>
                  <a:solidFill>
                    <a:srgbClr val="000099"/>
                  </a:solidFill>
                  <a:latin typeface="Ariall" pitchFamily="34" charset="0"/>
                </a:rPr>
                <a:t>Od</a:t>
              </a:r>
              <a:endParaRPr lang="sr-Latn-CS"/>
            </a:p>
          </p:txBody>
        </p:sp>
        <p:sp>
          <p:nvSpPr>
            <p:cNvPr id="438285" name="Text Box 13"/>
            <p:cNvSpPr txBox="1">
              <a:spLocks noChangeArrowheads="1"/>
            </p:cNvSpPr>
            <p:nvPr/>
          </p:nvSpPr>
          <p:spPr bwMode="auto">
            <a:xfrm>
              <a:off x="3556" y="9707"/>
              <a:ext cx="572" cy="429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>
                  <a:solidFill>
                    <a:srgbClr val="000099"/>
                  </a:solidFill>
                  <a:latin typeface="Ariall" pitchFamily="34" charset="0"/>
                </a:rPr>
                <a:t>Od</a:t>
              </a:r>
              <a:endParaRPr lang="sr-Latn-CS"/>
            </a:p>
          </p:txBody>
        </p:sp>
        <p:sp>
          <p:nvSpPr>
            <p:cNvPr id="438286" name="Text Box 14"/>
            <p:cNvSpPr txBox="1">
              <a:spLocks noChangeArrowheads="1"/>
            </p:cNvSpPr>
            <p:nvPr/>
          </p:nvSpPr>
          <p:spPr bwMode="auto">
            <a:xfrm>
              <a:off x="4803" y="9707"/>
              <a:ext cx="572" cy="429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>
                  <a:solidFill>
                    <a:srgbClr val="000099"/>
                  </a:solidFill>
                  <a:latin typeface="Ariall" pitchFamily="34" charset="0"/>
                </a:rPr>
                <a:t>Od</a:t>
              </a:r>
              <a:endParaRPr lang="sr-Latn-CS"/>
            </a:p>
          </p:txBody>
        </p:sp>
        <p:sp>
          <p:nvSpPr>
            <p:cNvPr id="438287" name="Text Box 15"/>
            <p:cNvSpPr txBox="1">
              <a:spLocks noChangeArrowheads="1"/>
            </p:cNvSpPr>
            <p:nvPr/>
          </p:nvSpPr>
          <p:spPr bwMode="auto">
            <a:xfrm>
              <a:off x="6140" y="9707"/>
              <a:ext cx="571" cy="429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>
                  <a:solidFill>
                    <a:srgbClr val="000099"/>
                  </a:solidFill>
                  <a:latin typeface="Ariall" pitchFamily="34" charset="0"/>
                </a:rPr>
                <a:t>Od</a:t>
              </a:r>
              <a:endParaRPr lang="sr-Latn-CS"/>
            </a:p>
          </p:txBody>
        </p:sp>
        <p:sp>
          <p:nvSpPr>
            <p:cNvPr id="438288" name="Text Box 16"/>
            <p:cNvSpPr txBox="1">
              <a:spLocks noChangeArrowheads="1"/>
            </p:cNvSpPr>
            <p:nvPr/>
          </p:nvSpPr>
          <p:spPr bwMode="auto">
            <a:xfrm>
              <a:off x="7655" y="9707"/>
              <a:ext cx="571" cy="429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>
                  <a:solidFill>
                    <a:srgbClr val="000099"/>
                  </a:solidFill>
                  <a:latin typeface="Ariall" pitchFamily="34" charset="0"/>
                </a:rPr>
                <a:t>Od</a:t>
              </a:r>
              <a:endParaRPr lang="sr-Latn-CS"/>
            </a:p>
          </p:txBody>
        </p:sp>
        <p:sp>
          <p:nvSpPr>
            <p:cNvPr id="438289" name="Text Box 17"/>
            <p:cNvSpPr txBox="1">
              <a:spLocks noChangeArrowheads="1"/>
            </p:cNvSpPr>
            <p:nvPr/>
          </p:nvSpPr>
          <p:spPr bwMode="auto">
            <a:xfrm>
              <a:off x="8991" y="9707"/>
              <a:ext cx="572" cy="429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>
                  <a:solidFill>
                    <a:srgbClr val="000099"/>
                  </a:solidFill>
                  <a:latin typeface="Ariall" pitchFamily="34" charset="0"/>
                </a:rPr>
                <a:t>Od</a:t>
              </a:r>
              <a:endParaRPr lang="sr-Latn-CS"/>
            </a:p>
          </p:txBody>
        </p:sp>
        <p:sp>
          <p:nvSpPr>
            <p:cNvPr id="438290" name="Text Box 18"/>
            <p:cNvSpPr txBox="1">
              <a:spLocks noChangeArrowheads="1"/>
            </p:cNvSpPr>
            <p:nvPr/>
          </p:nvSpPr>
          <p:spPr bwMode="auto">
            <a:xfrm>
              <a:off x="10239" y="9707"/>
              <a:ext cx="571" cy="429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>
                  <a:solidFill>
                    <a:srgbClr val="000099"/>
                  </a:solidFill>
                  <a:latin typeface="Ariall" pitchFamily="34" charset="0"/>
                </a:rPr>
                <a:t>Od</a:t>
              </a:r>
              <a:endParaRPr lang="sr-Latn-CS"/>
            </a:p>
          </p:txBody>
        </p:sp>
        <p:sp>
          <p:nvSpPr>
            <p:cNvPr id="438291" name="Text Box 19"/>
            <p:cNvSpPr txBox="1">
              <a:spLocks noChangeArrowheads="1"/>
            </p:cNvSpPr>
            <p:nvPr/>
          </p:nvSpPr>
          <p:spPr bwMode="auto">
            <a:xfrm>
              <a:off x="1061" y="10599"/>
              <a:ext cx="408" cy="42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>
                  <a:solidFill>
                    <a:srgbClr val="000099"/>
                  </a:solidFill>
                  <a:latin typeface="Ariall" pitchFamily="34" charset="0"/>
                </a:rPr>
                <a:t>R</a:t>
              </a:r>
              <a:endParaRPr lang="sr-Latn-CS"/>
            </a:p>
          </p:txBody>
        </p:sp>
        <p:sp>
          <p:nvSpPr>
            <p:cNvPr id="438292" name="Text Box 20"/>
            <p:cNvSpPr txBox="1">
              <a:spLocks noChangeArrowheads="1"/>
            </p:cNvSpPr>
            <p:nvPr/>
          </p:nvSpPr>
          <p:spPr bwMode="auto">
            <a:xfrm>
              <a:off x="1061" y="11222"/>
              <a:ext cx="408" cy="429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>
                  <a:solidFill>
                    <a:srgbClr val="000099"/>
                  </a:solidFill>
                  <a:latin typeface="Ariall" pitchFamily="34" charset="0"/>
                </a:rPr>
                <a:t>R</a:t>
              </a:r>
              <a:endParaRPr lang="sr-Latn-CS"/>
            </a:p>
          </p:txBody>
        </p:sp>
        <p:sp>
          <p:nvSpPr>
            <p:cNvPr id="438293" name="Text Box 21"/>
            <p:cNvSpPr txBox="1">
              <a:spLocks noChangeArrowheads="1"/>
            </p:cNvSpPr>
            <p:nvPr/>
          </p:nvSpPr>
          <p:spPr bwMode="auto">
            <a:xfrm>
              <a:off x="1061" y="11935"/>
              <a:ext cx="408" cy="429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>
                  <a:solidFill>
                    <a:srgbClr val="000099"/>
                  </a:solidFill>
                  <a:latin typeface="Ariall" pitchFamily="34" charset="0"/>
                </a:rPr>
                <a:t>R</a:t>
              </a:r>
              <a:endParaRPr lang="sr-Latn-CS"/>
            </a:p>
          </p:txBody>
        </p:sp>
        <p:sp>
          <p:nvSpPr>
            <p:cNvPr id="438294" name="Text Box 22"/>
            <p:cNvSpPr txBox="1">
              <a:spLocks noChangeArrowheads="1"/>
            </p:cNvSpPr>
            <p:nvPr/>
          </p:nvSpPr>
          <p:spPr bwMode="auto">
            <a:xfrm>
              <a:off x="2397" y="10599"/>
              <a:ext cx="409" cy="42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>
                  <a:solidFill>
                    <a:srgbClr val="000099"/>
                  </a:solidFill>
                  <a:latin typeface="Ariall" pitchFamily="34" charset="0"/>
                </a:rPr>
                <a:t>R</a:t>
              </a:r>
              <a:endParaRPr lang="sr-Latn-CS"/>
            </a:p>
          </p:txBody>
        </p:sp>
        <p:sp>
          <p:nvSpPr>
            <p:cNvPr id="438295" name="Text Box 23"/>
            <p:cNvSpPr txBox="1">
              <a:spLocks noChangeArrowheads="1"/>
            </p:cNvSpPr>
            <p:nvPr/>
          </p:nvSpPr>
          <p:spPr bwMode="auto">
            <a:xfrm>
              <a:off x="2397" y="11222"/>
              <a:ext cx="409" cy="429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>
                  <a:solidFill>
                    <a:srgbClr val="000099"/>
                  </a:solidFill>
                  <a:latin typeface="Ariall" pitchFamily="34" charset="0"/>
                </a:rPr>
                <a:t>R</a:t>
              </a:r>
              <a:endParaRPr lang="sr-Latn-CS"/>
            </a:p>
          </p:txBody>
        </p:sp>
        <p:sp>
          <p:nvSpPr>
            <p:cNvPr id="438296" name="Text Box 24"/>
            <p:cNvSpPr txBox="1">
              <a:spLocks noChangeArrowheads="1"/>
            </p:cNvSpPr>
            <p:nvPr/>
          </p:nvSpPr>
          <p:spPr bwMode="auto">
            <a:xfrm>
              <a:off x="3645" y="10599"/>
              <a:ext cx="408" cy="42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>
                  <a:solidFill>
                    <a:srgbClr val="000099"/>
                  </a:solidFill>
                  <a:latin typeface="Ariall" pitchFamily="34" charset="0"/>
                </a:rPr>
                <a:t>R</a:t>
              </a:r>
              <a:endParaRPr lang="sr-Latn-CS"/>
            </a:p>
          </p:txBody>
        </p:sp>
        <p:sp>
          <p:nvSpPr>
            <p:cNvPr id="438297" name="Text Box 25"/>
            <p:cNvSpPr txBox="1">
              <a:spLocks noChangeArrowheads="1"/>
            </p:cNvSpPr>
            <p:nvPr/>
          </p:nvSpPr>
          <p:spPr bwMode="auto">
            <a:xfrm>
              <a:off x="3645" y="11222"/>
              <a:ext cx="408" cy="429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>
                  <a:solidFill>
                    <a:srgbClr val="000099"/>
                  </a:solidFill>
                  <a:latin typeface="Ariall" pitchFamily="34" charset="0"/>
                </a:rPr>
                <a:t>R</a:t>
              </a:r>
              <a:endParaRPr lang="sr-Latn-CS"/>
            </a:p>
          </p:txBody>
        </p:sp>
        <p:sp>
          <p:nvSpPr>
            <p:cNvPr id="438298" name="Text Box 26"/>
            <p:cNvSpPr txBox="1">
              <a:spLocks noChangeArrowheads="1"/>
            </p:cNvSpPr>
            <p:nvPr/>
          </p:nvSpPr>
          <p:spPr bwMode="auto">
            <a:xfrm>
              <a:off x="3645" y="11935"/>
              <a:ext cx="408" cy="429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>
                  <a:solidFill>
                    <a:srgbClr val="000099"/>
                  </a:solidFill>
                  <a:latin typeface="Ariall" pitchFamily="34" charset="0"/>
                </a:rPr>
                <a:t>R</a:t>
              </a:r>
              <a:endParaRPr lang="sr-Latn-CS"/>
            </a:p>
          </p:txBody>
        </p:sp>
        <p:sp>
          <p:nvSpPr>
            <p:cNvPr id="438299" name="Text Box 27"/>
            <p:cNvSpPr txBox="1">
              <a:spLocks noChangeArrowheads="1"/>
            </p:cNvSpPr>
            <p:nvPr/>
          </p:nvSpPr>
          <p:spPr bwMode="auto">
            <a:xfrm>
              <a:off x="4892" y="10599"/>
              <a:ext cx="409" cy="42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>
                  <a:solidFill>
                    <a:srgbClr val="000099"/>
                  </a:solidFill>
                  <a:latin typeface="Ariall" pitchFamily="34" charset="0"/>
                </a:rPr>
                <a:t>R</a:t>
              </a:r>
              <a:endParaRPr lang="sr-Latn-CS"/>
            </a:p>
          </p:txBody>
        </p:sp>
        <p:sp>
          <p:nvSpPr>
            <p:cNvPr id="438300" name="Text Box 28"/>
            <p:cNvSpPr txBox="1">
              <a:spLocks noChangeArrowheads="1"/>
            </p:cNvSpPr>
            <p:nvPr/>
          </p:nvSpPr>
          <p:spPr bwMode="auto">
            <a:xfrm>
              <a:off x="6229" y="10599"/>
              <a:ext cx="408" cy="42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>
                  <a:solidFill>
                    <a:srgbClr val="000099"/>
                  </a:solidFill>
                  <a:latin typeface="Ariall" pitchFamily="34" charset="0"/>
                </a:rPr>
                <a:t>R</a:t>
              </a:r>
              <a:endParaRPr lang="sr-Latn-CS"/>
            </a:p>
          </p:txBody>
        </p:sp>
        <p:sp>
          <p:nvSpPr>
            <p:cNvPr id="438301" name="Text Box 29"/>
            <p:cNvSpPr txBox="1">
              <a:spLocks noChangeArrowheads="1"/>
            </p:cNvSpPr>
            <p:nvPr/>
          </p:nvSpPr>
          <p:spPr bwMode="auto">
            <a:xfrm>
              <a:off x="6229" y="11222"/>
              <a:ext cx="408" cy="429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>
                  <a:solidFill>
                    <a:srgbClr val="000099"/>
                  </a:solidFill>
                  <a:latin typeface="Ariall" pitchFamily="34" charset="0"/>
                </a:rPr>
                <a:t>R</a:t>
              </a:r>
              <a:endParaRPr lang="sr-Latn-CS"/>
            </a:p>
          </p:txBody>
        </p:sp>
        <p:sp>
          <p:nvSpPr>
            <p:cNvPr id="438302" name="Text Box 30"/>
            <p:cNvSpPr txBox="1">
              <a:spLocks noChangeArrowheads="1"/>
            </p:cNvSpPr>
            <p:nvPr/>
          </p:nvSpPr>
          <p:spPr bwMode="auto">
            <a:xfrm>
              <a:off x="7744" y="10599"/>
              <a:ext cx="408" cy="42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>
                  <a:solidFill>
                    <a:srgbClr val="000099"/>
                  </a:solidFill>
                  <a:latin typeface="Ariall" pitchFamily="34" charset="0"/>
                </a:rPr>
                <a:t>R</a:t>
              </a:r>
              <a:endParaRPr lang="sr-Latn-CS"/>
            </a:p>
          </p:txBody>
        </p:sp>
        <p:sp>
          <p:nvSpPr>
            <p:cNvPr id="438303" name="Text Box 31"/>
            <p:cNvSpPr txBox="1">
              <a:spLocks noChangeArrowheads="1"/>
            </p:cNvSpPr>
            <p:nvPr/>
          </p:nvSpPr>
          <p:spPr bwMode="auto">
            <a:xfrm>
              <a:off x="7744" y="11222"/>
              <a:ext cx="408" cy="429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>
                  <a:solidFill>
                    <a:srgbClr val="000099"/>
                  </a:solidFill>
                  <a:latin typeface="Ariall" pitchFamily="34" charset="0"/>
                </a:rPr>
                <a:t>R</a:t>
              </a:r>
              <a:endParaRPr lang="sr-Latn-CS"/>
            </a:p>
          </p:txBody>
        </p:sp>
        <p:sp>
          <p:nvSpPr>
            <p:cNvPr id="438304" name="Text Box 32"/>
            <p:cNvSpPr txBox="1">
              <a:spLocks noChangeArrowheads="1"/>
            </p:cNvSpPr>
            <p:nvPr/>
          </p:nvSpPr>
          <p:spPr bwMode="auto">
            <a:xfrm>
              <a:off x="9080" y="10599"/>
              <a:ext cx="408" cy="42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>
                  <a:solidFill>
                    <a:srgbClr val="000099"/>
                  </a:solidFill>
                  <a:latin typeface="Ariall" pitchFamily="34" charset="0"/>
                </a:rPr>
                <a:t>R</a:t>
              </a:r>
              <a:endParaRPr lang="sr-Latn-CS"/>
            </a:p>
          </p:txBody>
        </p:sp>
        <p:sp>
          <p:nvSpPr>
            <p:cNvPr id="438305" name="Text Box 33"/>
            <p:cNvSpPr txBox="1">
              <a:spLocks noChangeArrowheads="1"/>
            </p:cNvSpPr>
            <p:nvPr/>
          </p:nvSpPr>
          <p:spPr bwMode="auto">
            <a:xfrm>
              <a:off x="9080" y="11222"/>
              <a:ext cx="408" cy="429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>
                  <a:solidFill>
                    <a:srgbClr val="000099"/>
                  </a:solidFill>
                  <a:latin typeface="Ariall" pitchFamily="34" charset="0"/>
                </a:rPr>
                <a:t>R</a:t>
              </a:r>
              <a:endParaRPr lang="sr-Latn-CS"/>
            </a:p>
          </p:txBody>
        </p:sp>
        <p:sp>
          <p:nvSpPr>
            <p:cNvPr id="438306" name="Text Box 34"/>
            <p:cNvSpPr txBox="1">
              <a:spLocks noChangeArrowheads="1"/>
            </p:cNvSpPr>
            <p:nvPr/>
          </p:nvSpPr>
          <p:spPr bwMode="auto">
            <a:xfrm>
              <a:off x="9080" y="11935"/>
              <a:ext cx="408" cy="429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>
                  <a:solidFill>
                    <a:srgbClr val="000099"/>
                  </a:solidFill>
                  <a:latin typeface="Ariall" pitchFamily="34" charset="0"/>
                </a:rPr>
                <a:t>R</a:t>
              </a:r>
              <a:endParaRPr lang="sr-Latn-CS"/>
            </a:p>
          </p:txBody>
        </p:sp>
        <p:sp>
          <p:nvSpPr>
            <p:cNvPr id="438307" name="Text Box 35"/>
            <p:cNvSpPr txBox="1">
              <a:spLocks noChangeArrowheads="1"/>
            </p:cNvSpPr>
            <p:nvPr/>
          </p:nvSpPr>
          <p:spPr bwMode="auto">
            <a:xfrm>
              <a:off x="10327" y="10599"/>
              <a:ext cx="409" cy="42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>
                  <a:solidFill>
                    <a:srgbClr val="000099"/>
                  </a:solidFill>
                  <a:latin typeface="Ariall" pitchFamily="34" charset="0"/>
                </a:rPr>
                <a:t>R</a:t>
              </a:r>
              <a:endParaRPr lang="sr-Latn-CS"/>
            </a:p>
          </p:txBody>
        </p:sp>
        <p:sp>
          <p:nvSpPr>
            <p:cNvPr id="438308" name="Text Box 36"/>
            <p:cNvSpPr txBox="1">
              <a:spLocks noChangeArrowheads="1"/>
            </p:cNvSpPr>
            <p:nvPr/>
          </p:nvSpPr>
          <p:spPr bwMode="auto">
            <a:xfrm>
              <a:off x="10327" y="11222"/>
              <a:ext cx="409" cy="429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7666" tIns="33833" rIns="67666" bIns="33833"/>
            <a:lstStyle/>
            <a:p>
              <a:r>
                <a:rPr lang="sr-Latn-CS" sz="1300">
                  <a:solidFill>
                    <a:srgbClr val="000099"/>
                  </a:solidFill>
                  <a:latin typeface="Ariall" pitchFamily="34" charset="0"/>
                </a:rPr>
                <a:t>R</a:t>
              </a:r>
              <a:endParaRPr lang="sr-Latn-CS"/>
            </a:p>
          </p:txBody>
        </p:sp>
        <p:sp>
          <p:nvSpPr>
            <p:cNvPr id="438309" name="Line 37"/>
            <p:cNvSpPr>
              <a:spLocks noChangeShapeType="1"/>
            </p:cNvSpPr>
            <p:nvPr/>
          </p:nvSpPr>
          <p:spPr bwMode="auto">
            <a:xfrm>
              <a:off x="2754" y="8638"/>
              <a:ext cx="6505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8310" name="Line 38"/>
            <p:cNvSpPr>
              <a:spLocks noChangeShapeType="1"/>
            </p:cNvSpPr>
            <p:nvPr/>
          </p:nvSpPr>
          <p:spPr bwMode="auto">
            <a:xfrm>
              <a:off x="2754" y="8638"/>
              <a:ext cx="0" cy="17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8311" name="Line 39"/>
            <p:cNvSpPr>
              <a:spLocks noChangeShapeType="1"/>
            </p:cNvSpPr>
            <p:nvPr/>
          </p:nvSpPr>
          <p:spPr bwMode="auto">
            <a:xfrm>
              <a:off x="9259" y="8638"/>
              <a:ext cx="0" cy="17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8312" name="Line 40"/>
            <p:cNvSpPr>
              <a:spLocks noChangeShapeType="1"/>
            </p:cNvSpPr>
            <p:nvPr/>
          </p:nvSpPr>
          <p:spPr bwMode="auto">
            <a:xfrm>
              <a:off x="5783" y="8460"/>
              <a:ext cx="0" cy="35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8313" name="Line 41"/>
            <p:cNvSpPr>
              <a:spLocks noChangeShapeType="1"/>
            </p:cNvSpPr>
            <p:nvPr/>
          </p:nvSpPr>
          <p:spPr bwMode="auto">
            <a:xfrm>
              <a:off x="1239" y="9530"/>
              <a:ext cx="2584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8314" name="Line 42"/>
            <p:cNvSpPr>
              <a:spLocks noChangeShapeType="1"/>
            </p:cNvSpPr>
            <p:nvPr/>
          </p:nvSpPr>
          <p:spPr bwMode="auto">
            <a:xfrm>
              <a:off x="1239" y="9530"/>
              <a:ext cx="0" cy="17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8315" name="Line 43"/>
            <p:cNvSpPr>
              <a:spLocks noChangeShapeType="1"/>
            </p:cNvSpPr>
            <p:nvPr/>
          </p:nvSpPr>
          <p:spPr bwMode="auto">
            <a:xfrm>
              <a:off x="3823" y="9530"/>
              <a:ext cx="0" cy="17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8316" name="Line 44"/>
            <p:cNvSpPr>
              <a:spLocks noChangeShapeType="1"/>
            </p:cNvSpPr>
            <p:nvPr/>
          </p:nvSpPr>
          <p:spPr bwMode="auto">
            <a:xfrm>
              <a:off x="2665" y="9262"/>
              <a:ext cx="0" cy="44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8317" name="Line 45"/>
            <p:cNvSpPr>
              <a:spLocks noChangeShapeType="1"/>
            </p:cNvSpPr>
            <p:nvPr/>
          </p:nvSpPr>
          <p:spPr bwMode="auto">
            <a:xfrm>
              <a:off x="5071" y="9530"/>
              <a:ext cx="1336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8318" name="Line 46"/>
            <p:cNvSpPr>
              <a:spLocks noChangeShapeType="1"/>
            </p:cNvSpPr>
            <p:nvPr/>
          </p:nvSpPr>
          <p:spPr bwMode="auto">
            <a:xfrm>
              <a:off x="5071" y="9530"/>
              <a:ext cx="0" cy="17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8319" name="Line 47"/>
            <p:cNvSpPr>
              <a:spLocks noChangeShapeType="1"/>
            </p:cNvSpPr>
            <p:nvPr/>
          </p:nvSpPr>
          <p:spPr bwMode="auto">
            <a:xfrm>
              <a:off x="6407" y="9530"/>
              <a:ext cx="0" cy="17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8320" name="Line 48"/>
            <p:cNvSpPr>
              <a:spLocks noChangeShapeType="1"/>
            </p:cNvSpPr>
            <p:nvPr/>
          </p:nvSpPr>
          <p:spPr bwMode="auto">
            <a:xfrm>
              <a:off x="5783" y="9262"/>
              <a:ext cx="0" cy="26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8321" name="Line 49"/>
            <p:cNvSpPr>
              <a:spLocks noChangeShapeType="1"/>
            </p:cNvSpPr>
            <p:nvPr/>
          </p:nvSpPr>
          <p:spPr bwMode="auto">
            <a:xfrm>
              <a:off x="7922" y="9530"/>
              <a:ext cx="2584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8322" name="Line 50"/>
            <p:cNvSpPr>
              <a:spLocks noChangeShapeType="1"/>
            </p:cNvSpPr>
            <p:nvPr/>
          </p:nvSpPr>
          <p:spPr bwMode="auto">
            <a:xfrm>
              <a:off x="7922" y="9530"/>
              <a:ext cx="0" cy="17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8323" name="Line 51"/>
            <p:cNvSpPr>
              <a:spLocks noChangeShapeType="1"/>
            </p:cNvSpPr>
            <p:nvPr/>
          </p:nvSpPr>
          <p:spPr bwMode="auto">
            <a:xfrm>
              <a:off x="10506" y="9530"/>
              <a:ext cx="0" cy="17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8324" name="Line 52"/>
            <p:cNvSpPr>
              <a:spLocks noChangeShapeType="1"/>
            </p:cNvSpPr>
            <p:nvPr/>
          </p:nvSpPr>
          <p:spPr bwMode="auto">
            <a:xfrm>
              <a:off x="9259" y="9262"/>
              <a:ext cx="0" cy="44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8325" name="Line 53"/>
            <p:cNvSpPr>
              <a:spLocks noChangeShapeType="1"/>
            </p:cNvSpPr>
            <p:nvPr/>
          </p:nvSpPr>
          <p:spPr bwMode="auto">
            <a:xfrm>
              <a:off x="1685" y="9975"/>
              <a:ext cx="0" cy="222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8326" name="Line 54"/>
            <p:cNvSpPr>
              <a:spLocks noChangeShapeType="1"/>
            </p:cNvSpPr>
            <p:nvPr/>
          </p:nvSpPr>
          <p:spPr bwMode="auto">
            <a:xfrm>
              <a:off x="1417" y="12203"/>
              <a:ext cx="268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8327" name="Line 55"/>
            <p:cNvSpPr>
              <a:spLocks noChangeShapeType="1"/>
            </p:cNvSpPr>
            <p:nvPr/>
          </p:nvSpPr>
          <p:spPr bwMode="auto">
            <a:xfrm>
              <a:off x="1417" y="11490"/>
              <a:ext cx="268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8328" name="Line 56"/>
            <p:cNvSpPr>
              <a:spLocks noChangeShapeType="1"/>
            </p:cNvSpPr>
            <p:nvPr/>
          </p:nvSpPr>
          <p:spPr bwMode="auto">
            <a:xfrm>
              <a:off x="1417" y="10866"/>
              <a:ext cx="268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8329" name="Line 57"/>
            <p:cNvSpPr>
              <a:spLocks noChangeShapeType="1"/>
            </p:cNvSpPr>
            <p:nvPr/>
          </p:nvSpPr>
          <p:spPr bwMode="auto">
            <a:xfrm>
              <a:off x="1507" y="9975"/>
              <a:ext cx="178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8330" name="Line 58"/>
            <p:cNvSpPr>
              <a:spLocks noChangeShapeType="1"/>
            </p:cNvSpPr>
            <p:nvPr/>
          </p:nvSpPr>
          <p:spPr bwMode="auto">
            <a:xfrm>
              <a:off x="4268" y="9975"/>
              <a:ext cx="0" cy="222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8331" name="Line 59"/>
            <p:cNvSpPr>
              <a:spLocks noChangeShapeType="1"/>
            </p:cNvSpPr>
            <p:nvPr/>
          </p:nvSpPr>
          <p:spPr bwMode="auto">
            <a:xfrm>
              <a:off x="4001" y="12203"/>
              <a:ext cx="267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8332" name="Line 60"/>
            <p:cNvSpPr>
              <a:spLocks noChangeShapeType="1"/>
            </p:cNvSpPr>
            <p:nvPr/>
          </p:nvSpPr>
          <p:spPr bwMode="auto">
            <a:xfrm>
              <a:off x="4001" y="11490"/>
              <a:ext cx="267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8333" name="Line 61"/>
            <p:cNvSpPr>
              <a:spLocks noChangeShapeType="1"/>
            </p:cNvSpPr>
            <p:nvPr/>
          </p:nvSpPr>
          <p:spPr bwMode="auto">
            <a:xfrm>
              <a:off x="4001" y="10866"/>
              <a:ext cx="267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8334" name="Line 62"/>
            <p:cNvSpPr>
              <a:spLocks noChangeShapeType="1"/>
            </p:cNvSpPr>
            <p:nvPr/>
          </p:nvSpPr>
          <p:spPr bwMode="auto">
            <a:xfrm>
              <a:off x="4091" y="9975"/>
              <a:ext cx="177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8335" name="Line 63"/>
            <p:cNvSpPr>
              <a:spLocks noChangeShapeType="1"/>
            </p:cNvSpPr>
            <p:nvPr/>
          </p:nvSpPr>
          <p:spPr bwMode="auto">
            <a:xfrm>
              <a:off x="9704" y="9975"/>
              <a:ext cx="0" cy="222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8336" name="Line 64"/>
            <p:cNvSpPr>
              <a:spLocks noChangeShapeType="1"/>
            </p:cNvSpPr>
            <p:nvPr/>
          </p:nvSpPr>
          <p:spPr bwMode="auto">
            <a:xfrm>
              <a:off x="9436" y="12203"/>
              <a:ext cx="268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8337" name="Line 65"/>
            <p:cNvSpPr>
              <a:spLocks noChangeShapeType="1"/>
            </p:cNvSpPr>
            <p:nvPr/>
          </p:nvSpPr>
          <p:spPr bwMode="auto">
            <a:xfrm>
              <a:off x="9436" y="11490"/>
              <a:ext cx="268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8338" name="Line 66"/>
            <p:cNvSpPr>
              <a:spLocks noChangeShapeType="1"/>
            </p:cNvSpPr>
            <p:nvPr/>
          </p:nvSpPr>
          <p:spPr bwMode="auto">
            <a:xfrm>
              <a:off x="9436" y="10866"/>
              <a:ext cx="268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8339" name="Line 67"/>
            <p:cNvSpPr>
              <a:spLocks noChangeShapeType="1"/>
            </p:cNvSpPr>
            <p:nvPr/>
          </p:nvSpPr>
          <p:spPr bwMode="auto">
            <a:xfrm>
              <a:off x="9526" y="9975"/>
              <a:ext cx="178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8340" name="Line 68"/>
            <p:cNvSpPr>
              <a:spLocks noChangeShapeType="1"/>
            </p:cNvSpPr>
            <p:nvPr/>
          </p:nvSpPr>
          <p:spPr bwMode="auto">
            <a:xfrm>
              <a:off x="3021" y="9975"/>
              <a:ext cx="0" cy="151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8341" name="Line 69"/>
            <p:cNvSpPr>
              <a:spLocks noChangeShapeType="1"/>
            </p:cNvSpPr>
            <p:nvPr/>
          </p:nvSpPr>
          <p:spPr bwMode="auto">
            <a:xfrm>
              <a:off x="2754" y="11490"/>
              <a:ext cx="267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8342" name="Line 70"/>
            <p:cNvSpPr>
              <a:spLocks noChangeShapeType="1"/>
            </p:cNvSpPr>
            <p:nvPr/>
          </p:nvSpPr>
          <p:spPr bwMode="auto">
            <a:xfrm>
              <a:off x="2754" y="10866"/>
              <a:ext cx="267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8343" name="Line 71"/>
            <p:cNvSpPr>
              <a:spLocks noChangeShapeType="1"/>
            </p:cNvSpPr>
            <p:nvPr/>
          </p:nvSpPr>
          <p:spPr bwMode="auto">
            <a:xfrm>
              <a:off x="2843" y="9975"/>
              <a:ext cx="178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8344" name="Line 72"/>
            <p:cNvSpPr>
              <a:spLocks noChangeShapeType="1"/>
            </p:cNvSpPr>
            <p:nvPr/>
          </p:nvSpPr>
          <p:spPr bwMode="auto">
            <a:xfrm>
              <a:off x="6852" y="9975"/>
              <a:ext cx="0" cy="151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8345" name="Line 73"/>
            <p:cNvSpPr>
              <a:spLocks noChangeShapeType="1"/>
            </p:cNvSpPr>
            <p:nvPr/>
          </p:nvSpPr>
          <p:spPr bwMode="auto">
            <a:xfrm>
              <a:off x="6585" y="11490"/>
              <a:ext cx="267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8346" name="Line 74"/>
            <p:cNvSpPr>
              <a:spLocks noChangeShapeType="1"/>
            </p:cNvSpPr>
            <p:nvPr/>
          </p:nvSpPr>
          <p:spPr bwMode="auto">
            <a:xfrm>
              <a:off x="6585" y="10866"/>
              <a:ext cx="267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8347" name="Line 75"/>
            <p:cNvSpPr>
              <a:spLocks noChangeShapeType="1"/>
            </p:cNvSpPr>
            <p:nvPr/>
          </p:nvSpPr>
          <p:spPr bwMode="auto">
            <a:xfrm>
              <a:off x="6675" y="9975"/>
              <a:ext cx="177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8348" name="Line 76"/>
            <p:cNvSpPr>
              <a:spLocks noChangeShapeType="1"/>
            </p:cNvSpPr>
            <p:nvPr/>
          </p:nvSpPr>
          <p:spPr bwMode="auto">
            <a:xfrm>
              <a:off x="8367" y="9975"/>
              <a:ext cx="0" cy="151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8349" name="Line 77"/>
            <p:cNvSpPr>
              <a:spLocks noChangeShapeType="1"/>
            </p:cNvSpPr>
            <p:nvPr/>
          </p:nvSpPr>
          <p:spPr bwMode="auto">
            <a:xfrm>
              <a:off x="8100" y="11490"/>
              <a:ext cx="267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8350" name="Line 78"/>
            <p:cNvSpPr>
              <a:spLocks noChangeShapeType="1"/>
            </p:cNvSpPr>
            <p:nvPr/>
          </p:nvSpPr>
          <p:spPr bwMode="auto">
            <a:xfrm>
              <a:off x="8100" y="10866"/>
              <a:ext cx="267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8351" name="Line 79"/>
            <p:cNvSpPr>
              <a:spLocks noChangeShapeType="1"/>
            </p:cNvSpPr>
            <p:nvPr/>
          </p:nvSpPr>
          <p:spPr bwMode="auto">
            <a:xfrm>
              <a:off x="8189" y="9975"/>
              <a:ext cx="178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8352" name="Line 80"/>
            <p:cNvSpPr>
              <a:spLocks noChangeShapeType="1"/>
            </p:cNvSpPr>
            <p:nvPr/>
          </p:nvSpPr>
          <p:spPr bwMode="auto">
            <a:xfrm>
              <a:off x="10951" y="9975"/>
              <a:ext cx="0" cy="151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8353" name="Line 81"/>
            <p:cNvSpPr>
              <a:spLocks noChangeShapeType="1"/>
            </p:cNvSpPr>
            <p:nvPr/>
          </p:nvSpPr>
          <p:spPr bwMode="auto">
            <a:xfrm>
              <a:off x="10684" y="11490"/>
              <a:ext cx="267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8354" name="Line 82"/>
            <p:cNvSpPr>
              <a:spLocks noChangeShapeType="1"/>
            </p:cNvSpPr>
            <p:nvPr/>
          </p:nvSpPr>
          <p:spPr bwMode="auto">
            <a:xfrm>
              <a:off x="10684" y="10866"/>
              <a:ext cx="267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8355" name="Line 83"/>
            <p:cNvSpPr>
              <a:spLocks noChangeShapeType="1"/>
            </p:cNvSpPr>
            <p:nvPr/>
          </p:nvSpPr>
          <p:spPr bwMode="auto">
            <a:xfrm>
              <a:off x="10773" y="9975"/>
              <a:ext cx="178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8356" name="Line 84"/>
            <p:cNvSpPr>
              <a:spLocks noChangeShapeType="1"/>
            </p:cNvSpPr>
            <p:nvPr/>
          </p:nvSpPr>
          <p:spPr bwMode="auto">
            <a:xfrm>
              <a:off x="5516" y="9975"/>
              <a:ext cx="0" cy="89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8357" name="Line 85"/>
            <p:cNvSpPr>
              <a:spLocks noChangeShapeType="1"/>
            </p:cNvSpPr>
            <p:nvPr/>
          </p:nvSpPr>
          <p:spPr bwMode="auto">
            <a:xfrm>
              <a:off x="5338" y="9975"/>
              <a:ext cx="178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8358" name="Line 86"/>
            <p:cNvSpPr>
              <a:spLocks noChangeShapeType="1"/>
            </p:cNvSpPr>
            <p:nvPr/>
          </p:nvSpPr>
          <p:spPr bwMode="auto">
            <a:xfrm>
              <a:off x="5249" y="10866"/>
              <a:ext cx="267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38359" name="Freeform 87"/>
            <p:cNvSpPr>
              <a:spLocks/>
            </p:cNvSpPr>
            <p:nvPr/>
          </p:nvSpPr>
          <p:spPr bwMode="auto">
            <a:xfrm>
              <a:off x="1467" y="9815"/>
              <a:ext cx="900" cy="900"/>
            </a:xfrm>
            <a:custGeom>
              <a:avLst/>
              <a:gdLst/>
              <a:ahLst/>
              <a:cxnLst>
                <a:cxn ang="0">
                  <a:pos x="0" y="900"/>
                </a:cxn>
                <a:cxn ang="0">
                  <a:pos x="540" y="720"/>
                </a:cxn>
                <a:cxn ang="0">
                  <a:pos x="540" y="180"/>
                </a:cxn>
                <a:cxn ang="0">
                  <a:pos x="720" y="0"/>
                </a:cxn>
              </a:cxnLst>
              <a:rect l="0" t="0" r="r" b="b"/>
              <a:pathLst>
                <a:path w="720" h="900">
                  <a:moveTo>
                    <a:pt x="0" y="900"/>
                  </a:moveTo>
                  <a:cubicBezTo>
                    <a:pt x="225" y="870"/>
                    <a:pt x="450" y="840"/>
                    <a:pt x="540" y="720"/>
                  </a:cubicBezTo>
                  <a:cubicBezTo>
                    <a:pt x="630" y="600"/>
                    <a:pt x="510" y="300"/>
                    <a:pt x="540" y="180"/>
                  </a:cubicBezTo>
                  <a:cubicBezTo>
                    <a:pt x="570" y="60"/>
                    <a:pt x="690" y="30"/>
                    <a:pt x="720" y="0"/>
                  </a:cubicBez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38360" name="Freeform 88"/>
            <p:cNvSpPr>
              <a:spLocks/>
            </p:cNvSpPr>
            <p:nvPr/>
          </p:nvSpPr>
          <p:spPr bwMode="auto">
            <a:xfrm>
              <a:off x="2892" y="9815"/>
              <a:ext cx="3300" cy="16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1620" y="720"/>
                </a:cxn>
                <a:cxn ang="0">
                  <a:pos x="1800" y="1440"/>
                </a:cxn>
                <a:cxn ang="0">
                  <a:pos x="3240" y="1620"/>
                </a:cxn>
              </a:cxnLst>
              <a:rect l="0" t="0" r="r" b="b"/>
              <a:pathLst>
                <a:path w="3240" h="1620">
                  <a:moveTo>
                    <a:pt x="0" y="0"/>
                  </a:moveTo>
                  <a:cubicBezTo>
                    <a:pt x="45" y="210"/>
                    <a:pt x="90" y="420"/>
                    <a:pt x="360" y="540"/>
                  </a:cubicBezTo>
                  <a:cubicBezTo>
                    <a:pt x="630" y="660"/>
                    <a:pt x="1380" y="570"/>
                    <a:pt x="1620" y="720"/>
                  </a:cubicBezTo>
                  <a:cubicBezTo>
                    <a:pt x="1860" y="870"/>
                    <a:pt x="1530" y="1290"/>
                    <a:pt x="1800" y="1440"/>
                  </a:cubicBezTo>
                  <a:cubicBezTo>
                    <a:pt x="2070" y="1590"/>
                    <a:pt x="2655" y="1605"/>
                    <a:pt x="3240" y="1620"/>
                  </a:cubicBez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38361" name="Freeform 89"/>
            <p:cNvSpPr>
              <a:spLocks/>
            </p:cNvSpPr>
            <p:nvPr/>
          </p:nvSpPr>
          <p:spPr bwMode="auto">
            <a:xfrm>
              <a:off x="3492" y="8915"/>
              <a:ext cx="2700" cy="960"/>
            </a:xfrm>
            <a:custGeom>
              <a:avLst/>
              <a:gdLst/>
              <a:ahLst/>
              <a:cxnLst>
                <a:cxn ang="0">
                  <a:pos x="2700" y="900"/>
                </a:cxn>
                <a:cxn ang="0">
                  <a:pos x="2160" y="900"/>
                </a:cxn>
                <a:cxn ang="0">
                  <a:pos x="1800" y="540"/>
                </a:cxn>
                <a:cxn ang="0">
                  <a:pos x="720" y="180"/>
                </a:cxn>
                <a:cxn ang="0">
                  <a:pos x="0" y="0"/>
                </a:cxn>
              </a:cxnLst>
              <a:rect l="0" t="0" r="r" b="b"/>
              <a:pathLst>
                <a:path w="2700" h="960">
                  <a:moveTo>
                    <a:pt x="2700" y="900"/>
                  </a:moveTo>
                  <a:cubicBezTo>
                    <a:pt x="2505" y="930"/>
                    <a:pt x="2310" y="960"/>
                    <a:pt x="2160" y="900"/>
                  </a:cubicBezTo>
                  <a:cubicBezTo>
                    <a:pt x="2010" y="840"/>
                    <a:pt x="2040" y="660"/>
                    <a:pt x="1800" y="540"/>
                  </a:cubicBezTo>
                  <a:cubicBezTo>
                    <a:pt x="1560" y="420"/>
                    <a:pt x="1020" y="270"/>
                    <a:pt x="720" y="180"/>
                  </a:cubicBezTo>
                  <a:cubicBezTo>
                    <a:pt x="420" y="90"/>
                    <a:pt x="210" y="45"/>
                    <a:pt x="0" y="0"/>
                  </a:cubicBez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38362" name="Freeform 90"/>
            <p:cNvSpPr>
              <a:spLocks/>
            </p:cNvSpPr>
            <p:nvPr/>
          </p:nvSpPr>
          <p:spPr bwMode="auto">
            <a:xfrm>
              <a:off x="5292" y="9065"/>
              <a:ext cx="3420" cy="1650"/>
            </a:xfrm>
            <a:custGeom>
              <a:avLst/>
              <a:gdLst/>
              <a:ahLst/>
              <a:cxnLst>
                <a:cxn ang="0">
                  <a:pos x="0" y="1650"/>
                </a:cxn>
                <a:cxn ang="0">
                  <a:pos x="540" y="1470"/>
                </a:cxn>
                <a:cxn ang="0">
                  <a:pos x="900" y="1290"/>
                </a:cxn>
                <a:cxn ang="0">
                  <a:pos x="1800" y="1290"/>
                </a:cxn>
                <a:cxn ang="0">
                  <a:pos x="1980" y="210"/>
                </a:cxn>
                <a:cxn ang="0">
                  <a:pos x="3420" y="30"/>
                </a:cxn>
              </a:cxnLst>
              <a:rect l="0" t="0" r="r" b="b"/>
              <a:pathLst>
                <a:path w="3420" h="1650">
                  <a:moveTo>
                    <a:pt x="0" y="1650"/>
                  </a:moveTo>
                  <a:cubicBezTo>
                    <a:pt x="195" y="1590"/>
                    <a:pt x="390" y="1530"/>
                    <a:pt x="540" y="1470"/>
                  </a:cubicBezTo>
                  <a:cubicBezTo>
                    <a:pt x="690" y="1410"/>
                    <a:pt x="690" y="1320"/>
                    <a:pt x="900" y="1290"/>
                  </a:cubicBezTo>
                  <a:cubicBezTo>
                    <a:pt x="1110" y="1260"/>
                    <a:pt x="1620" y="1470"/>
                    <a:pt x="1800" y="1290"/>
                  </a:cubicBezTo>
                  <a:cubicBezTo>
                    <a:pt x="1980" y="1110"/>
                    <a:pt x="1710" y="420"/>
                    <a:pt x="1980" y="210"/>
                  </a:cubicBezTo>
                  <a:cubicBezTo>
                    <a:pt x="2250" y="0"/>
                    <a:pt x="3210" y="60"/>
                    <a:pt x="3420" y="30"/>
                  </a:cubicBez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38363" name="Freeform 91"/>
            <p:cNvSpPr>
              <a:spLocks/>
            </p:cNvSpPr>
            <p:nvPr/>
          </p:nvSpPr>
          <p:spPr bwMode="auto">
            <a:xfrm>
              <a:off x="4032" y="10175"/>
              <a:ext cx="5400" cy="2010"/>
            </a:xfrm>
            <a:custGeom>
              <a:avLst/>
              <a:gdLst/>
              <a:ahLst/>
              <a:cxnLst>
                <a:cxn ang="0">
                  <a:pos x="0" y="1800"/>
                </a:cxn>
                <a:cxn ang="0">
                  <a:pos x="1440" y="1800"/>
                </a:cxn>
                <a:cxn ang="0">
                  <a:pos x="2520" y="1980"/>
                </a:cxn>
                <a:cxn ang="0">
                  <a:pos x="3240" y="1620"/>
                </a:cxn>
                <a:cxn ang="0">
                  <a:pos x="3420" y="360"/>
                </a:cxn>
                <a:cxn ang="0">
                  <a:pos x="5040" y="180"/>
                </a:cxn>
                <a:cxn ang="0">
                  <a:pos x="5400" y="0"/>
                </a:cxn>
              </a:cxnLst>
              <a:rect l="0" t="0" r="r" b="b"/>
              <a:pathLst>
                <a:path w="5400" h="2010">
                  <a:moveTo>
                    <a:pt x="0" y="1800"/>
                  </a:moveTo>
                  <a:cubicBezTo>
                    <a:pt x="510" y="1785"/>
                    <a:pt x="1020" y="1770"/>
                    <a:pt x="1440" y="1800"/>
                  </a:cubicBezTo>
                  <a:cubicBezTo>
                    <a:pt x="1860" y="1830"/>
                    <a:pt x="2220" y="2010"/>
                    <a:pt x="2520" y="1980"/>
                  </a:cubicBezTo>
                  <a:cubicBezTo>
                    <a:pt x="2820" y="1950"/>
                    <a:pt x="3090" y="1890"/>
                    <a:pt x="3240" y="1620"/>
                  </a:cubicBezTo>
                  <a:cubicBezTo>
                    <a:pt x="3390" y="1350"/>
                    <a:pt x="3120" y="600"/>
                    <a:pt x="3420" y="360"/>
                  </a:cubicBezTo>
                  <a:cubicBezTo>
                    <a:pt x="3720" y="120"/>
                    <a:pt x="4710" y="240"/>
                    <a:pt x="5040" y="180"/>
                  </a:cubicBezTo>
                  <a:cubicBezTo>
                    <a:pt x="5370" y="120"/>
                    <a:pt x="5370" y="60"/>
                    <a:pt x="5400" y="0"/>
                  </a:cubicBez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876800" y="0"/>
            <a:ext cx="4267200" cy="1066800"/>
          </a:xfrm>
        </p:spPr>
        <p:txBody>
          <a:bodyPr/>
          <a:lstStyle/>
          <a:p>
            <a:r>
              <a:rPr lang="sr-Latn-CS" sz="4000">
                <a:solidFill>
                  <a:srgbClr val="800000"/>
                </a:solidFill>
              </a:rPr>
              <a:t>Relacioni model</a:t>
            </a:r>
          </a:p>
        </p:txBody>
      </p:sp>
      <p:sp>
        <p:nvSpPr>
          <p:cNvPr id="4392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45720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sr-Latn-CS" sz="3200" dirty="0">
                <a:solidFill>
                  <a:srgbClr val="800000"/>
                </a:solidFill>
              </a:rPr>
              <a:t>Osnovne karakteristike:</a:t>
            </a:r>
          </a:p>
          <a:p>
            <a:pPr lvl="1">
              <a:lnSpc>
                <a:spcPct val="80000"/>
              </a:lnSpc>
            </a:pPr>
            <a:r>
              <a:rPr lang="sr-Latn-CS" sz="2800" dirty="0">
                <a:solidFill>
                  <a:srgbClr val="800000"/>
                </a:solidFill>
              </a:rPr>
              <a:t>Sve se predstavlja relacijama (tabelama)</a:t>
            </a:r>
            <a:endParaRPr lang="en-US" sz="2800" dirty="0">
              <a:solidFill>
                <a:srgbClr val="800000"/>
              </a:solidFill>
            </a:endParaRPr>
          </a:p>
          <a:p>
            <a:pPr lvl="1">
              <a:lnSpc>
                <a:spcPct val="80000"/>
              </a:lnSpc>
            </a:pPr>
            <a:r>
              <a:rPr lang="sr-Latn-CS" sz="2800" dirty="0">
                <a:solidFill>
                  <a:srgbClr val="800000"/>
                </a:solidFill>
              </a:rPr>
              <a:t>Zasniva se na strogoj matematičkoj teoriji</a:t>
            </a:r>
            <a:endParaRPr lang="en-US" sz="2800" dirty="0">
              <a:solidFill>
                <a:srgbClr val="800000"/>
              </a:solidFill>
            </a:endParaRPr>
          </a:p>
          <a:p>
            <a:pPr lvl="1">
              <a:lnSpc>
                <a:spcPct val="80000"/>
              </a:lnSpc>
            </a:pPr>
            <a:r>
              <a:rPr lang="sr-Latn-CS" sz="2800" dirty="0">
                <a:solidFill>
                  <a:srgbClr val="800000"/>
                </a:solidFill>
              </a:rPr>
              <a:t>Minimalna redudansa podataka</a:t>
            </a:r>
            <a:endParaRPr lang="en-US" sz="2800" dirty="0">
              <a:solidFill>
                <a:srgbClr val="800000"/>
              </a:solidFill>
            </a:endParaRPr>
          </a:p>
          <a:p>
            <a:pPr lvl="1">
              <a:lnSpc>
                <a:spcPct val="80000"/>
              </a:lnSpc>
            </a:pPr>
            <a:r>
              <a:rPr lang="sr-Latn-CS" sz="2800" dirty="0">
                <a:solidFill>
                  <a:srgbClr val="800000"/>
                </a:solidFill>
              </a:rPr>
              <a:t>Jednostavno ažuriranje podataka</a:t>
            </a:r>
            <a:endParaRPr lang="en-US" sz="2800" dirty="0">
              <a:solidFill>
                <a:srgbClr val="800000"/>
              </a:solidFill>
            </a:endParaRPr>
          </a:p>
          <a:p>
            <a:pPr lvl="1">
              <a:lnSpc>
                <a:spcPct val="80000"/>
              </a:lnSpc>
            </a:pPr>
            <a:r>
              <a:rPr lang="sr-Latn-CS" sz="2800" dirty="0">
                <a:solidFill>
                  <a:srgbClr val="800000"/>
                </a:solidFill>
              </a:rPr>
              <a:t>Izbegnute su anomalije ažuriranja</a:t>
            </a:r>
            <a:endParaRPr lang="en-US" sz="2800" dirty="0">
              <a:solidFill>
                <a:srgbClr val="800000"/>
              </a:solidFill>
            </a:endParaRPr>
          </a:p>
          <a:p>
            <a:pPr lvl="1">
              <a:lnSpc>
                <a:spcPct val="80000"/>
              </a:lnSpc>
            </a:pPr>
            <a:r>
              <a:rPr lang="sr-Latn-CS" sz="2800" dirty="0">
                <a:solidFill>
                  <a:srgbClr val="800000"/>
                </a:solidFill>
              </a:rPr>
              <a:t>Redosled kolona i redova ne utiče na informacioni sadržaj tabele</a:t>
            </a:r>
            <a:endParaRPr lang="en-US" sz="2800" dirty="0">
              <a:solidFill>
                <a:srgbClr val="800000"/>
              </a:solidFill>
            </a:endParaRPr>
          </a:p>
          <a:p>
            <a:pPr lvl="1">
              <a:lnSpc>
                <a:spcPct val="80000"/>
              </a:lnSpc>
            </a:pPr>
            <a:r>
              <a:rPr lang="sr-Latn-CS" sz="2800" dirty="0">
                <a:solidFill>
                  <a:srgbClr val="800000"/>
                </a:solidFill>
              </a:rPr>
              <a:t>Ne mogu da egzistiraju dva identična reda (rekorda) u jednoj tabeli</a:t>
            </a:r>
            <a:endParaRPr lang="en-US" sz="2800" dirty="0">
              <a:solidFill>
                <a:srgbClr val="800000"/>
              </a:solidFill>
            </a:endParaRPr>
          </a:p>
          <a:p>
            <a:pPr lvl="1">
              <a:lnSpc>
                <a:spcPct val="80000"/>
              </a:lnSpc>
            </a:pPr>
            <a:r>
              <a:rPr lang="sr-Latn-CS" sz="2800" dirty="0">
                <a:solidFill>
                  <a:srgbClr val="800000"/>
                </a:solidFill>
              </a:rPr>
              <a:t>Svaki red se može jednoznačno odrediti (postoji primarni ključ)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/>
              <a:t>Modelovanje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733C2-74CF-44EA-81FC-4787461C5608}" type="slidenum">
              <a:rPr lang="sr-Latn-CS"/>
              <a:pPr/>
              <a:t>34</a:t>
            </a:fld>
            <a:endParaRPr lang="sr-Latn-CS"/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876800" y="0"/>
            <a:ext cx="4267200" cy="1066800"/>
          </a:xfrm>
        </p:spPr>
        <p:txBody>
          <a:bodyPr/>
          <a:lstStyle/>
          <a:p>
            <a:r>
              <a:rPr lang="sr-Latn-CS" sz="4000">
                <a:solidFill>
                  <a:srgbClr val="800000"/>
                </a:solidFill>
              </a:rPr>
              <a:t>Relacioni model</a:t>
            </a:r>
          </a:p>
        </p:txBody>
      </p:sp>
      <p:sp>
        <p:nvSpPr>
          <p:cNvPr id="3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/>
              <a:t>Modelovanje</a:t>
            </a:r>
          </a:p>
        </p:txBody>
      </p:sp>
      <p:sp>
        <p:nvSpPr>
          <p:cNvPr id="3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A5A-4B6A-433E-8BAA-24A58B9E069C}" type="slidenum">
              <a:rPr lang="sr-Latn-CS"/>
              <a:pPr/>
              <a:t>35</a:t>
            </a:fld>
            <a:endParaRPr lang="sr-Latn-CS"/>
          </a:p>
        </p:txBody>
      </p:sp>
      <p:grpSp>
        <p:nvGrpSpPr>
          <p:cNvPr id="441349" name="Group 5"/>
          <p:cNvGrpSpPr>
            <a:grpSpLocks noChangeAspect="1"/>
          </p:cNvGrpSpPr>
          <p:nvPr/>
        </p:nvGrpSpPr>
        <p:grpSpPr bwMode="auto">
          <a:xfrm>
            <a:off x="838200" y="1676400"/>
            <a:ext cx="7467600" cy="3422650"/>
            <a:chOff x="2691" y="5662"/>
            <a:chExt cx="6283" cy="2880"/>
          </a:xfrm>
        </p:grpSpPr>
        <p:sp>
          <p:nvSpPr>
            <p:cNvPr id="441350" name="AutoShape 6"/>
            <p:cNvSpPr>
              <a:spLocks noChangeAspect="1" noChangeArrowheads="1"/>
            </p:cNvSpPr>
            <p:nvPr/>
          </p:nvSpPr>
          <p:spPr bwMode="auto">
            <a:xfrm>
              <a:off x="2691" y="5662"/>
              <a:ext cx="6283" cy="28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grpSp>
          <p:nvGrpSpPr>
            <p:cNvPr id="441351" name="Group 7"/>
            <p:cNvGrpSpPr>
              <a:grpSpLocks/>
            </p:cNvGrpSpPr>
            <p:nvPr/>
          </p:nvGrpSpPr>
          <p:grpSpPr bwMode="auto">
            <a:xfrm>
              <a:off x="2822" y="5662"/>
              <a:ext cx="1571" cy="2356"/>
              <a:chOff x="2822" y="5662"/>
              <a:chExt cx="1571" cy="2356"/>
            </a:xfrm>
          </p:grpSpPr>
          <p:sp>
            <p:nvSpPr>
              <p:cNvPr id="441352" name="Rectangle 8"/>
              <p:cNvSpPr>
                <a:spLocks noChangeArrowheads="1"/>
              </p:cNvSpPr>
              <p:nvPr/>
            </p:nvSpPr>
            <p:spPr bwMode="auto">
              <a:xfrm>
                <a:off x="2822" y="6055"/>
                <a:ext cx="785" cy="392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sr-Latn-CS" sz="1400"/>
                  <a:t>BrInd</a:t>
                </a:r>
                <a:endParaRPr lang="sr-Latn-CS"/>
              </a:p>
            </p:txBody>
          </p:sp>
          <p:sp>
            <p:nvSpPr>
              <p:cNvPr id="441353" name="Rectangle 9"/>
              <p:cNvSpPr>
                <a:spLocks noChangeArrowheads="1"/>
              </p:cNvSpPr>
              <p:nvPr/>
            </p:nvSpPr>
            <p:spPr bwMode="auto">
              <a:xfrm>
                <a:off x="3607" y="6055"/>
                <a:ext cx="786" cy="392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sr-Latn-CS" sz="1400"/>
                  <a:t>Ime</a:t>
                </a:r>
                <a:endParaRPr lang="sr-Latn-CS"/>
              </a:p>
            </p:txBody>
          </p:sp>
          <p:sp>
            <p:nvSpPr>
              <p:cNvPr id="441354" name="Rectangle 10"/>
              <p:cNvSpPr>
                <a:spLocks noChangeArrowheads="1"/>
              </p:cNvSpPr>
              <p:nvPr/>
            </p:nvSpPr>
            <p:spPr bwMode="auto">
              <a:xfrm>
                <a:off x="2822" y="6447"/>
                <a:ext cx="785" cy="392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sr-Latn-CS" sz="1200"/>
                  <a:t>75/01</a:t>
                </a:r>
                <a:endParaRPr lang="sr-Latn-CS"/>
              </a:p>
            </p:txBody>
          </p:sp>
          <p:sp>
            <p:nvSpPr>
              <p:cNvPr id="441355" name="Rectangle 11"/>
              <p:cNvSpPr>
                <a:spLocks noChangeArrowheads="1"/>
              </p:cNvSpPr>
              <p:nvPr/>
            </p:nvSpPr>
            <p:spPr bwMode="auto">
              <a:xfrm>
                <a:off x="3607" y="6447"/>
                <a:ext cx="786" cy="392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sr-Latn-CS" sz="1200"/>
                  <a:t>Marko</a:t>
                </a:r>
                <a:endParaRPr lang="sr-Latn-CS"/>
              </a:p>
            </p:txBody>
          </p:sp>
          <p:sp>
            <p:nvSpPr>
              <p:cNvPr id="441356" name="Rectangle 12"/>
              <p:cNvSpPr>
                <a:spLocks noChangeArrowheads="1"/>
              </p:cNvSpPr>
              <p:nvPr/>
            </p:nvSpPr>
            <p:spPr bwMode="auto">
              <a:xfrm>
                <a:off x="2822" y="6840"/>
                <a:ext cx="785" cy="392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sr-Latn-CS" sz="1200"/>
                  <a:t>22/02</a:t>
                </a:r>
                <a:endParaRPr lang="sr-Latn-CS"/>
              </a:p>
            </p:txBody>
          </p:sp>
          <p:sp>
            <p:nvSpPr>
              <p:cNvPr id="441357" name="Rectangle 13"/>
              <p:cNvSpPr>
                <a:spLocks noChangeArrowheads="1"/>
              </p:cNvSpPr>
              <p:nvPr/>
            </p:nvSpPr>
            <p:spPr bwMode="auto">
              <a:xfrm>
                <a:off x="3607" y="6840"/>
                <a:ext cx="786" cy="392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sr-Latn-CS" sz="1200"/>
                  <a:t>Petar</a:t>
                </a:r>
                <a:endParaRPr lang="sr-Latn-CS"/>
              </a:p>
            </p:txBody>
          </p:sp>
          <p:sp>
            <p:nvSpPr>
              <p:cNvPr id="441358" name="Rectangle 14"/>
              <p:cNvSpPr>
                <a:spLocks noChangeArrowheads="1"/>
              </p:cNvSpPr>
              <p:nvPr/>
            </p:nvSpPr>
            <p:spPr bwMode="auto">
              <a:xfrm>
                <a:off x="2822" y="7233"/>
                <a:ext cx="785" cy="392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sr-Latn-CS" sz="1200"/>
                  <a:t>156/03</a:t>
                </a:r>
                <a:endParaRPr lang="sr-Latn-CS"/>
              </a:p>
            </p:txBody>
          </p:sp>
          <p:sp>
            <p:nvSpPr>
              <p:cNvPr id="441359" name="Rectangle 15"/>
              <p:cNvSpPr>
                <a:spLocks noChangeArrowheads="1"/>
              </p:cNvSpPr>
              <p:nvPr/>
            </p:nvSpPr>
            <p:spPr bwMode="auto">
              <a:xfrm>
                <a:off x="3607" y="7233"/>
                <a:ext cx="786" cy="392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sr-Latn-CS" sz="1200"/>
                  <a:t>Milan</a:t>
                </a:r>
                <a:endParaRPr lang="sr-Latn-CS"/>
              </a:p>
            </p:txBody>
          </p:sp>
          <p:sp>
            <p:nvSpPr>
              <p:cNvPr id="441360" name="Rectangle 16"/>
              <p:cNvSpPr>
                <a:spLocks noChangeArrowheads="1"/>
              </p:cNvSpPr>
              <p:nvPr/>
            </p:nvSpPr>
            <p:spPr bwMode="auto">
              <a:xfrm>
                <a:off x="2822" y="7626"/>
                <a:ext cx="785" cy="392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sr-Latn-CS" sz="1200"/>
                  <a:t>112/02</a:t>
                </a:r>
                <a:endParaRPr lang="sr-Latn-CS"/>
              </a:p>
            </p:txBody>
          </p:sp>
          <p:sp>
            <p:nvSpPr>
              <p:cNvPr id="441361" name="Rectangle 17"/>
              <p:cNvSpPr>
                <a:spLocks noChangeArrowheads="1"/>
              </p:cNvSpPr>
              <p:nvPr/>
            </p:nvSpPr>
            <p:spPr bwMode="auto">
              <a:xfrm>
                <a:off x="3607" y="7626"/>
                <a:ext cx="786" cy="392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sr-Latn-CS" sz="1200"/>
                  <a:t>Dragan</a:t>
                </a:r>
                <a:endParaRPr lang="sr-Latn-CS"/>
              </a:p>
            </p:txBody>
          </p:sp>
          <p:sp>
            <p:nvSpPr>
              <p:cNvPr id="441362" name="Text Box 18"/>
              <p:cNvSpPr txBox="1">
                <a:spLocks noChangeArrowheads="1"/>
              </p:cNvSpPr>
              <p:nvPr/>
            </p:nvSpPr>
            <p:spPr bwMode="auto">
              <a:xfrm>
                <a:off x="3083" y="5662"/>
                <a:ext cx="1048" cy="3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sr-Latn-CS" sz="1600" b="1"/>
                  <a:t>Student</a:t>
                </a:r>
                <a:endParaRPr lang="sr-Latn-CS" sz="1600"/>
              </a:p>
            </p:txBody>
          </p:sp>
        </p:grpSp>
        <p:sp>
          <p:nvSpPr>
            <p:cNvPr id="441363" name="Rectangle 19"/>
            <p:cNvSpPr>
              <a:spLocks noChangeArrowheads="1"/>
            </p:cNvSpPr>
            <p:nvPr/>
          </p:nvSpPr>
          <p:spPr bwMode="auto">
            <a:xfrm>
              <a:off x="6094" y="6055"/>
              <a:ext cx="785" cy="39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400"/>
                <a:t>SifK</a:t>
              </a:r>
              <a:endParaRPr lang="sr-Latn-CS"/>
            </a:p>
          </p:txBody>
        </p:sp>
        <p:sp>
          <p:nvSpPr>
            <p:cNvPr id="441364" name="Rectangle 20"/>
            <p:cNvSpPr>
              <a:spLocks noChangeArrowheads="1"/>
            </p:cNvSpPr>
            <p:nvPr/>
          </p:nvSpPr>
          <p:spPr bwMode="auto">
            <a:xfrm>
              <a:off x="6879" y="6055"/>
              <a:ext cx="1834" cy="39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400"/>
                <a:t>Naziv</a:t>
              </a:r>
              <a:endParaRPr lang="sr-Latn-CS"/>
            </a:p>
          </p:txBody>
        </p:sp>
        <p:sp>
          <p:nvSpPr>
            <p:cNvPr id="441365" name="Rectangle 21"/>
            <p:cNvSpPr>
              <a:spLocks noChangeArrowheads="1"/>
            </p:cNvSpPr>
            <p:nvPr/>
          </p:nvSpPr>
          <p:spPr bwMode="auto">
            <a:xfrm>
              <a:off x="6094" y="6447"/>
              <a:ext cx="785" cy="39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200"/>
                <a:t>001</a:t>
              </a:r>
              <a:endParaRPr lang="sr-Latn-CS"/>
            </a:p>
          </p:txBody>
        </p:sp>
        <p:sp>
          <p:nvSpPr>
            <p:cNvPr id="441366" name="Rectangle 22"/>
            <p:cNvSpPr>
              <a:spLocks noChangeArrowheads="1"/>
            </p:cNvSpPr>
            <p:nvPr/>
          </p:nvSpPr>
          <p:spPr bwMode="auto">
            <a:xfrm>
              <a:off x="6879" y="6447"/>
              <a:ext cx="1834" cy="39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200" dirty="0"/>
                <a:t>Računovodstvo</a:t>
              </a:r>
              <a:endParaRPr lang="sr-Latn-CS" dirty="0"/>
            </a:p>
          </p:txBody>
        </p:sp>
        <p:sp>
          <p:nvSpPr>
            <p:cNvPr id="441367" name="Rectangle 23"/>
            <p:cNvSpPr>
              <a:spLocks noChangeArrowheads="1"/>
            </p:cNvSpPr>
            <p:nvPr/>
          </p:nvSpPr>
          <p:spPr bwMode="auto">
            <a:xfrm>
              <a:off x="6094" y="6840"/>
              <a:ext cx="785" cy="39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200"/>
                <a:t>002</a:t>
              </a:r>
              <a:endParaRPr lang="sr-Latn-CS"/>
            </a:p>
          </p:txBody>
        </p:sp>
        <p:sp>
          <p:nvSpPr>
            <p:cNvPr id="441368" name="Rectangle 24"/>
            <p:cNvSpPr>
              <a:spLocks noChangeArrowheads="1"/>
            </p:cNvSpPr>
            <p:nvPr/>
          </p:nvSpPr>
          <p:spPr bwMode="auto">
            <a:xfrm>
              <a:off x="6879" y="6840"/>
              <a:ext cx="1834" cy="39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200"/>
                <a:t>Baze podataka</a:t>
              </a:r>
              <a:endParaRPr lang="sr-Latn-CS"/>
            </a:p>
          </p:txBody>
        </p:sp>
        <p:sp>
          <p:nvSpPr>
            <p:cNvPr id="441369" name="Rectangle 25"/>
            <p:cNvSpPr>
              <a:spLocks noChangeArrowheads="1"/>
            </p:cNvSpPr>
            <p:nvPr/>
          </p:nvSpPr>
          <p:spPr bwMode="auto">
            <a:xfrm>
              <a:off x="6094" y="7233"/>
              <a:ext cx="785" cy="39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200"/>
                <a:t>003</a:t>
              </a:r>
              <a:endParaRPr lang="sr-Latn-CS"/>
            </a:p>
          </p:txBody>
        </p:sp>
        <p:sp>
          <p:nvSpPr>
            <p:cNvPr id="441370" name="Rectangle 26"/>
            <p:cNvSpPr>
              <a:spLocks noChangeArrowheads="1"/>
            </p:cNvSpPr>
            <p:nvPr/>
          </p:nvSpPr>
          <p:spPr bwMode="auto">
            <a:xfrm>
              <a:off x="6879" y="7233"/>
              <a:ext cx="1834" cy="39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200"/>
                <a:t>Osnove finansija</a:t>
              </a:r>
              <a:endParaRPr lang="sr-Latn-CS"/>
            </a:p>
          </p:txBody>
        </p:sp>
        <p:sp>
          <p:nvSpPr>
            <p:cNvPr id="441371" name="Rectangle 27"/>
            <p:cNvSpPr>
              <a:spLocks noChangeArrowheads="1"/>
            </p:cNvSpPr>
            <p:nvPr/>
          </p:nvSpPr>
          <p:spPr bwMode="auto">
            <a:xfrm>
              <a:off x="6094" y="7626"/>
              <a:ext cx="785" cy="39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200"/>
                <a:t>004</a:t>
              </a:r>
              <a:endParaRPr lang="sr-Latn-CS"/>
            </a:p>
          </p:txBody>
        </p:sp>
        <p:sp>
          <p:nvSpPr>
            <p:cNvPr id="441372" name="Rectangle 28"/>
            <p:cNvSpPr>
              <a:spLocks noChangeArrowheads="1"/>
            </p:cNvSpPr>
            <p:nvPr/>
          </p:nvSpPr>
          <p:spPr bwMode="auto">
            <a:xfrm>
              <a:off x="6879" y="7626"/>
              <a:ext cx="1834" cy="39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200"/>
                <a:t>Poslovna informatika</a:t>
              </a:r>
              <a:endParaRPr lang="sr-Latn-CS"/>
            </a:p>
          </p:txBody>
        </p:sp>
        <p:sp>
          <p:nvSpPr>
            <p:cNvPr id="441373" name="Text Box 29"/>
            <p:cNvSpPr txBox="1">
              <a:spLocks noChangeArrowheads="1"/>
            </p:cNvSpPr>
            <p:nvPr/>
          </p:nvSpPr>
          <p:spPr bwMode="auto">
            <a:xfrm>
              <a:off x="6355" y="5662"/>
              <a:ext cx="1048" cy="3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600" b="1"/>
                <a:t>Knjiga</a:t>
              </a:r>
              <a:endParaRPr lang="sr-Latn-CS" sz="1600"/>
            </a:p>
          </p:txBody>
        </p:sp>
        <p:sp>
          <p:nvSpPr>
            <p:cNvPr id="441374" name="Rectangle 30"/>
            <p:cNvSpPr>
              <a:spLocks noChangeArrowheads="1"/>
            </p:cNvSpPr>
            <p:nvPr/>
          </p:nvSpPr>
          <p:spPr bwMode="auto">
            <a:xfrm>
              <a:off x="6094" y="8018"/>
              <a:ext cx="786" cy="39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200"/>
                <a:t>005</a:t>
              </a:r>
              <a:endParaRPr lang="sr-Latn-CS"/>
            </a:p>
          </p:txBody>
        </p:sp>
        <p:sp>
          <p:nvSpPr>
            <p:cNvPr id="441375" name="Rectangle 31"/>
            <p:cNvSpPr>
              <a:spLocks noChangeArrowheads="1"/>
            </p:cNvSpPr>
            <p:nvPr/>
          </p:nvSpPr>
          <p:spPr bwMode="auto">
            <a:xfrm>
              <a:off x="6880" y="8018"/>
              <a:ext cx="1833" cy="39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200"/>
                <a:t>Marketing</a:t>
              </a:r>
              <a:endParaRPr lang="sr-Latn-CS"/>
            </a:p>
          </p:txBody>
        </p:sp>
      </p:grpSp>
      <p:sp>
        <p:nvSpPr>
          <p:cNvPr id="441376" name="Rectangle 32"/>
          <p:cNvSpPr>
            <a:spLocks noChangeArrowheads="1"/>
          </p:cNvSpPr>
          <p:nvPr/>
        </p:nvSpPr>
        <p:spPr bwMode="auto">
          <a:xfrm>
            <a:off x="457200" y="5181600"/>
            <a:ext cx="8458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sr-Latn-CS" sz="2400">
                <a:solidFill>
                  <a:srgbClr val="800000"/>
                </a:solidFill>
              </a:rPr>
              <a:t>Tabela, sa svojim atributima, je osnovni objekat relacione baze podataka</a:t>
            </a:r>
            <a:r>
              <a:rPr lang="sr-Latn-CS"/>
              <a:t> </a:t>
            </a:r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370" name="Rectangle 2"/>
          <p:cNvSpPr>
            <a:spLocks noGrp="1" noChangeArrowheads="1"/>
          </p:cNvSpPr>
          <p:nvPr>
            <p:ph type="title"/>
          </p:nvPr>
        </p:nvSpPr>
        <p:spPr>
          <a:xfrm>
            <a:off x="4876800" y="0"/>
            <a:ext cx="4267200" cy="1066800"/>
          </a:xfrm>
        </p:spPr>
        <p:txBody>
          <a:bodyPr/>
          <a:lstStyle/>
          <a:p>
            <a:r>
              <a:rPr lang="sr-Latn-CS" sz="4000">
                <a:solidFill>
                  <a:srgbClr val="800000"/>
                </a:solidFill>
              </a:rPr>
              <a:t>Relacioni model</a:t>
            </a:r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/>
              <a:t>Modelovanje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8C46E-7F3F-4FDD-B509-E2D60C96DE0A}" type="slidenum">
              <a:rPr lang="sr-Latn-CS"/>
              <a:pPr/>
              <a:t>36</a:t>
            </a:fld>
            <a:endParaRPr lang="sr-Latn-CS"/>
          </a:p>
        </p:txBody>
      </p:sp>
      <p:sp>
        <p:nvSpPr>
          <p:cNvPr id="442398" name="Rectangle 30"/>
          <p:cNvSpPr>
            <a:spLocks noChangeArrowheads="1"/>
          </p:cNvSpPr>
          <p:nvPr/>
        </p:nvSpPr>
        <p:spPr bwMode="auto">
          <a:xfrm>
            <a:off x="1447800" y="5029200"/>
            <a:ext cx="609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sr-Latn-CS" sz="2400">
                <a:solidFill>
                  <a:srgbClr val="800000"/>
                </a:solidFill>
              </a:rPr>
              <a:t>Grafički prikaz objekata i njihovih atributa</a:t>
            </a:r>
            <a:endParaRPr lang="sr-Latn-CS"/>
          </a:p>
        </p:txBody>
      </p:sp>
      <p:grpSp>
        <p:nvGrpSpPr>
          <p:cNvPr id="442399" name="Group 31"/>
          <p:cNvGrpSpPr>
            <a:grpSpLocks noChangeAspect="1"/>
          </p:cNvGrpSpPr>
          <p:nvPr/>
        </p:nvGrpSpPr>
        <p:grpSpPr bwMode="auto">
          <a:xfrm>
            <a:off x="142875" y="2292350"/>
            <a:ext cx="8686800" cy="2508250"/>
            <a:chOff x="964" y="6674"/>
            <a:chExt cx="9979" cy="2880"/>
          </a:xfrm>
        </p:grpSpPr>
        <p:sp>
          <p:nvSpPr>
            <p:cNvPr id="442400" name="AutoShape 32"/>
            <p:cNvSpPr>
              <a:spLocks noChangeAspect="1" noChangeArrowheads="1"/>
            </p:cNvSpPr>
            <p:nvPr/>
          </p:nvSpPr>
          <p:spPr bwMode="auto">
            <a:xfrm>
              <a:off x="964" y="6674"/>
              <a:ext cx="9979" cy="28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42401" name="Rectangle 33"/>
            <p:cNvSpPr>
              <a:spLocks noChangeArrowheads="1"/>
            </p:cNvSpPr>
            <p:nvPr/>
          </p:nvSpPr>
          <p:spPr bwMode="auto">
            <a:xfrm>
              <a:off x="3304" y="7754"/>
              <a:ext cx="1800" cy="540"/>
            </a:xfrm>
            <a:prstGeom prst="rect">
              <a:avLst/>
            </a:prstGeom>
            <a:solidFill>
              <a:srgbClr val="FFFF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77724" tIns="38862" rIns="77724" bIns="38862" anchor="ctr"/>
            <a:lstStyle/>
            <a:p>
              <a:pPr algn="ctr"/>
              <a:r>
                <a:rPr lang="sr-Latn-CS" sz="1400">
                  <a:latin typeface="Ariall" pitchFamily="34" charset="0"/>
                </a:rPr>
                <a:t>Student</a:t>
              </a:r>
              <a:endParaRPr lang="sr-Latn-CS"/>
            </a:p>
          </p:txBody>
        </p:sp>
        <p:sp>
          <p:nvSpPr>
            <p:cNvPr id="442402" name="Oval 34"/>
            <p:cNvSpPr>
              <a:spLocks noChangeArrowheads="1"/>
            </p:cNvSpPr>
            <p:nvPr/>
          </p:nvSpPr>
          <p:spPr bwMode="auto">
            <a:xfrm>
              <a:off x="1324" y="6944"/>
              <a:ext cx="1721" cy="61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77724" tIns="38862" rIns="77724" bIns="38862" anchor="ctr"/>
            <a:lstStyle/>
            <a:p>
              <a:pPr algn="ctr"/>
              <a:r>
                <a:rPr lang="sr-Latn-CS" sz="1400">
                  <a:latin typeface="Ariall" pitchFamily="34" charset="0"/>
                </a:rPr>
                <a:t>BrInd</a:t>
              </a:r>
              <a:endParaRPr lang="sr-Latn-CS"/>
            </a:p>
          </p:txBody>
        </p:sp>
        <p:sp>
          <p:nvSpPr>
            <p:cNvPr id="442403" name="Oval 35"/>
            <p:cNvSpPr>
              <a:spLocks noChangeArrowheads="1"/>
            </p:cNvSpPr>
            <p:nvPr/>
          </p:nvSpPr>
          <p:spPr bwMode="auto">
            <a:xfrm>
              <a:off x="1553" y="8474"/>
              <a:ext cx="1492" cy="615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77724" tIns="38862" rIns="77724" bIns="38862" anchor="ctr"/>
            <a:lstStyle/>
            <a:p>
              <a:pPr algn="ctr"/>
              <a:r>
                <a:rPr lang="sr-Latn-CS" sz="1400">
                  <a:latin typeface="Ariall" pitchFamily="34" charset="0"/>
                </a:rPr>
                <a:t>Ime</a:t>
              </a:r>
              <a:endParaRPr lang="sr-Latn-CS"/>
            </a:p>
          </p:txBody>
        </p:sp>
        <p:sp>
          <p:nvSpPr>
            <p:cNvPr id="442404" name="Rectangle 36"/>
            <p:cNvSpPr>
              <a:spLocks noChangeArrowheads="1"/>
            </p:cNvSpPr>
            <p:nvPr/>
          </p:nvSpPr>
          <p:spPr bwMode="auto">
            <a:xfrm>
              <a:off x="6543" y="7754"/>
              <a:ext cx="1731" cy="540"/>
            </a:xfrm>
            <a:prstGeom prst="rect">
              <a:avLst/>
            </a:prstGeom>
            <a:solidFill>
              <a:srgbClr val="FFFF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77724" tIns="38862" rIns="77724" bIns="38862" anchor="ctr"/>
            <a:lstStyle/>
            <a:p>
              <a:pPr algn="ctr"/>
              <a:r>
                <a:rPr lang="sr-Latn-CS" sz="1400">
                  <a:latin typeface="Ariall" pitchFamily="34" charset="0"/>
                </a:rPr>
                <a:t>Knjiga</a:t>
              </a:r>
              <a:endParaRPr lang="sr-Latn-CS"/>
            </a:p>
          </p:txBody>
        </p:sp>
        <p:sp>
          <p:nvSpPr>
            <p:cNvPr id="442405" name="Oval 37"/>
            <p:cNvSpPr>
              <a:spLocks noChangeArrowheads="1"/>
            </p:cNvSpPr>
            <p:nvPr/>
          </p:nvSpPr>
          <p:spPr bwMode="auto">
            <a:xfrm>
              <a:off x="8524" y="7034"/>
              <a:ext cx="1387" cy="61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77724" tIns="38862" rIns="77724" bIns="38862" anchor="ctr"/>
            <a:lstStyle/>
            <a:p>
              <a:pPr algn="ctr"/>
              <a:r>
                <a:rPr lang="sr-Latn-CS" sz="1400">
                  <a:latin typeface="Ariall" pitchFamily="34" charset="0"/>
                </a:rPr>
                <a:t>SifK</a:t>
              </a:r>
              <a:endParaRPr lang="sr-Latn-CS"/>
            </a:p>
          </p:txBody>
        </p:sp>
        <p:sp>
          <p:nvSpPr>
            <p:cNvPr id="442406" name="Oval 38"/>
            <p:cNvSpPr>
              <a:spLocks noChangeArrowheads="1"/>
            </p:cNvSpPr>
            <p:nvPr/>
          </p:nvSpPr>
          <p:spPr bwMode="auto">
            <a:xfrm>
              <a:off x="8524" y="8654"/>
              <a:ext cx="1614" cy="61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77724" tIns="38862" rIns="77724" bIns="38862" anchor="ctr"/>
            <a:lstStyle/>
            <a:p>
              <a:pPr algn="ctr"/>
              <a:r>
                <a:rPr lang="sr-Latn-CS" sz="1400">
                  <a:latin typeface="Ariall" pitchFamily="34" charset="0"/>
                </a:rPr>
                <a:t>Naziv</a:t>
              </a:r>
              <a:endParaRPr lang="sr-Latn-CS"/>
            </a:p>
          </p:txBody>
        </p:sp>
        <p:cxnSp>
          <p:nvCxnSpPr>
            <p:cNvPr id="442407" name="AutoShape 39"/>
            <p:cNvCxnSpPr>
              <a:cxnSpLocks noChangeShapeType="1"/>
              <a:stCxn id="442401" idx="2"/>
              <a:endCxn id="442403" idx="7"/>
            </p:cNvCxnSpPr>
            <p:nvPr/>
          </p:nvCxnSpPr>
          <p:spPr bwMode="auto">
            <a:xfrm flipH="1">
              <a:off x="2827" y="8314"/>
              <a:ext cx="1377" cy="250"/>
            </a:xfrm>
            <a:prstGeom prst="straightConnector1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442408" name="AutoShape 40"/>
            <p:cNvCxnSpPr>
              <a:cxnSpLocks noChangeShapeType="1"/>
              <a:stCxn id="442401" idx="0"/>
              <a:endCxn id="442402" idx="5"/>
            </p:cNvCxnSpPr>
            <p:nvPr/>
          </p:nvCxnSpPr>
          <p:spPr bwMode="auto">
            <a:xfrm flipH="1" flipV="1">
              <a:off x="2793" y="7468"/>
              <a:ext cx="1411" cy="266"/>
            </a:xfrm>
            <a:prstGeom prst="straightConnector1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442409" name="AutoShape 41"/>
            <p:cNvCxnSpPr>
              <a:cxnSpLocks noChangeShapeType="1"/>
              <a:stCxn id="442404" idx="0"/>
              <a:endCxn id="442405" idx="3"/>
            </p:cNvCxnSpPr>
            <p:nvPr/>
          </p:nvCxnSpPr>
          <p:spPr bwMode="auto">
            <a:xfrm flipV="1">
              <a:off x="7409" y="7558"/>
              <a:ext cx="1318" cy="176"/>
            </a:xfrm>
            <a:prstGeom prst="straightConnector1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442410" name="AutoShape 42"/>
            <p:cNvCxnSpPr>
              <a:cxnSpLocks noChangeShapeType="1"/>
              <a:stCxn id="442404" idx="2"/>
              <a:endCxn id="442406" idx="1"/>
            </p:cNvCxnSpPr>
            <p:nvPr/>
          </p:nvCxnSpPr>
          <p:spPr bwMode="auto">
            <a:xfrm>
              <a:off x="7409" y="8314"/>
              <a:ext cx="1351" cy="430"/>
            </a:xfrm>
            <a:prstGeom prst="straightConnector1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</p:cxnSp>
      </p:grp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394" name="Rectangle 2"/>
          <p:cNvSpPr>
            <a:spLocks noGrp="1" noChangeArrowheads="1"/>
          </p:cNvSpPr>
          <p:nvPr>
            <p:ph type="title"/>
          </p:nvPr>
        </p:nvSpPr>
        <p:spPr>
          <a:xfrm>
            <a:off x="4876800" y="0"/>
            <a:ext cx="4267200" cy="1066800"/>
          </a:xfrm>
        </p:spPr>
        <p:txBody>
          <a:bodyPr/>
          <a:lstStyle/>
          <a:p>
            <a:r>
              <a:rPr lang="sr-Latn-CS" sz="4000">
                <a:solidFill>
                  <a:srgbClr val="800000"/>
                </a:solidFill>
              </a:rPr>
              <a:t>Relacioni model</a:t>
            </a:r>
          </a:p>
        </p:txBody>
      </p:sp>
      <p:sp>
        <p:nvSpPr>
          <p:cNvPr id="3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/>
              <a:t>Modelovanje</a:t>
            </a:r>
          </a:p>
        </p:txBody>
      </p:sp>
      <p:sp>
        <p:nvSpPr>
          <p:cNvPr id="3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3E08D-9D27-4680-A189-C777B725AC13}" type="slidenum">
              <a:rPr lang="sr-Latn-CS"/>
              <a:pPr/>
              <a:t>37</a:t>
            </a:fld>
            <a:endParaRPr lang="sr-Latn-CS"/>
          </a:p>
        </p:txBody>
      </p:sp>
      <p:sp>
        <p:nvSpPr>
          <p:cNvPr id="443395" name="Rectangle 3"/>
          <p:cNvSpPr>
            <a:spLocks noChangeArrowheads="1"/>
          </p:cNvSpPr>
          <p:nvPr/>
        </p:nvSpPr>
        <p:spPr bwMode="auto">
          <a:xfrm>
            <a:off x="533400" y="5562600"/>
            <a:ext cx="838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sr-Latn-CS" sz="2400">
                <a:solidFill>
                  <a:srgbClr val="800000"/>
                </a:solidFill>
              </a:rPr>
              <a:t>Veze između objekata realnog sveta – formira se klasa veza </a:t>
            </a:r>
          </a:p>
        </p:txBody>
      </p:sp>
      <p:grpSp>
        <p:nvGrpSpPr>
          <p:cNvPr id="443408" name="Group 16"/>
          <p:cNvGrpSpPr>
            <a:grpSpLocks noChangeAspect="1"/>
          </p:cNvGrpSpPr>
          <p:nvPr/>
        </p:nvGrpSpPr>
        <p:grpSpPr bwMode="auto">
          <a:xfrm>
            <a:off x="609600" y="1828800"/>
            <a:ext cx="7543800" cy="3457575"/>
            <a:chOff x="2691" y="5662"/>
            <a:chExt cx="6283" cy="2880"/>
          </a:xfrm>
        </p:grpSpPr>
        <p:sp>
          <p:nvSpPr>
            <p:cNvPr id="443409" name="AutoShape 17"/>
            <p:cNvSpPr>
              <a:spLocks noChangeAspect="1" noChangeArrowheads="1"/>
            </p:cNvSpPr>
            <p:nvPr/>
          </p:nvSpPr>
          <p:spPr bwMode="auto">
            <a:xfrm>
              <a:off x="2691" y="5662"/>
              <a:ext cx="6283" cy="28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grpSp>
          <p:nvGrpSpPr>
            <p:cNvPr id="443410" name="Group 18"/>
            <p:cNvGrpSpPr>
              <a:grpSpLocks/>
            </p:cNvGrpSpPr>
            <p:nvPr/>
          </p:nvGrpSpPr>
          <p:grpSpPr bwMode="auto">
            <a:xfrm>
              <a:off x="2822" y="5662"/>
              <a:ext cx="1571" cy="2356"/>
              <a:chOff x="2822" y="5662"/>
              <a:chExt cx="1571" cy="2356"/>
            </a:xfrm>
          </p:grpSpPr>
          <p:sp>
            <p:nvSpPr>
              <p:cNvPr id="443411" name="Rectangle 19"/>
              <p:cNvSpPr>
                <a:spLocks noChangeArrowheads="1"/>
              </p:cNvSpPr>
              <p:nvPr/>
            </p:nvSpPr>
            <p:spPr bwMode="auto">
              <a:xfrm>
                <a:off x="2822" y="6055"/>
                <a:ext cx="785" cy="392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sr-Latn-CS" sz="1400"/>
                  <a:t>BrInd</a:t>
                </a:r>
                <a:endParaRPr lang="sr-Latn-CS"/>
              </a:p>
            </p:txBody>
          </p:sp>
          <p:sp>
            <p:nvSpPr>
              <p:cNvPr id="443412" name="Rectangle 20"/>
              <p:cNvSpPr>
                <a:spLocks noChangeArrowheads="1"/>
              </p:cNvSpPr>
              <p:nvPr/>
            </p:nvSpPr>
            <p:spPr bwMode="auto">
              <a:xfrm>
                <a:off x="3607" y="6055"/>
                <a:ext cx="786" cy="392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sr-Latn-CS" sz="1400"/>
                  <a:t>Ime</a:t>
                </a:r>
                <a:endParaRPr lang="sr-Latn-CS"/>
              </a:p>
            </p:txBody>
          </p:sp>
          <p:sp>
            <p:nvSpPr>
              <p:cNvPr id="443413" name="Rectangle 21"/>
              <p:cNvSpPr>
                <a:spLocks noChangeArrowheads="1"/>
              </p:cNvSpPr>
              <p:nvPr/>
            </p:nvSpPr>
            <p:spPr bwMode="auto">
              <a:xfrm>
                <a:off x="2822" y="6447"/>
                <a:ext cx="785" cy="392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sr-Latn-CS" sz="1200"/>
                  <a:t>75/01</a:t>
                </a:r>
                <a:endParaRPr lang="sr-Latn-CS"/>
              </a:p>
            </p:txBody>
          </p:sp>
          <p:sp>
            <p:nvSpPr>
              <p:cNvPr id="443414" name="Rectangle 22"/>
              <p:cNvSpPr>
                <a:spLocks noChangeArrowheads="1"/>
              </p:cNvSpPr>
              <p:nvPr/>
            </p:nvSpPr>
            <p:spPr bwMode="auto">
              <a:xfrm>
                <a:off x="3607" y="6447"/>
                <a:ext cx="786" cy="392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sr-Latn-CS" sz="1200"/>
                  <a:t>Marko</a:t>
                </a:r>
                <a:endParaRPr lang="sr-Latn-CS"/>
              </a:p>
            </p:txBody>
          </p:sp>
          <p:sp>
            <p:nvSpPr>
              <p:cNvPr id="443415" name="Rectangle 23"/>
              <p:cNvSpPr>
                <a:spLocks noChangeArrowheads="1"/>
              </p:cNvSpPr>
              <p:nvPr/>
            </p:nvSpPr>
            <p:spPr bwMode="auto">
              <a:xfrm>
                <a:off x="2822" y="6840"/>
                <a:ext cx="785" cy="392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sr-Latn-CS" sz="1200"/>
                  <a:t>22/02</a:t>
                </a:r>
                <a:endParaRPr lang="sr-Latn-CS"/>
              </a:p>
            </p:txBody>
          </p:sp>
          <p:sp>
            <p:nvSpPr>
              <p:cNvPr id="443416" name="Rectangle 24"/>
              <p:cNvSpPr>
                <a:spLocks noChangeArrowheads="1"/>
              </p:cNvSpPr>
              <p:nvPr/>
            </p:nvSpPr>
            <p:spPr bwMode="auto">
              <a:xfrm>
                <a:off x="3607" y="6840"/>
                <a:ext cx="786" cy="392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sr-Latn-CS" sz="1200"/>
                  <a:t>Petar</a:t>
                </a:r>
                <a:endParaRPr lang="sr-Latn-CS"/>
              </a:p>
            </p:txBody>
          </p:sp>
          <p:sp>
            <p:nvSpPr>
              <p:cNvPr id="443417" name="Rectangle 25"/>
              <p:cNvSpPr>
                <a:spLocks noChangeArrowheads="1"/>
              </p:cNvSpPr>
              <p:nvPr/>
            </p:nvSpPr>
            <p:spPr bwMode="auto">
              <a:xfrm>
                <a:off x="2822" y="7233"/>
                <a:ext cx="785" cy="392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sr-Latn-CS" sz="1200"/>
                  <a:t>156/03</a:t>
                </a:r>
                <a:endParaRPr lang="sr-Latn-CS"/>
              </a:p>
            </p:txBody>
          </p:sp>
          <p:sp>
            <p:nvSpPr>
              <p:cNvPr id="443418" name="Rectangle 26"/>
              <p:cNvSpPr>
                <a:spLocks noChangeArrowheads="1"/>
              </p:cNvSpPr>
              <p:nvPr/>
            </p:nvSpPr>
            <p:spPr bwMode="auto">
              <a:xfrm>
                <a:off x="3607" y="7233"/>
                <a:ext cx="786" cy="392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sr-Latn-CS" sz="1200"/>
                  <a:t>Milan</a:t>
                </a:r>
                <a:endParaRPr lang="sr-Latn-CS"/>
              </a:p>
            </p:txBody>
          </p:sp>
          <p:sp>
            <p:nvSpPr>
              <p:cNvPr id="443419" name="Rectangle 27"/>
              <p:cNvSpPr>
                <a:spLocks noChangeArrowheads="1"/>
              </p:cNvSpPr>
              <p:nvPr/>
            </p:nvSpPr>
            <p:spPr bwMode="auto">
              <a:xfrm>
                <a:off x="2822" y="7626"/>
                <a:ext cx="785" cy="392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sr-Latn-CS" sz="1200"/>
                  <a:t>112/02</a:t>
                </a:r>
                <a:endParaRPr lang="sr-Latn-CS"/>
              </a:p>
            </p:txBody>
          </p:sp>
          <p:sp>
            <p:nvSpPr>
              <p:cNvPr id="443420" name="Rectangle 28"/>
              <p:cNvSpPr>
                <a:spLocks noChangeArrowheads="1"/>
              </p:cNvSpPr>
              <p:nvPr/>
            </p:nvSpPr>
            <p:spPr bwMode="auto">
              <a:xfrm>
                <a:off x="3607" y="7626"/>
                <a:ext cx="786" cy="392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sr-Latn-CS" sz="1200"/>
                  <a:t>Dragan</a:t>
                </a:r>
                <a:endParaRPr lang="sr-Latn-CS"/>
              </a:p>
            </p:txBody>
          </p:sp>
          <p:sp>
            <p:nvSpPr>
              <p:cNvPr id="443421" name="Text Box 29"/>
              <p:cNvSpPr txBox="1">
                <a:spLocks noChangeArrowheads="1"/>
              </p:cNvSpPr>
              <p:nvPr/>
            </p:nvSpPr>
            <p:spPr bwMode="auto">
              <a:xfrm>
                <a:off x="3083" y="5662"/>
                <a:ext cx="1048" cy="3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sr-Latn-CS" sz="1400" b="1"/>
                  <a:t>Student</a:t>
                </a:r>
                <a:endParaRPr lang="sr-Latn-CS"/>
              </a:p>
            </p:txBody>
          </p:sp>
        </p:grpSp>
        <p:sp>
          <p:nvSpPr>
            <p:cNvPr id="443422" name="Rectangle 30"/>
            <p:cNvSpPr>
              <a:spLocks noChangeArrowheads="1"/>
            </p:cNvSpPr>
            <p:nvPr/>
          </p:nvSpPr>
          <p:spPr bwMode="auto">
            <a:xfrm>
              <a:off x="6094" y="6055"/>
              <a:ext cx="785" cy="39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400"/>
                <a:t>SifK</a:t>
              </a:r>
              <a:endParaRPr lang="sr-Latn-CS"/>
            </a:p>
          </p:txBody>
        </p:sp>
        <p:sp>
          <p:nvSpPr>
            <p:cNvPr id="443423" name="Rectangle 31"/>
            <p:cNvSpPr>
              <a:spLocks noChangeArrowheads="1"/>
            </p:cNvSpPr>
            <p:nvPr/>
          </p:nvSpPr>
          <p:spPr bwMode="auto">
            <a:xfrm>
              <a:off x="6879" y="6055"/>
              <a:ext cx="1834" cy="39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400"/>
                <a:t>Naziv</a:t>
              </a:r>
              <a:endParaRPr lang="sr-Latn-CS"/>
            </a:p>
          </p:txBody>
        </p:sp>
        <p:sp>
          <p:nvSpPr>
            <p:cNvPr id="443424" name="Rectangle 32"/>
            <p:cNvSpPr>
              <a:spLocks noChangeArrowheads="1"/>
            </p:cNvSpPr>
            <p:nvPr/>
          </p:nvSpPr>
          <p:spPr bwMode="auto">
            <a:xfrm>
              <a:off x="6094" y="6447"/>
              <a:ext cx="785" cy="39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200"/>
                <a:t>001</a:t>
              </a:r>
              <a:endParaRPr lang="sr-Latn-CS"/>
            </a:p>
          </p:txBody>
        </p:sp>
        <p:sp>
          <p:nvSpPr>
            <p:cNvPr id="443425" name="Rectangle 33"/>
            <p:cNvSpPr>
              <a:spLocks noChangeArrowheads="1"/>
            </p:cNvSpPr>
            <p:nvPr/>
          </p:nvSpPr>
          <p:spPr bwMode="auto">
            <a:xfrm>
              <a:off x="6879" y="6447"/>
              <a:ext cx="1834" cy="39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200"/>
                <a:t>Računovodstvo</a:t>
              </a:r>
              <a:endParaRPr lang="sr-Latn-CS"/>
            </a:p>
          </p:txBody>
        </p:sp>
        <p:sp>
          <p:nvSpPr>
            <p:cNvPr id="443426" name="Rectangle 34"/>
            <p:cNvSpPr>
              <a:spLocks noChangeArrowheads="1"/>
            </p:cNvSpPr>
            <p:nvPr/>
          </p:nvSpPr>
          <p:spPr bwMode="auto">
            <a:xfrm>
              <a:off x="6094" y="6840"/>
              <a:ext cx="785" cy="39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200"/>
                <a:t>002</a:t>
              </a:r>
              <a:endParaRPr lang="sr-Latn-CS"/>
            </a:p>
          </p:txBody>
        </p:sp>
        <p:sp>
          <p:nvSpPr>
            <p:cNvPr id="443427" name="Rectangle 35"/>
            <p:cNvSpPr>
              <a:spLocks noChangeArrowheads="1"/>
            </p:cNvSpPr>
            <p:nvPr/>
          </p:nvSpPr>
          <p:spPr bwMode="auto">
            <a:xfrm>
              <a:off x="6879" y="6840"/>
              <a:ext cx="1834" cy="39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200"/>
                <a:t>Baze podataka</a:t>
              </a:r>
              <a:endParaRPr lang="sr-Latn-CS"/>
            </a:p>
          </p:txBody>
        </p:sp>
        <p:sp>
          <p:nvSpPr>
            <p:cNvPr id="443428" name="Rectangle 36"/>
            <p:cNvSpPr>
              <a:spLocks noChangeArrowheads="1"/>
            </p:cNvSpPr>
            <p:nvPr/>
          </p:nvSpPr>
          <p:spPr bwMode="auto">
            <a:xfrm>
              <a:off x="6094" y="7233"/>
              <a:ext cx="785" cy="39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200"/>
                <a:t>003</a:t>
              </a:r>
              <a:endParaRPr lang="sr-Latn-CS"/>
            </a:p>
          </p:txBody>
        </p:sp>
        <p:sp>
          <p:nvSpPr>
            <p:cNvPr id="443429" name="Rectangle 37"/>
            <p:cNvSpPr>
              <a:spLocks noChangeArrowheads="1"/>
            </p:cNvSpPr>
            <p:nvPr/>
          </p:nvSpPr>
          <p:spPr bwMode="auto">
            <a:xfrm>
              <a:off x="6879" y="7233"/>
              <a:ext cx="1834" cy="39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200"/>
                <a:t>Osnove finansija</a:t>
              </a:r>
              <a:endParaRPr lang="sr-Latn-CS"/>
            </a:p>
          </p:txBody>
        </p:sp>
        <p:sp>
          <p:nvSpPr>
            <p:cNvPr id="443430" name="Rectangle 38"/>
            <p:cNvSpPr>
              <a:spLocks noChangeArrowheads="1"/>
            </p:cNvSpPr>
            <p:nvPr/>
          </p:nvSpPr>
          <p:spPr bwMode="auto">
            <a:xfrm>
              <a:off x="6094" y="7626"/>
              <a:ext cx="785" cy="39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200"/>
                <a:t>004</a:t>
              </a:r>
              <a:endParaRPr lang="sr-Latn-CS"/>
            </a:p>
          </p:txBody>
        </p:sp>
        <p:sp>
          <p:nvSpPr>
            <p:cNvPr id="443431" name="Rectangle 39"/>
            <p:cNvSpPr>
              <a:spLocks noChangeArrowheads="1"/>
            </p:cNvSpPr>
            <p:nvPr/>
          </p:nvSpPr>
          <p:spPr bwMode="auto">
            <a:xfrm>
              <a:off x="6879" y="7626"/>
              <a:ext cx="1834" cy="39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200"/>
                <a:t>Poslovna informatika</a:t>
              </a:r>
              <a:endParaRPr lang="sr-Latn-CS"/>
            </a:p>
          </p:txBody>
        </p:sp>
        <p:sp>
          <p:nvSpPr>
            <p:cNvPr id="443432" name="Text Box 40"/>
            <p:cNvSpPr txBox="1">
              <a:spLocks noChangeArrowheads="1"/>
            </p:cNvSpPr>
            <p:nvPr/>
          </p:nvSpPr>
          <p:spPr bwMode="auto">
            <a:xfrm>
              <a:off x="6355" y="5662"/>
              <a:ext cx="1048" cy="3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400" b="1"/>
                <a:t>Knjiga</a:t>
              </a:r>
              <a:endParaRPr lang="sr-Latn-CS"/>
            </a:p>
          </p:txBody>
        </p:sp>
        <p:sp>
          <p:nvSpPr>
            <p:cNvPr id="443433" name="Rectangle 41"/>
            <p:cNvSpPr>
              <a:spLocks noChangeArrowheads="1"/>
            </p:cNvSpPr>
            <p:nvPr/>
          </p:nvSpPr>
          <p:spPr bwMode="auto">
            <a:xfrm>
              <a:off x="6094" y="8018"/>
              <a:ext cx="786" cy="39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200"/>
                <a:t>005</a:t>
              </a:r>
              <a:endParaRPr lang="sr-Latn-CS"/>
            </a:p>
          </p:txBody>
        </p:sp>
        <p:sp>
          <p:nvSpPr>
            <p:cNvPr id="443434" name="Rectangle 42"/>
            <p:cNvSpPr>
              <a:spLocks noChangeArrowheads="1"/>
            </p:cNvSpPr>
            <p:nvPr/>
          </p:nvSpPr>
          <p:spPr bwMode="auto">
            <a:xfrm>
              <a:off x="6880" y="8018"/>
              <a:ext cx="1833" cy="39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200"/>
                <a:t>Marketing</a:t>
              </a:r>
              <a:endParaRPr lang="sr-Latn-CS"/>
            </a:p>
          </p:txBody>
        </p:sp>
        <p:cxnSp>
          <p:nvCxnSpPr>
            <p:cNvPr id="443435" name="AutoShape 43"/>
            <p:cNvCxnSpPr>
              <a:cxnSpLocks noChangeShapeType="1"/>
              <a:stCxn id="443414" idx="3"/>
              <a:endCxn id="443424" idx="1"/>
            </p:cNvCxnSpPr>
            <p:nvPr/>
          </p:nvCxnSpPr>
          <p:spPr bwMode="auto">
            <a:xfrm flipV="1">
              <a:off x="4393" y="6643"/>
              <a:ext cx="1701" cy="1"/>
            </a:xfrm>
            <a:prstGeom prst="straightConnector1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443436" name="AutoShape 44"/>
            <p:cNvCxnSpPr>
              <a:cxnSpLocks noChangeShapeType="1"/>
              <a:endCxn id="443428" idx="1"/>
            </p:cNvCxnSpPr>
            <p:nvPr/>
          </p:nvCxnSpPr>
          <p:spPr bwMode="auto">
            <a:xfrm>
              <a:off x="4393" y="6645"/>
              <a:ext cx="1701" cy="784"/>
            </a:xfrm>
            <a:prstGeom prst="straightConnector1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443437" name="AutoShape 45"/>
            <p:cNvCxnSpPr>
              <a:cxnSpLocks noChangeShapeType="1"/>
              <a:endCxn id="443430" idx="1"/>
            </p:cNvCxnSpPr>
            <p:nvPr/>
          </p:nvCxnSpPr>
          <p:spPr bwMode="auto">
            <a:xfrm>
              <a:off x="4393" y="6646"/>
              <a:ext cx="1701" cy="1177"/>
            </a:xfrm>
            <a:prstGeom prst="straightConnector1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443438" name="AutoShape 46"/>
            <p:cNvCxnSpPr>
              <a:cxnSpLocks noChangeShapeType="1"/>
              <a:stCxn id="443416" idx="3"/>
              <a:endCxn id="443426" idx="1"/>
            </p:cNvCxnSpPr>
            <p:nvPr/>
          </p:nvCxnSpPr>
          <p:spPr bwMode="auto">
            <a:xfrm>
              <a:off x="4393" y="7037"/>
              <a:ext cx="1701" cy="1"/>
            </a:xfrm>
            <a:prstGeom prst="straightConnector1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443439" name="AutoShape 47"/>
            <p:cNvCxnSpPr>
              <a:cxnSpLocks noChangeShapeType="1"/>
              <a:endCxn id="443426" idx="1"/>
            </p:cNvCxnSpPr>
            <p:nvPr/>
          </p:nvCxnSpPr>
          <p:spPr bwMode="auto">
            <a:xfrm flipV="1">
              <a:off x="4393" y="7037"/>
              <a:ext cx="1701" cy="392"/>
            </a:xfrm>
            <a:prstGeom prst="straightConnector1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443440" name="AutoShape 48"/>
            <p:cNvCxnSpPr>
              <a:cxnSpLocks noChangeShapeType="1"/>
              <a:stCxn id="443420" idx="3"/>
              <a:endCxn id="443433" idx="1"/>
            </p:cNvCxnSpPr>
            <p:nvPr/>
          </p:nvCxnSpPr>
          <p:spPr bwMode="auto">
            <a:xfrm>
              <a:off x="4393" y="7823"/>
              <a:ext cx="1701" cy="392"/>
            </a:xfrm>
            <a:prstGeom prst="straightConnector1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</p:cxnSp>
      </p:grp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876800" y="0"/>
            <a:ext cx="4267200" cy="1066800"/>
          </a:xfrm>
        </p:spPr>
        <p:txBody>
          <a:bodyPr/>
          <a:lstStyle/>
          <a:p>
            <a:r>
              <a:rPr lang="sr-Latn-CS" sz="4000">
                <a:solidFill>
                  <a:srgbClr val="800000"/>
                </a:solidFill>
              </a:rPr>
              <a:t>Relacioni model</a:t>
            </a:r>
          </a:p>
        </p:txBody>
      </p:sp>
      <p:sp>
        <p:nvSpPr>
          <p:cNvPr id="5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/>
              <a:t>Modelovanje</a:t>
            </a:r>
          </a:p>
        </p:txBody>
      </p:sp>
      <p:sp>
        <p:nvSpPr>
          <p:cNvPr id="5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E8B40-E00C-45ED-9425-07DF3D5929C2}" type="slidenum">
              <a:rPr lang="sr-Latn-CS"/>
              <a:pPr/>
              <a:t>38</a:t>
            </a:fld>
            <a:endParaRPr lang="sr-Latn-CS"/>
          </a:p>
        </p:txBody>
      </p:sp>
      <p:sp>
        <p:nvSpPr>
          <p:cNvPr id="444419" name="Rectangle 3"/>
          <p:cNvSpPr>
            <a:spLocks noChangeArrowheads="1"/>
          </p:cNvSpPr>
          <p:nvPr/>
        </p:nvSpPr>
        <p:spPr bwMode="auto">
          <a:xfrm>
            <a:off x="533400" y="5562600"/>
            <a:ext cx="838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sr-Latn-CS" sz="2400">
                <a:solidFill>
                  <a:srgbClr val="800000"/>
                </a:solidFill>
              </a:rPr>
              <a:t>Klasa veza može da ima svoje atribute </a:t>
            </a:r>
          </a:p>
        </p:txBody>
      </p:sp>
      <p:grpSp>
        <p:nvGrpSpPr>
          <p:cNvPr id="444500" name="Group 84"/>
          <p:cNvGrpSpPr>
            <a:grpSpLocks/>
          </p:cNvGrpSpPr>
          <p:nvPr/>
        </p:nvGrpSpPr>
        <p:grpSpPr bwMode="auto">
          <a:xfrm>
            <a:off x="533400" y="1828800"/>
            <a:ext cx="8610600" cy="3524250"/>
            <a:chOff x="336" y="1152"/>
            <a:chExt cx="5424" cy="2220"/>
          </a:xfrm>
        </p:grpSpPr>
        <p:sp>
          <p:nvSpPr>
            <p:cNvPr id="444454" name="AutoShape 38"/>
            <p:cNvSpPr>
              <a:spLocks noChangeAspect="1" noChangeArrowheads="1"/>
            </p:cNvSpPr>
            <p:nvPr/>
          </p:nvSpPr>
          <p:spPr bwMode="auto">
            <a:xfrm>
              <a:off x="336" y="1152"/>
              <a:ext cx="5424" cy="2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grpSp>
          <p:nvGrpSpPr>
            <p:cNvPr id="444455" name="Group 39"/>
            <p:cNvGrpSpPr>
              <a:grpSpLocks/>
            </p:cNvGrpSpPr>
            <p:nvPr/>
          </p:nvGrpSpPr>
          <p:grpSpPr bwMode="auto">
            <a:xfrm>
              <a:off x="437" y="1152"/>
              <a:ext cx="1211" cy="1816"/>
              <a:chOff x="2822" y="5662"/>
              <a:chExt cx="1571" cy="2356"/>
            </a:xfrm>
          </p:grpSpPr>
          <p:sp>
            <p:nvSpPr>
              <p:cNvPr id="444456" name="Rectangle 40"/>
              <p:cNvSpPr>
                <a:spLocks noChangeArrowheads="1"/>
              </p:cNvSpPr>
              <p:nvPr/>
            </p:nvSpPr>
            <p:spPr bwMode="auto">
              <a:xfrm>
                <a:off x="2822" y="6055"/>
                <a:ext cx="785" cy="392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sr-Latn-CS" sz="1400"/>
                  <a:t>BrInd</a:t>
                </a:r>
                <a:endParaRPr lang="sr-Latn-CS"/>
              </a:p>
            </p:txBody>
          </p:sp>
          <p:sp>
            <p:nvSpPr>
              <p:cNvPr id="444457" name="Rectangle 41"/>
              <p:cNvSpPr>
                <a:spLocks noChangeArrowheads="1"/>
              </p:cNvSpPr>
              <p:nvPr/>
            </p:nvSpPr>
            <p:spPr bwMode="auto">
              <a:xfrm>
                <a:off x="3607" y="6055"/>
                <a:ext cx="786" cy="392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sr-Latn-CS" sz="1400"/>
                  <a:t>Ime</a:t>
                </a:r>
                <a:endParaRPr lang="sr-Latn-CS"/>
              </a:p>
            </p:txBody>
          </p:sp>
          <p:sp>
            <p:nvSpPr>
              <p:cNvPr id="444458" name="Rectangle 42"/>
              <p:cNvSpPr>
                <a:spLocks noChangeArrowheads="1"/>
              </p:cNvSpPr>
              <p:nvPr/>
            </p:nvSpPr>
            <p:spPr bwMode="auto">
              <a:xfrm>
                <a:off x="2822" y="6447"/>
                <a:ext cx="785" cy="392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sr-Latn-CS" sz="1200"/>
                  <a:t>75/04</a:t>
                </a:r>
                <a:endParaRPr lang="sr-Latn-CS"/>
              </a:p>
            </p:txBody>
          </p:sp>
          <p:sp>
            <p:nvSpPr>
              <p:cNvPr id="444459" name="Rectangle 43"/>
              <p:cNvSpPr>
                <a:spLocks noChangeArrowheads="1"/>
              </p:cNvSpPr>
              <p:nvPr/>
            </p:nvSpPr>
            <p:spPr bwMode="auto">
              <a:xfrm>
                <a:off x="3607" y="6447"/>
                <a:ext cx="786" cy="392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sr-Latn-CS" sz="1200"/>
                  <a:t>Marko</a:t>
                </a:r>
                <a:endParaRPr lang="sr-Latn-CS"/>
              </a:p>
            </p:txBody>
          </p:sp>
          <p:sp>
            <p:nvSpPr>
              <p:cNvPr id="444460" name="Rectangle 44"/>
              <p:cNvSpPr>
                <a:spLocks noChangeArrowheads="1"/>
              </p:cNvSpPr>
              <p:nvPr/>
            </p:nvSpPr>
            <p:spPr bwMode="auto">
              <a:xfrm>
                <a:off x="2822" y="6840"/>
                <a:ext cx="785" cy="392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sr-Latn-CS" sz="1200"/>
                  <a:t>22/06</a:t>
                </a:r>
                <a:endParaRPr lang="sr-Latn-CS"/>
              </a:p>
            </p:txBody>
          </p:sp>
          <p:sp>
            <p:nvSpPr>
              <p:cNvPr id="444461" name="Rectangle 45"/>
              <p:cNvSpPr>
                <a:spLocks noChangeArrowheads="1"/>
              </p:cNvSpPr>
              <p:nvPr/>
            </p:nvSpPr>
            <p:spPr bwMode="auto">
              <a:xfrm>
                <a:off x="3607" y="6840"/>
                <a:ext cx="786" cy="392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sr-Latn-CS" sz="1200"/>
                  <a:t>Petar</a:t>
                </a:r>
                <a:endParaRPr lang="sr-Latn-CS"/>
              </a:p>
            </p:txBody>
          </p:sp>
          <p:sp>
            <p:nvSpPr>
              <p:cNvPr id="444462" name="Rectangle 46"/>
              <p:cNvSpPr>
                <a:spLocks noChangeArrowheads="1"/>
              </p:cNvSpPr>
              <p:nvPr/>
            </p:nvSpPr>
            <p:spPr bwMode="auto">
              <a:xfrm>
                <a:off x="2822" y="7233"/>
                <a:ext cx="785" cy="392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sr-Latn-CS" sz="1200"/>
                  <a:t>156/04</a:t>
                </a:r>
                <a:endParaRPr lang="sr-Latn-CS"/>
              </a:p>
            </p:txBody>
          </p:sp>
          <p:sp>
            <p:nvSpPr>
              <p:cNvPr id="444463" name="Rectangle 47"/>
              <p:cNvSpPr>
                <a:spLocks noChangeArrowheads="1"/>
              </p:cNvSpPr>
              <p:nvPr/>
            </p:nvSpPr>
            <p:spPr bwMode="auto">
              <a:xfrm>
                <a:off x="3607" y="7233"/>
                <a:ext cx="786" cy="392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sr-Latn-CS" sz="1200"/>
                  <a:t>Milan</a:t>
                </a:r>
                <a:endParaRPr lang="sr-Latn-CS"/>
              </a:p>
            </p:txBody>
          </p:sp>
          <p:sp>
            <p:nvSpPr>
              <p:cNvPr id="444464" name="Rectangle 48"/>
              <p:cNvSpPr>
                <a:spLocks noChangeArrowheads="1"/>
              </p:cNvSpPr>
              <p:nvPr/>
            </p:nvSpPr>
            <p:spPr bwMode="auto">
              <a:xfrm>
                <a:off x="2822" y="7626"/>
                <a:ext cx="785" cy="392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sr-Latn-CS" sz="1200"/>
                  <a:t>112/05</a:t>
                </a:r>
                <a:endParaRPr lang="sr-Latn-CS"/>
              </a:p>
            </p:txBody>
          </p:sp>
          <p:sp>
            <p:nvSpPr>
              <p:cNvPr id="444465" name="Rectangle 49"/>
              <p:cNvSpPr>
                <a:spLocks noChangeArrowheads="1"/>
              </p:cNvSpPr>
              <p:nvPr/>
            </p:nvSpPr>
            <p:spPr bwMode="auto">
              <a:xfrm>
                <a:off x="3607" y="7626"/>
                <a:ext cx="786" cy="392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sr-Latn-CS" sz="1200"/>
                  <a:t>Dragan</a:t>
                </a:r>
                <a:endParaRPr lang="sr-Latn-CS"/>
              </a:p>
            </p:txBody>
          </p:sp>
          <p:sp>
            <p:nvSpPr>
              <p:cNvPr id="444466" name="Text Box 50"/>
              <p:cNvSpPr txBox="1">
                <a:spLocks noChangeArrowheads="1"/>
              </p:cNvSpPr>
              <p:nvPr/>
            </p:nvSpPr>
            <p:spPr bwMode="auto">
              <a:xfrm>
                <a:off x="3083" y="5662"/>
                <a:ext cx="1048" cy="3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sr-Latn-CS" sz="1400" b="1"/>
                  <a:t>Student</a:t>
                </a:r>
                <a:endParaRPr lang="sr-Latn-CS"/>
              </a:p>
            </p:txBody>
          </p:sp>
        </p:grpSp>
        <p:sp>
          <p:nvSpPr>
            <p:cNvPr id="444467" name="Rectangle 51"/>
            <p:cNvSpPr>
              <a:spLocks noChangeArrowheads="1"/>
            </p:cNvSpPr>
            <p:nvPr/>
          </p:nvSpPr>
          <p:spPr bwMode="auto">
            <a:xfrm>
              <a:off x="3566" y="1455"/>
              <a:ext cx="604" cy="30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400"/>
                <a:t>SifK</a:t>
              </a:r>
              <a:endParaRPr lang="sr-Latn-CS"/>
            </a:p>
          </p:txBody>
        </p:sp>
        <p:sp>
          <p:nvSpPr>
            <p:cNvPr id="444468" name="Rectangle 52"/>
            <p:cNvSpPr>
              <a:spLocks noChangeArrowheads="1"/>
            </p:cNvSpPr>
            <p:nvPr/>
          </p:nvSpPr>
          <p:spPr bwMode="auto">
            <a:xfrm>
              <a:off x="4170" y="1455"/>
              <a:ext cx="1414" cy="30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400"/>
                <a:t>Naziv</a:t>
              </a:r>
              <a:endParaRPr lang="sr-Latn-CS"/>
            </a:p>
          </p:txBody>
        </p:sp>
        <p:sp>
          <p:nvSpPr>
            <p:cNvPr id="444469" name="Rectangle 53"/>
            <p:cNvSpPr>
              <a:spLocks noChangeArrowheads="1"/>
            </p:cNvSpPr>
            <p:nvPr/>
          </p:nvSpPr>
          <p:spPr bwMode="auto">
            <a:xfrm>
              <a:off x="3566" y="1757"/>
              <a:ext cx="604" cy="30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200"/>
                <a:t>001</a:t>
              </a:r>
              <a:endParaRPr lang="sr-Latn-CS"/>
            </a:p>
          </p:txBody>
        </p:sp>
        <p:sp>
          <p:nvSpPr>
            <p:cNvPr id="444470" name="Rectangle 54"/>
            <p:cNvSpPr>
              <a:spLocks noChangeArrowheads="1"/>
            </p:cNvSpPr>
            <p:nvPr/>
          </p:nvSpPr>
          <p:spPr bwMode="auto">
            <a:xfrm>
              <a:off x="4170" y="1757"/>
              <a:ext cx="1414" cy="30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200"/>
                <a:t>Računovodstvo</a:t>
              </a:r>
              <a:endParaRPr lang="sr-Latn-CS"/>
            </a:p>
          </p:txBody>
        </p:sp>
        <p:sp>
          <p:nvSpPr>
            <p:cNvPr id="444471" name="Rectangle 55"/>
            <p:cNvSpPr>
              <a:spLocks noChangeArrowheads="1"/>
            </p:cNvSpPr>
            <p:nvPr/>
          </p:nvSpPr>
          <p:spPr bwMode="auto">
            <a:xfrm>
              <a:off x="3566" y="2061"/>
              <a:ext cx="604" cy="30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200"/>
                <a:t>002</a:t>
              </a:r>
              <a:endParaRPr lang="sr-Latn-CS"/>
            </a:p>
          </p:txBody>
        </p:sp>
        <p:sp>
          <p:nvSpPr>
            <p:cNvPr id="444472" name="Rectangle 56"/>
            <p:cNvSpPr>
              <a:spLocks noChangeArrowheads="1"/>
            </p:cNvSpPr>
            <p:nvPr/>
          </p:nvSpPr>
          <p:spPr bwMode="auto">
            <a:xfrm>
              <a:off x="4170" y="2061"/>
              <a:ext cx="1414" cy="30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200"/>
                <a:t>Baze podataka</a:t>
              </a:r>
              <a:endParaRPr lang="sr-Latn-CS"/>
            </a:p>
          </p:txBody>
        </p:sp>
        <p:sp>
          <p:nvSpPr>
            <p:cNvPr id="444473" name="Rectangle 57"/>
            <p:cNvSpPr>
              <a:spLocks noChangeArrowheads="1"/>
            </p:cNvSpPr>
            <p:nvPr/>
          </p:nvSpPr>
          <p:spPr bwMode="auto">
            <a:xfrm>
              <a:off x="3566" y="2364"/>
              <a:ext cx="604" cy="30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200"/>
                <a:t>003</a:t>
              </a:r>
              <a:endParaRPr lang="sr-Latn-CS"/>
            </a:p>
          </p:txBody>
        </p:sp>
        <p:sp>
          <p:nvSpPr>
            <p:cNvPr id="444474" name="Rectangle 58"/>
            <p:cNvSpPr>
              <a:spLocks noChangeArrowheads="1"/>
            </p:cNvSpPr>
            <p:nvPr/>
          </p:nvSpPr>
          <p:spPr bwMode="auto">
            <a:xfrm>
              <a:off x="4170" y="2364"/>
              <a:ext cx="1414" cy="30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200"/>
                <a:t>Osnove finansija</a:t>
              </a:r>
              <a:endParaRPr lang="sr-Latn-CS"/>
            </a:p>
          </p:txBody>
        </p:sp>
        <p:sp>
          <p:nvSpPr>
            <p:cNvPr id="444475" name="Rectangle 59"/>
            <p:cNvSpPr>
              <a:spLocks noChangeArrowheads="1"/>
            </p:cNvSpPr>
            <p:nvPr/>
          </p:nvSpPr>
          <p:spPr bwMode="auto">
            <a:xfrm>
              <a:off x="3566" y="2667"/>
              <a:ext cx="604" cy="30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200"/>
                <a:t>004</a:t>
              </a:r>
              <a:endParaRPr lang="sr-Latn-CS"/>
            </a:p>
          </p:txBody>
        </p:sp>
        <p:sp>
          <p:nvSpPr>
            <p:cNvPr id="444476" name="Rectangle 60"/>
            <p:cNvSpPr>
              <a:spLocks noChangeArrowheads="1"/>
            </p:cNvSpPr>
            <p:nvPr/>
          </p:nvSpPr>
          <p:spPr bwMode="auto">
            <a:xfrm>
              <a:off x="4170" y="2667"/>
              <a:ext cx="1414" cy="30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200"/>
                <a:t>Poslovna informatika</a:t>
              </a:r>
              <a:endParaRPr lang="sr-Latn-CS"/>
            </a:p>
          </p:txBody>
        </p:sp>
        <p:sp>
          <p:nvSpPr>
            <p:cNvPr id="444477" name="Text Box 61"/>
            <p:cNvSpPr txBox="1">
              <a:spLocks noChangeArrowheads="1"/>
            </p:cNvSpPr>
            <p:nvPr/>
          </p:nvSpPr>
          <p:spPr bwMode="auto">
            <a:xfrm>
              <a:off x="3767" y="1153"/>
              <a:ext cx="808" cy="3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400" b="1"/>
                <a:t>Knjiga</a:t>
              </a:r>
              <a:endParaRPr lang="sr-Latn-CS"/>
            </a:p>
          </p:txBody>
        </p:sp>
        <p:sp>
          <p:nvSpPr>
            <p:cNvPr id="444478" name="Rectangle 62"/>
            <p:cNvSpPr>
              <a:spLocks noChangeArrowheads="1"/>
            </p:cNvSpPr>
            <p:nvPr/>
          </p:nvSpPr>
          <p:spPr bwMode="auto">
            <a:xfrm>
              <a:off x="3566" y="2969"/>
              <a:ext cx="605" cy="30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200"/>
                <a:t>005</a:t>
              </a:r>
              <a:endParaRPr lang="sr-Latn-CS"/>
            </a:p>
          </p:txBody>
        </p:sp>
        <p:sp>
          <p:nvSpPr>
            <p:cNvPr id="444479" name="Rectangle 63"/>
            <p:cNvSpPr>
              <a:spLocks noChangeArrowheads="1"/>
            </p:cNvSpPr>
            <p:nvPr/>
          </p:nvSpPr>
          <p:spPr bwMode="auto">
            <a:xfrm>
              <a:off x="4171" y="2969"/>
              <a:ext cx="1413" cy="30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200"/>
                <a:t>Marketing</a:t>
              </a:r>
              <a:endParaRPr lang="sr-Latn-CS"/>
            </a:p>
          </p:txBody>
        </p:sp>
        <p:sp>
          <p:nvSpPr>
            <p:cNvPr id="444480" name="Oval 64"/>
            <p:cNvSpPr>
              <a:spLocks noChangeArrowheads="1"/>
            </p:cNvSpPr>
            <p:nvPr/>
          </p:nvSpPr>
          <p:spPr bwMode="auto">
            <a:xfrm>
              <a:off x="1951" y="1455"/>
              <a:ext cx="1211" cy="1715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44481" name="Text Box 65"/>
            <p:cNvSpPr txBox="1">
              <a:spLocks noChangeArrowheads="1"/>
            </p:cNvSpPr>
            <p:nvPr/>
          </p:nvSpPr>
          <p:spPr bwMode="auto">
            <a:xfrm>
              <a:off x="2152" y="1556"/>
              <a:ext cx="808" cy="3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200"/>
                <a:t>12.09.2005</a:t>
              </a:r>
              <a:endParaRPr lang="sr-Latn-CS"/>
            </a:p>
          </p:txBody>
        </p:sp>
        <p:sp>
          <p:nvSpPr>
            <p:cNvPr id="444482" name="Text Box 66"/>
            <p:cNvSpPr txBox="1">
              <a:spLocks noChangeArrowheads="1"/>
            </p:cNvSpPr>
            <p:nvPr/>
          </p:nvSpPr>
          <p:spPr bwMode="auto">
            <a:xfrm>
              <a:off x="2152" y="1757"/>
              <a:ext cx="806" cy="3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200"/>
                <a:t>25.03.2006</a:t>
              </a:r>
              <a:endParaRPr lang="sr-Latn-CS"/>
            </a:p>
          </p:txBody>
        </p:sp>
        <p:sp>
          <p:nvSpPr>
            <p:cNvPr id="444483" name="Text Box 67"/>
            <p:cNvSpPr txBox="1">
              <a:spLocks noChangeArrowheads="1"/>
            </p:cNvSpPr>
            <p:nvPr/>
          </p:nvSpPr>
          <p:spPr bwMode="auto">
            <a:xfrm>
              <a:off x="2154" y="1956"/>
              <a:ext cx="806" cy="3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200"/>
                <a:t>01.11.2005</a:t>
              </a:r>
              <a:endParaRPr lang="sr-Latn-CS"/>
            </a:p>
          </p:txBody>
        </p:sp>
        <p:sp>
          <p:nvSpPr>
            <p:cNvPr id="444484" name="Text Box 68"/>
            <p:cNvSpPr txBox="1">
              <a:spLocks noChangeArrowheads="1"/>
            </p:cNvSpPr>
            <p:nvPr/>
          </p:nvSpPr>
          <p:spPr bwMode="auto">
            <a:xfrm>
              <a:off x="2151" y="2181"/>
              <a:ext cx="807" cy="3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200"/>
                <a:t>07.03.2007</a:t>
              </a:r>
              <a:endParaRPr lang="sr-Latn-CS"/>
            </a:p>
          </p:txBody>
        </p:sp>
        <p:sp>
          <p:nvSpPr>
            <p:cNvPr id="444485" name="Text Box 69"/>
            <p:cNvSpPr txBox="1">
              <a:spLocks noChangeArrowheads="1"/>
            </p:cNvSpPr>
            <p:nvPr/>
          </p:nvSpPr>
          <p:spPr bwMode="auto">
            <a:xfrm>
              <a:off x="2154" y="2468"/>
              <a:ext cx="807" cy="3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200"/>
                <a:t>14.10.2005</a:t>
              </a:r>
              <a:endParaRPr lang="sr-Latn-CS"/>
            </a:p>
          </p:txBody>
        </p:sp>
        <p:sp>
          <p:nvSpPr>
            <p:cNvPr id="444486" name="Text Box 70"/>
            <p:cNvSpPr txBox="1">
              <a:spLocks noChangeArrowheads="1"/>
            </p:cNvSpPr>
            <p:nvPr/>
          </p:nvSpPr>
          <p:spPr bwMode="auto">
            <a:xfrm>
              <a:off x="2152" y="2767"/>
              <a:ext cx="808" cy="3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200"/>
                <a:t>15.02.2007</a:t>
              </a:r>
              <a:endParaRPr lang="sr-Latn-CS"/>
            </a:p>
          </p:txBody>
        </p:sp>
        <p:sp>
          <p:nvSpPr>
            <p:cNvPr id="444487" name="Line 71"/>
            <p:cNvSpPr>
              <a:spLocks noChangeShapeType="1"/>
            </p:cNvSpPr>
            <p:nvPr/>
          </p:nvSpPr>
          <p:spPr bwMode="auto">
            <a:xfrm flipV="1">
              <a:off x="1648" y="1680"/>
              <a:ext cx="560" cy="179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44488" name="Line 72"/>
            <p:cNvSpPr>
              <a:spLocks noChangeShapeType="1"/>
            </p:cNvSpPr>
            <p:nvPr/>
          </p:nvSpPr>
          <p:spPr bwMode="auto">
            <a:xfrm flipV="1">
              <a:off x="1648" y="1824"/>
              <a:ext cx="560" cy="36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44489" name="Line 73"/>
            <p:cNvSpPr>
              <a:spLocks noChangeShapeType="1"/>
            </p:cNvSpPr>
            <p:nvPr/>
          </p:nvSpPr>
          <p:spPr bwMode="auto">
            <a:xfrm>
              <a:off x="1648" y="1860"/>
              <a:ext cx="512" cy="156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44490" name="Line 74"/>
            <p:cNvSpPr>
              <a:spLocks noChangeShapeType="1"/>
            </p:cNvSpPr>
            <p:nvPr/>
          </p:nvSpPr>
          <p:spPr bwMode="auto">
            <a:xfrm>
              <a:off x="2688" y="1632"/>
              <a:ext cx="878" cy="228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44491" name="Line 75"/>
            <p:cNvSpPr>
              <a:spLocks noChangeShapeType="1"/>
            </p:cNvSpPr>
            <p:nvPr/>
          </p:nvSpPr>
          <p:spPr bwMode="auto">
            <a:xfrm>
              <a:off x="2736" y="1824"/>
              <a:ext cx="830" cy="661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44492" name="Line 76"/>
            <p:cNvSpPr>
              <a:spLocks noChangeShapeType="1"/>
            </p:cNvSpPr>
            <p:nvPr/>
          </p:nvSpPr>
          <p:spPr bwMode="auto">
            <a:xfrm>
              <a:off x="2688" y="2064"/>
              <a:ext cx="878" cy="708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44493" name="Line 77"/>
            <p:cNvSpPr>
              <a:spLocks noChangeShapeType="1"/>
            </p:cNvSpPr>
            <p:nvPr/>
          </p:nvSpPr>
          <p:spPr bwMode="auto">
            <a:xfrm>
              <a:off x="1648" y="2197"/>
              <a:ext cx="560" cy="59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44494" name="Line 78"/>
            <p:cNvSpPr>
              <a:spLocks noChangeShapeType="1"/>
            </p:cNvSpPr>
            <p:nvPr/>
          </p:nvSpPr>
          <p:spPr bwMode="auto">
            <a:xfrm flipV="1">
              <a:off x="2688" y="2161"/>
              <a:ext cx="878" cy="95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44495" name="Line 79"/>
            <p:cNvSpPr>
              <a:spLocks noChangeShapeType="1"/>
            </p:cNvSpPr>
            <p:nvPr/>
          </p:nvSpPr>
          <p:spPr bwMode="auto">
            <a:xfrm>
              <a:off x="1648" y="2485"/>
              <a:ext cx="512" cy="59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44496" name="Line 80"/>
            <p:cNvSpPr>
              <a:spLocks noChangeShapeType="1"/>
            </p:cNvSpPr>
            <p:nvPr/>
          </p:nvSpPr>
          <p:spPr bwMode="auto">
            <a:xfrm flipV="1">
              <a:off x="2688" y="2261"/>
              <a:ext cx="878" cy="283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44497" name="Line 81"/>
            <p:cNvSpPr>
              <a:spLocks noChangeShapeType="1"/>
            </p:cNvSpPr>
            <p:nvPr/>
          </p:nvSpPr>
          <p:spPr bwMode="auto">
            <a:xfrm>
              <a:off x="1648" y="2772"/>
              <a:ext cx="512" cy="60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44498" name="Line 82"/>
            <p:cNvSpPr>
              <a:spLocks noChangeShapeType="1"/>
            </p:cNvSpPr>
            <p:nvPr/>
          </p:nvSpPr>
          <p:spPr bwMode="auto">
            <a:xfrm>
              <a:off x="2688" y="2832"/>
              <a:ext cx="878" cy="238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44499" name="Text Box 83"/>
            <p:cNvSpPr txBox="1">
              <a:spLocks noChangeArrowheads="1"/>
            </p:cNvSpPr>
            <p:nvPr/>
          </p:nvSpPr>
          <p:spPr bwMode="auto">
            <a:xfrm>
              <a:off x="2253" y="1153"/>
              <a:ext cx="608" cy="3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400" b="1"/>
                <a:t>Drži</a:t>
              </a:r>
              <a:endParaRPr lang="sr-Latn-CS"/>
            </a:p>
          </p:txBody>
        </p:sp>
      </p:grp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442" name="Rectangle 2"/>
          <p:cNvSpPr>
            <a:spLocks noGrp="1" noChangeArrowheads="1"/>
          </p:cNvSpPr>
          <p:nvPr>
            <p:ph type="title"/>
          </p:nvPr>
        </p:nvSpPr>
        <p:spPr>
          <a:xfrm>
            <a:off x="4876800" y="0"/>
            <a:ext cx="4267200" cy="1066800"/>
          </a:xfrm>
        </p:spPr>
        <p:txBody>
          <a:bodyPr/>
          <a:lstStyle/>
          <a:p>
            <a:r>
              <a:rPr lang="sr-Latn-CS" sz="4000">
                <a:solidFill>
                  <a:srgbClr val="800000"/>
                </a:solidFill>
              </a:rPr>
              <a:t>Relacioni model</a:t>
            </a:r>
          </a:p>
        </p:txBody>
      </p:sp>
      <p:sp>
        <p:nvSpPr>
          <p:cNvPr id="2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/>
              <a:t>Modelovanje</a:t>
            </a:r>
          </a:p>
        </p:txBody>
      </p:sp>
      <p:sp>
        <p:nvSpPr>
          <p:cNvPr id="2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99732-CA3B-4E2A-A47D-6E0CEC30EB7C}" type="slidenum">
              <a:rPr lang="sr-Latn-CS"/>
              <a:pPr/>
              <a:t>39</a:t>
            </a:fld>
            <a:endParaRPr lang="sr-Latn-CS"/>
          </a:p>
        </p:txBody>
      </p:sp>
      <p:sp>
        <p:nvSpPr>
          <p:cNvPr id="445443" name="Rectangle 3"/>
          <p:cNvSpPr>
            <a:spLocks noChangeArrowheads="1"/>
          </p:cNvSpPr>
          <p:nvPr/>
        </p:nvSpPr>
        <p:spPr bwMode="auto">
          <a:xfrm>
            <a:off x="533400" y="5181600"/>
            <a:ext cx="838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sr-Latn-CS" sz="2400">
                <a:solidFill>
                  <a:srgbClr val="800000"/>
                </a:solidFill>
              </a:rPr>
              <a:t>ER dijagram relacionog modela </a:t>
            </a:r>
          </a:p>
        </p:txBody>
      </p:sp>
      <p:grpSp>
        <p:nvGrpSpPr>
          <p:cNvPr id="445523" name="Group 83"/>
          <p:cNvGrpSpPr>
            <a:grpSpLocks/>
          </p:cNvGrpSpPr>
          <p:nvPr/>
        </p:nvGrpSpPr>
        <p:grpSpPr bwMode="auto">
          <a:xfrm>
            <a:off x="838200" y="2133600"/>
            <a:ext cx="7772400" cy="3148013"/>
            <a:chOff x="528" y="2208"/>
            <a:chExt cx="3991" cy="1119"/>
          </a:xfrm>
        </p:grpSpPr>
        <p:sp>
          <p:nvSpPr>
            <p:cNvPr id="445507" name="AutoShape 67"/>
            <p:cNvSpPr>
              <a:spLocks noChangeAspect="1" noChangeArrowheads="1"/>
            </p:cNvSpPr>
            <p:nvPr/>
          </p:nvSpPr>
          <p:spPr bwMode="auto">
            <a:xfrm>
              <a:off x="528" y="2208"/>
              <a:ext cx="3991" cy="11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45508" name="Rectangle 68"/>
            <p:cNvSpPr>
              <a:spLocks noChangeArrowheads="1"/>
            </p:cNvSpPr>
            <p:nvPr/>
          </p:nvSpPr>
          <p:spPr bwMode="auto">
            <a:xfrm>
              <a:off x="1320" y="2632"/>
              <a:ext cx="576" cy="216"/>
            </a:xfrm>
            <a:prstGeom prst="rect">
              <a:avLst/>
            </a:prstGeom>
            <a:solidFill>
              <a:srgbClr val="FFFF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77724" tIns="38862" rIns="77724" bIns="38862" anchor="ctr"/>
            <a:lstStyle/>
            <a:p>
              <a:pPr algn="ctr"/>
              <a:r>
                <a:rPr lang="sr-Latn-CS" sz="1400">
                  <a:latin typeface="Ariall" pitchFamily="34" charset="0"/>
                </a:rPr>
                <a:t>Student</a:t>
              </a:r>
              <a:endParaRPr lang="sr-Latn-CS"/>
            </a:p>
          </p:txBody>
        </p:sp>
        <p:sp>
          <p:nvSpPr>
            <p:cNvPr id="445509" name="Oval 69"/>
            <p:cNvSpPr>
              <a:spLocks noChangeArrowheads="1"/>
            </p:cNvSpPr>
            <p:nvPr/>
          </p:nvSpPr>
          <p:spPr bwMode="auto">
            <a:xfrm>
              <a:off x="528" y="2308"/>
              <a:ext cx="689" cy="246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77724" tIns="38862" rIns="77724" bIns="38862" anchor="ctr"/>
            <a:lstStyle/>
            <a:p>
              <a:pPr algn="ctr"/>
              <a:r>
                <a:rPr lang="sr-Latn-CS" sz="1400">
                  <a:latin typeface="Ariall" pitchFamily="34" charset="0"/>
                </a:rPr>
                <a:t>BrInd</a:t>
              </a:r>
              <a:endParaRPr lang="sr-Latn-CS"/>
            </a:p>
          </p:txBody>
        </p:sp>
        <p:sp>
          <p:nvSpPr>
            <p:cNvPr id="445510" name="Oval 70"/>
            <p:cNvSpPr>
              <a:spLocks noChangeArrowheads="1"/>
            </p:cNvSpPr>
            <p:nvPr/>
          </p:nvSpPr>
          <p:spPr bwMode="auto">
            <a:xfrm>
              <a:off x="620" y="2920"/>
              <a:ext cx="597" cy="246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77724" tIns="38862" rIns="77724" bIns="38862" anchor="ctr"/>
            <a:lstStyle/>
            <a:p>
              <a:pPr algn="ctr"/>
              <a:r>
                <a:rPr lang="sr-Latn-CS" sz="1400">
                  <a:latin typeface="Ariall" pitchFamily="34" charset="0"/>
                </a:rPr>
                <a:t>Ime</a:t>
              </a:r>
              <a:endParaRPr lang="sr-Latn-CS"/>
            </a:p>
          </p:txBody>
        </p:sp>
        <p:sp>
          <p:nvSpPr>
            <p:cNvPr id="445511" name="Rectangle 71"/>
            <p:cNvSpPr>
              <a:spLocks noChangeArrowheads="1"/>
            </p:cNvSpPr>
            <p:nvPr/>
          </p:nvSpPr>
          <p:spPr bwMode="auto">
            <a:xfrm>
              <a:off x="3192" y="2628"/>
              <a:ext cx="548" cy="216"/>
            </a:xfrm>
            <a:prstGeom prst="rect">
              <a:avLst/>
            </a:prstGeom>
            <a:solidFill>
              <a:srgbClr val="FFFF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77724" tIns="38862" rIns="77724" bIns="38862" anchor="ctr"/>
            <a:lstStyle/>
            <a:p>
              <a:pPr algn="ctr"/>
              <a:r>
                <a:rPr lang="sr-Latn-CS" sz="1400">
                  <a:latin typeface="Ariall" pitchFamily="34" charset="0"/>
                </a:rPr>
                <a:t>Knjiga</a:t>
              </a:r>
              <a:endParaRPr lang="sr-Latn-CS"/>
            </a:p>
          </p:txBody>
        </p:sp>
        <p:sp>
          <p:nvSpPr>
            <p:cNvPr id="445512" name="Oval 72"/>
            <p:cNvSpPr>
              <a:spLocks noChangeArrowheads="1"/>
            </p:cNvSpPr>
            <p:nvPr/>
          </p:nvSpPr>
          <p:spPr bwMode="auto">
            <a:xfrm>
              <a:off x="3840" y="2340"/>
              <a:ext cx="554" cy="246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77724" tIns="38862" rIns="77724" bIns="38862" anchor="ctr"/>
            <a:lstStyle/>
            <a:p>
              <a:pPr algn="ctr"/>
              <a:r>
                <a:rPr lang="sr-Latn-CS" sz="1400">
                  <a:latin typeface="Ariall" pitchFamily="34" charset="0"/>
                </a:rPr>
                <a:t>SifK</a:t>
              </a:r>
              <a:endParaRPr lang="sr-Latn-CS"/>
            </a:p>
          </p:txBody>
        </p:sp>
        <p:sp>
          <p:nvSpPr>
            <p:cNvPr id="445513" name="Oval 73"/>
            <p:cNvSpPr>
              <a:spLocks noChangeArrowheads="1"/>
            </p:cNvSpPr>
            <p:nvPr/>
          </p:nvSpPr>
          <p:spPr bwMode="auto">
            <a:xfrm>
              <a:off x="3840" y="2988"/>
              <a:ext cx="645" cy="246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77724" tIns="38862" rIns="77724" bIns="38862" anchor="ctr"/>
            <a:lstStyle/>
            <a:p>
              <a:pPr algn="ctr"/>
              <a:r>
                <a:rPr lang="sr-Latn-CS" sz="1400">
                  <a:latin typeface="Ariall" pitchFamily="34" charset="0"/>
                </a:rPr>
                <a:t>Naziv</a:t>
              </a:r>
              <a:endParaRPr lang="sr-Latn-CS"/>
            </a:p>
          </p:txBody>
        </p:sp>
        <p:cxnSp>
          <p:nvCxnSpPr>
            <p:cNvPr id="445514" name="AutoShape 74"/>
            <p:cNvCxnSpPr>
              <a:cxnSpLocks noChangeShapeType="1"/>
              <a:stCxn id="445508" idx="2"/>
              <a:endCxn id="445510" idx="7"/>
            </p:cNvCxnSpPr>
            <p:nvPr/>
          </p:nvCxnSpPr>
          <p:spPr bwMode="auto">
            <a:xfrm flipH="1">
              <a:off x="1130" y="2856"/>
              <a:ext cx="478" cy="100"/>
            </a:xfrm>
            <a:prstGeom prst="straightConnector1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445515" name="AutoShape 75"/>
            <p:cNvCxnSpPr>
              <a:cxnSpLocks noChangeShapeType="1"/>
              <a:stCxn id="445508" idx="0"/>
              <a:endCxn id="445509" idx="5"/>
            </p:cNvCxnSpPr>
            <p:nvPr/>
          </p:nvCxnSpPr>
          <p:spPr bwMode="auto">
            <a:xfrm flipH="1" flipV="1">
              <a:off x="1116" y="2518"/>
              <a:ext cx="492" cy="106"/>
            </a:xfrm>
            <a:prstGeom prst="straightConnector1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445516" name="AutoShape 76"/>
            <p:cNvCxnSpPr>
              <a:cxnSpLocks noChangeShapeType="1"/>
              <a:stCxn id="445511" idx="0"/>
              <a:endCxn id="445512" idx="3"/>
            </p:cNvCxnSpPr>
            <p:nvPr/>
          </p:nvCxnSpPr>
          <p:spPr bwMode="auto">
            <a:xfrm flipV="1">
              <a:off x="3466" y="2550"/>
              <a:ext cx="455" cy="70"/>
            </a:xfrm>
            <a:prstGeom prst="straightConnector1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445517" name="AutoShape 77"/>
            <p:cNvCxnSpPr>
              <a:cxnSpLocks noChangeShapeType="1"/>
              <a:stCxn id="445511" idx="2"/>
              <a:endCxn id="445513" idx="1"/>
            </p:cNvCxnSpPr>
            <p:nvPr/>
          </p:nvCxnSpPr>
          <p:spPr bwMode="auto">
            <a:xfrm>
              <a:off x="3466" y="2852"/>
              <a:ext cx="468" cy="172"/>
            </a:xfrm>
            <a:prstGeom prst="straightConnector1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445518" name="AutoShape 78"/>
            <p:cNvSpPr>
              <a:spLocks noChangeArrowheads="1"/>
            </p:cNvSpPr>
            <p:nvPr/>
          </p:nvSpPr>
          <p:spPr bwMode="auto">
            <a:xfrm>
              <a:off x="2184" y="2556"/>
              <a:ext cx="720" cy="366"/>
            </a:xfrm>
            <a:prstGeom prst="hexagon">
              <a:avLst>
                <a:gd name="adj" fmla="val 49180"/>
                <a:gd name="vf" fmla="val 115470"/>
              </a:avLst>
            </a:prstGeom>
            <a:solidFill>
              <a:srgbClr val="FFFF00"/>
            </a:solidFill>
            <a:ln w="222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sr-Latn-CS" sz="1400"/>
                <a:t>Drži</a:t>
              </a:r>
              <a:endParaRPr lang="sr-Latn-CS"/>
            </a:p>
          </p:txBody>
        </p:sp>
        <p:cxnSp>
          <p:nvCxnSpPr>
            <p:cNvPr id="445519" name="AutoShape 79"/>
            <p:cNvCxnSpPr>
              <a:cxnSpLocks noChangeShapeType="1"/>
              <a:stCxn id="445518" idx="1"/>
              <a:endCxn id="445508" idx="3"/>
            </p:cNvCxnSpPr>
            <p:nvPr/>
          </p:nvCxnSpPr>
          <p:spPr bwMode="auto">
            <a:xfrm flipH="1">
              <a:off x="1904" y="2739"/>
              <a:ext cx="273" cy="1"/>
            </a:xfrm>
            <a:prstGeom prst="straightConnector1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445520" name="AutoShape 80"/>
            <p:cNvCxnSpPr>
              <a:cxnSpLocks noChangeShapeType="1"/>
              <a:stCxn id="445511" idx="1"/>
              <a:endCxn id="445518" idx="3"/>
            </p:cNvCxnSpPr>
            <p:nvPr/>
          </p:nvCxnSpPr>
          <p:spPr bwMode="auto">
            <a:xfrm flipH="1">
              <a:off x="2910" y="2736"/>
              <a:ext cx="274" cy="3"/>
            </a:xfrm>
            <a:prstGeom prst="straightConnector1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445521" name="AutoShape 81"/>
            <p:cNvCxnSpPr>
              <a:cxnSpLocks noChangeShapeType="1"/>
              <a:stCxn id="445518" idx="0"/>
            </p:cNvCxnSpPr>
            <p:nvPr/>
          </p:nvCxnSpPr>
          <p:spPr bwMode="auto">
            <a:xfrm flipH="1" flipV="1">
              <a:off x="2540" y="2454"/>
              <a:ext cx="4" cy="95"/>
            </a:xfrm>
            <a:prstGeom prst="straightConnector1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445522" name="Oval 82"/>
            <p:cNvSpPr>
              <a:spLocks noChangeArrowheads="1"/>
            </p:cNvSpPr>
            <p:nvPr/>
          </p:nvSpPr>
          <p:spPr bwMode="auto">
            <a:xfrm>
              <a:off x="2160" y="2208"/>
              <a:ext cx="688" cy="245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77724" tIns="38862" rIns="77724" bIns="38862" anchor="ctr"/>
            <a:lstStyle/>
            <a:p>
              <a:pPr algn="ctr"/>
              <a:r>
                <a:rPr lang="sr-Latn-CS" sz="1400">
                  <a:latin typeface="Ariall" pitchFamily="34" charset="0"/>
                </a:rPr>
                <a:t>Datum</a:t>
              </a:r>
              <a:endParaRPr lang="sr-Latn-CS"/>
            </a:p>
          </p:txBody>
        </p:sp>
      </p:grp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876800" y="0"/>
            <a:ext cx="4267200" cy="804863"/>
          </a:xfrm>
        </p:spPr>
        <p:txBody>
          <a:bodyPr/>
          <a:lstStyle/>
          <a:p>
            <a:r>
              <a:rPr lang="sr-Latn-CS" sz="4000">
                <a:solidFill>
                  <a:srgbClr val="800000"/>
                </a:solidFill>
              </a:rPr>
              <a:t>Modelovanje</a:t>
            </a:r>
          </a:p>
        </p:txBody>
      </p:sp>
      <p:sp>
        <p:nvSpPr>
          <p:cNvPr id="3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/>
              <a:t>Modelovanje</a:t>
            </a:r>
          </a:p>
        </p:txBody>
      </p:sp>
      <p:sp>
        <p:nvSpPr>
          <p:cNvPr id="3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17EF0-E15C-48DC-A095-60CE8764F8EF}" type="slidenum">
              <a:rPr lang="sr-Latn-CS"/>
              <a:pPr/>
              <a:t>4</a:t>
            </a:fld>
            <a:endParaRPr lang="sr-Latn-CS"/>
          </a:p>
        </p:txBody>
      </p:sp>
      <p:sp>
        <p:nvSpPr>
          <p:cNvPr id="419847" name="AutoShape 7"/>
          <p:cNvSpPr>
            <a:spLocks noChangeAspect="1" noChangeArrowheads="1"/>
          </p:cNvSpPr>
          <p:nvPr/>
        </p:nvSpPr>
        <p:spPr bwMode="auto">
          <a:xfrm>
            <a:off x="223520" y="1371600"/>
            <a:ext cx="8759825" cy="375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9848" name="Freeform 8"/>
          <p:cNvSpPr>
            <a:spLocks/>
          </p:cNvSpPr>
          <p:nvPr/>
        </p:nvSpPr>
        <p:spPr bwMode="auto">
          <a:xfrm>
            <a:off x="2463483" y="1444625"/>
            <a:ext cx="4700587" cy="1739900"/>
          </a:xfrm>
          <a:custGeom>
            <a:avLst/>
            <a:gdLst/>
            <a:ahLst/>
            <a:cxnLst>
              <a:cxn ang="0">
                <a:pos x="289" y="434"/>
              </a:cxn>
              <a:cxn ang="0">
                <a:pos x="36" y="525"/>
              </a:cxn>
              <a:cxn ang="0">
                <a:pos x="0" y="590"/>
              </a:cxn>
              <a:cxn ang="0">
                <a:pos x="72" y="674"/>
              </a:cxn>
              <a:cxn ang="0">
                <a:pos x="253" y="732"/>
              </a:cxn>
              <a:cxn ang="0">
                <a:pos x="144" y="791"/>
              </a:cxn>
              <a:cxn ang="0">
                <a:pos x="108" y="849"/>
              </a:cxn>
              <a:cxn ang="0">
                <a:pos x="144" y="920"/>
              </a:cxn>
              <a:cxn ang="0">
                <a:pos x="434" y="1011"/>
              </a:cxn>
              <a:cxn ang="0">
                <a:pos x="634" y="1024"/>
              </a:cxn>
              <a:cxn ang="0">
                <a:pos x="706" y="1024"/>
              </a:cxn>
              <a:cxn ang="0">
                <a:pos x="851" y="1089"/>
              </a:cxn>
              <a:cxn ang="0">
                <a:pos x="1268" y="1160"/>
              </a:cxn>
              <a:cxn ang="0">
                <a:pos x="1757" y="1166"/>
              </a:cxn>
              <a:cxn ang="0">
                <a:pos x="1992" y="1134"/>
              </a:cxn>
              <a:cxn ang="0">
                <a:pos x="2282" y="1218"/>
              </a:cxn>
              <a:cxn ang="0">
                <a:pos x="2663" y="1251"/>
              </a:cxn>
              <a:cxn ang="0">
                <a:pos x="2916" y="1238"/>
              </a:cxn>
              <a:cxn ang="0">
                <a:pos x="3333" y="1141"/>
              </a:cxn>
              <a:cxn ang="0">
                <a:pos x="3442" y="1063"/>
              </a:cxn>
              <a:cxn ang="0">
                <a:pos x="3623" y="1089"/>
              </a:cxn>
              <a:cxn ang="0">
                <a:pos x="3967" y="1089"/>
              </a:cxn>
              <a:cxn ang="0">
                <a:pos x="4203" y="1056"/>
              </a:cxn>
              <a:cxn ang="0">
                <a:pos x="4402" y="998"/>
              </a:cxn>
              <a:cxn ang="0">
                <a:pos x="4493" y="914"/>
              </a:cxn>
              <a:cxn ang="0">
                <a:pos x="4511" y="868"/>
              </a:cxn>
              <a:cxn ang="0">
                <a:pos x="4782" y="836"/>
              </a:cxn>
              <a:cxn ang="0">
                <a:pos x="5018" y="778"/>
              </a:cxn>
              <a:cxn ang="0">
                <a:pos x="5163" y="700"/>
              </a:cxn>
              <a:cxn ang="0">
                <a:pos x="5217" y="609"/>
              </a:cxn>
              <a:cxn ang="0">
                <a:pos x="5181" y="519"/>
              </a:cxn>
              <a:cxn ang="0">
                <a:pos x="5054" y="441"/>
              </a:cxn>
              <a:cxn ang="0">
                <a:pos x="5072" y="402"/>
              </a:cxn>
              <a:cxn ang="0">
                <a:pos x="5054" y="292"/>
              </a:cxn>
              <a:cxn ang="0">
                <a:pos x="4819" y="188"/>
              </a:cxn>
              <a:cxn ang="0">
                <a:pos x="4619" y="156"/>
              </a:cxn>
              <a:cxn ang="0">
                <a:pos x="4547" y="91"/>
              </a:cxn>
              <a:cxn ang="0">
                <a:pos x="4257" y="13"/>
              </a:cxn>
              <a:cxn ang="0">
                <a:pos x="3913" y="7"/>
              </a:cxn>
              <a:cxn ang="0">
                <a:pos x="3695" y="39"/>
              </a:cxn>
              <a:cxn ang="0">
                <a:pos x="3605" y="65"/>
              </a:cxn>
              <a:cxn ang="0">
                <a:pos x="3424" y="20"/>
              </a:cxn>
              <a:cxn ang="0">
                <a:pos x="3188" y="0"/>
              </a:cxn>
              <a:cxn ang="0">
                <a:pos x="2916" y="26"/>
              </a:cxn>
              <a:cxn ang="0">
                <a:pos x="2717" y="97"/>
              </a:cxn>
              <a:cxn ang="0">
                <a:pos x="2608" y="71"/>
              </a:cxn>
              <a:cxn ang="0">
                <a:pos x="2391" y="46"/>
              </a:cxn>
              <a:cxn ang="0">
                <a:pos x="2101" y="46"/>
              </a:cxn>
              <a:cxn ang="0">
                <a:pos x="1793" y="104"/>
              </a:cxn>
              <a:cxn ang="0">
                <a:pos x="1684" y="149"/>
              </a:cxn>
              <a:cxn ang="0">
                <a:pos x="1286" y="117"/>
              </a:cxn>
              <a:cxn ang="0">
                <a:pos x="960" y="136"/>
              </a:cxn>
              <a:cxn ang="0">
                <a:pos x="706" y="195"/>
              </a:cxn>
              <a:cxn ang="0">
                <a:pos x="525" y="279"/>
              </a:cxn>
              <a:cxn ang="0">
                <a:pos x="452" y="382"/>
              </a:cxn>
              <a:cxn ang="0">
                <a:pos x="471" y="415"/>
              </a:cxn>
            </a:cxnLst>
            <a:rect l="0" t="0" r="r" b="b"/>
            <a:pathLst>
              <a:path w="5217" h="1251">
                <a:moveTo>
                  <a:pt x="471" y="415"/>
                </a:moveTo>
                <a:lnTo>
                  <a:pt x="289" y="434"/>
                </a:lnTo>
                <a:lnTo>
                  <a:pt x="126" y="473"/>
                </a:lnTo>
                <a:lnTo>
                  <a:pt x="36" y="525"/>
                </a:lnTo>
                <a:lnTo>
                  <a:pt x="18" y="557"/>
                </a:lnTo>
                <a:lnTo>
                  <a:pt x="0" y="590"/>
                </a:lnTo>
                <a:lnTo>
                  <a:pt x="18" y="635"/>
                </a:lnTo>
                <a:lnTo>
                  <a:pt x="72" y="674"/>
                </a:lnTo>
                <a:lnTo>
                  <a:pt x="144" y="706"/>
                </a:lnTo>
                <a:lnTo>
                  <a:pt x="253" y="732"/>
                </a:lnTo>
                <a:lnTo>
                  <a:pt x="253" y="732"/>
                </a:lnTo>
                <a:lnTo>
                  <a:pt x="144" y="791"/>
                </a:lnTo>
                <a:lnTo>
                  <a:pt x="126" y="817"/>
                </a:lnTo>
                <a:lnTo>
                  <a:pt x="108" y="849"/>
                </a:lnTo>
                <a:lnTo>
                  <a:pt x="126" y="881"/>
                </a:lnTo>
                <a:lnTo>
                  <a:pt x="144" y="920"/>
                </a:lnTo>
                <a:lnTo>
                  <a:pt x="271" y="972"/>
                </a:lnTo>
                <a:lnTo>
                  <a:pt x="434" y="1011"/>
                </a:lnTo>
                <a:lnTo>
                  <a:pt x="525" y="1017"/>
                </a:lnTo>
                <a:lnTo>
                  <a:pt x="634" y="1024"/>
                </a:lnTo>
                <a:lnTo>
                  <a:pt x="670" y="1024"/>
                </a:lnTo>
                <a:lnTo>
                  <a:pt x="706" y="1024"/>
                </a:lnTo>
                <a:lnTo>
                  <a:pt x="706" y="1024"/>
                </a:lnTo>
                <a:lnTo>
                  <a:pt x="851" y="1089"/>
                </a:lnTo>
                <a:lnTo>
                  <a:pt x="1050" y="1134"/>
                </a:lnTo>
                <a:lnTo>
                  <a:pt x="1268" y="1160"/>
                </a:lnTo>
                <a:lnTo>
                  <a:pt x="1503" y="1173"/>
                </a:lnTo>
                <a:lnTo>
                  <a:pt x="1757" y="1166"/>
                </a:lnTo>
                <a:lnTo>
                  <a:pt x="1992" y="1134"/>
                </a:lnTo>
                <a:lnTo>
                  <a:pt x="1992" y="1134"/>
                </a:lnTo>
                <a:lnTo>
                  <a:pt x="2119" y="1179"/>
                </a:lnTo>
                <a:lnTo>
                  <a:pt x="2282" y="1218"/>
                </a:lnTo>
                <a:lnTo>
                  <a:pt x="2463" y="1244"/>
                </a:lnTo>
                <a:lnTo>
                  <a:pt x="2663" y="1251"/>
                </a:lnTo>
                <a:lnTo>
                  <a:pt x="2790" y="1244"/>
                </a:lnTo>
                <a:lnTo>
                  <a:pt x="2916" y="1238"/>
                </a:lnTo>
                <a:lnTo>
                  <a:pt x="3152" y="1199"/>
                </a:lnTo>
                <a:lnTo>
                  <a:pt x="3333" y="1141"/>
                </a:lnTo>
                <a:lnTo>
                  <a:pt x="3387" y="1102"/>
                </a:lnTo>
                <a:lnTo>
                  <a:pt x="3442" y="1063"/>
                </a:lnTo>
                <a:lnTo>
                  <a:pt x="3442" y="1063"/>
                </a:lnTo>
                <a:lnTo>
                  <a:pt x="3623" y="1089"/>
                </a:lnTo>
                <a:lnTo>
                  <a:pt x="3822" y="1095"/>
                </a:lnTo>
                <a:lnTo>
                  <a:pt x="3967" y="1089"/>
                </a:lnTo>
                <a:lnTo>
                  <a:pt x="4094" y="1076"/>
                </a:lnTo>
                <a:lnTo>
                  <a:pt x="4203" y="1056"/>
                </a:lnTo>
                <a:lnTo>
                  <a:pt x="4311" y="1030"/>
                </a:lnTo>
                <a:lnTo>
                  <a:pt x="4402" y="998"/>
                </a:lnTo>
                <a:lnTo>
                  <a:pt x="4456" y="959"/>
                </a:lnTo>
                <a:lnTo>
                  <a:pt x="4493" y="914"/>
                </a:lnTo>
                <a:lnTo>
                  <a:pt x="4511" y="868"/>
                </a:lnTo>
                <a:lnTo>
                  <a:pt x="4511" y="868"/>
                </a:lnTo>
                <a:lnTo>
                  <a:pt x="4656" y="855"/>
                </a:lnTo>
                <a:lnTo>
                  <a:pt x="4782" y="836"/>
                </a:lnTo>
                <a:lnTo>
                  <a:pt x="4909" y="810"/>
                </a:lnTo>
                <a:lnTo>
                  <a:pt x="5018" y="778"/>
                </a:lnTo>
                <a:lnTo>
                  <a:pt x="5090" y="745"/>
                </a:lnTo>
                <a:lnTo>
                  <a:pt x="5163" y="700"/>
                </a:lnTo>
                <a:lnTo>
                  <a:pt x="5199" y="655"/>
                </a:lnTo>
                <a:lnTo>
                  <a:pt x="5217" y="609"/>
                </a:lnTo>
                <a:lnTo>
                  <a:pt x="5199" y="564"/>
                </a:lnTo>
                <a:lnTo>
                  <a:pt x="5181" y="519"/>
                </a:lnTo>
                <a:lnTo>
                  <a:pt x="5127" y="480"/>
                </a:lnTo>
                <a:lnTo>
                  <a:pt x="5054" y="441"/>
                </a:lnTo>
                <a:lnTo>
                  <a:pt x="5054" y="441"/>
                </a:lnTo>
                <a:lnTo>
                  <a:pt x="5072" y="402"/>
                </a:lnTo>
                <a:lnTo>
                  <a:pt x="5090" y="363"/>
                </a:lnTo>
                <a:lnTo>
                  <a:pt x="5054" y="292"/>
                </a:lnTo>
                <a:lnTo>
                  <a:pt x="4964" y="233"/>
                </a:lnTo>
                <a:lnTo>
                  <a:pt x="4819" y="188"/>
                </a:lnTo>
                <a:lnTo>
                  <a:pt x="4619" y="156"/>
                </a:lnTo>
                <a:lnTo>
                  <a:pt x="4619" y="156"/>
                </a:lnTo>
                <a:lnTo>
                  <a:pt x="4601" y="123"/>
                </a:lnTo>
                <a:lnTo>
                  <a:pt x="4547" y="91"/>
                </a:lnTo>
                <a:lnTo>
                  <a:pt x="4420" y="46"/>
                </a:lnTo>
                <a:lnTo>
                  <a:pt x="4257" y="13"/>
                </a:lnTo>
                <a:lnTo>
                  <a:pt x="4040" y="0"/>
                </a:lnTo>
                <a:lnTo>
                  <a:pt x="3913" y="7"/>
                </a:lnTo>
                <a:lnTo>
                  <a:pt x="3804" y="20"/>
                </a:lnTo>
                <a:lnTo>
                  <a:pt x="3695" y="39"/>
                </a:lnTo>
                <a:lnTo>
                  <a:pt x="3605" y="65"/>
                </a:lnTo>
                <a:lnTo>
                  <a:pt x="3605" y="65"/>
                </a:lnTo>
                <a:lnTo>
                  <a:pt x="3514" y="39"/>
                </a:lnTo>
                <a:lnTo>
                  <a:pt x="3424" y="20"/>
                </a:lnTo>
                <a:lnTo>
                  <a:pt x="3315" y="7"/>
                </a:lnTo>
                <a:lnTo>
                  <a:pt x="3188" y="0"/>
                </a:lnTo>
                <a:lnTo>
                  <a:pt x="3043" y="7"/>
                </a:lnTo>
                <a:lnTo>
                  <a:pt x="2916" y="26"/>
                </a:lnTo>
                <a:lnTo>
                  <a:pt x="2808" y="59"/>
                </a:lnTo>
                <a:lnTo>
                  <a:pt x="2717" y="97"/>
                </a:lnTo>
                <a:lnTo>
                  <a:pt x="2717" y="97"/>
                </a:lnTo>
                <a:lnTo>
                  <a:pt x="2608" y="71"/>
                </a:lnTo>
                <a:lnTo>
                  <a:pt x="2500" y="52"/>
                </a:lnTo>
                <a:lnTo>
                  <a:pt x="2391" y="46"/>
                </a:lnTo>
                <a:lnTo>
                  <a:pt x="2264" y="39"/>
                </a:lnTo>
                <a:lnTo>
                  <a:pt x="2101" y="46"/>
                </a:lnTo>
                <a:lnTo>
                  <a:pt x="1938" y="65"/>
                </a:lnTo>
                <a:lnTo>
                  <a:pt x="1793" y="104"/>
                </a:lnTo>
                <a:lnTo>
                  <a:pt x="1684" y="149"/>
                </a:lnTo>
                <a:lnTo>
                  <a:pt x="1684" y="149"/>
                </a:lnTo>
                <a:lnTo>
                  <a:pt x="1485" y="123"/>
                </a:lnTo>
                <a:lnTo>
                  <a:pt x="1286" y="117"/>
                </a:lnTo>
                <a:lnTo>
                  <a:pt x="1123" y="123"/>
                </a:lnTo>
                <a:lnTo>
                  <a:pt x="960" y="136"/>
                </a:lnTo>
                <a:lnTo>
                  <a:pt x="815" y="162"/>
                </a:lnTo>
                <a:lnTo>
                  <a:pt x="706" y="195"/>
                </a:lnTo>
                <a:lnTo>
                  <a:pt x="597" y="233"/>
                </a:lnTo>
                <a:lnTo>
                  <a:pt x="525" y="279"/>
                </a:lnTo>
                <a:lnTo>
                  <a:pt x="471" y="331"/>
                </a:lnTo>
                <a:lnTo>
                  <a:pt x="452" y="382"/>
                </a:lnTo>
                <a:lnTo>
                  <a:pt x="471" y="402"/>
                </a:lnTo>
                <a:lnTo>
                  <a:pt x="471" y="415"/>
                </a:lnTo>
                <a:close/>
              </a:path>
            </a:pathLst>
          </a:custGeom>
          <a:solidFill>
            <a:srgbClr val="80808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9849" name="Freeform 9"/>
          <p:cNvSpPr>
            <a:spLocks/>
          </p:cNvSpPr>
          <p:nvPr/>
        </p:nvSpPr>
        <p:spPr bwMode="auto">
          <a:xfrm>
            <a:off x="2331720" y="1371600"/>
            <a:ext cx="4702175" cy="1739900"/>
          </a:xfrm>
          <a:custGeom>
            <a:avLst/>
            <a:gdLst/>
            <a:ahLst/>
            <a:cxnLst>
              <a:cxn ang="0">
                <a:pos x="289" y="434"/>
              </a:cxn>
              <a:cxn ang="0">
                <a:pos x="36" y="525"/>
              </a:cxn>
              <a:cxn ang="0">
                <a:pos x="0" y="590"/>
              </a:cxn>
              <a:cxn ang="0">
                <a:pos x="72" y="674"/>
              </a:cxn>
              <a:cxn ang="0">
                <a:pos x="253" y="733"/>
              </a:cxn>
              <a:cxn ang="0">
                <a:pos x="145" y="791"/>
              </a:cxn>
              <a:cxn ang="0">
                <a:pos x="108" y="849"/>
              </a:cxn>
              <a:cxn ang="0">
                <a:pos x="145" y="920"/>
              </a:cxn>
              <a:cxn ang="0">
                <a:pos x="434" y="1011"/>
              </a:cxn>
              <a:cxn ang="0">
                <a:pos x="634" y="1024"/>
              </a:cxn>
              <a:cxn ang="0">
                <a:pos x="706" y="1024"/>
              </a:cxn>
              <a:cxn ang="0">
                <a:pos x="851" y="1089"/>
              </a:cxn>
              <a:cxn ang="0">
                <a:pos x="1268" y="1160"/>
              </a:cxn>
              <a:cxn ang="0">
                <a:pos x="1757" y="1167"/>
              </a:cxn>
              <a:cxn ang="0">
                <a:pos x="1992" y="1134"/>
              </a:cxn>
              <a:cxn ang="0">
                <a:pos x="2282" y="1218"/>
              </a:cxn>
              <a:cxn ang="0">
                <a:pos x="2663" y="1251"/>
              </a:cxn>
              <a:cxn ang="0">
                <a:pos x="2916" y="1238"/>
              </a:cxn>
              <a:cxn ang="0">
                <a:pos x="3333" y="1141"/>
              </a:cxn>
              <a:cxn ang="0">
                <a:pos x="3442" y="1063"/>
              </a:cxn>
              <a:cxn ang="0">
                <a:pos x="3623" y="1089"/>
              </a:cxn>
              <a:cxn ang="0">
                <a:pos x="3967" y="1089"/>
              </a:cxn>
              <a:cxn ang="0">
                <a:pos x="4203" y="1056"/>
              </a:cxn>
              <a:cxn ang="0">
                <a:pos x="4402" y="998"/>
              </a:cxn>
              <a:cxn ang="0">
                <a:pos x="4493" y="914"/>
              </a:cxn>
              <a:cxn ang="0">
                <a:pos x="4511" y="869"/>
              </a:cxn>
              <a:cxn ang="0">
                <a:pos x="4782" y="836"/>
              </a:cxn>
              <a:cxn ang="0">
                <a:pos x="5018" y="778"/>
              </a:cxn>
              <a:cxn ang="0">
                <a:pos x="5163" y="700"/>
              </a:cxn>
              <a:cxn ang="0">
                <a:pos x="5217" y="609"/>
              </a:cxn>
              <a:cxn ang="0">
                <a:pos x="5181" y="519"/>
              </a:cxn>
              <a:cxn ang="0">
                <a:pos x="5054" y="441"/>
              </a:cxn>
              <a:cxn ang="0">
                <a:pos x="5072" y="402"/>
              </a:cxn>
              <a:cxn ang="0">
                <a:pos x="5054" y="292"/>
              </a:cxn>
              <a:cxn ang="0">
                <a:pos x="4819" y="188"/>
              </a:cxn>
              <a:cxn ang="0">
                <a:pos x="4619" y="156"/>
              </a:cxn>
              <a:cxn ang="0">
                <a:pos x="4547" y="91"/>
              </a:cxn>
              <a:cxn ang="0">
                <a:pos x="4257" y="13"/>
              </a:cxn>
              <a:cxn ang="0">
                <a:pos x="3913" y="7"/>
              </a:cxn>
              <a:cxn ang="0">
                <a:pos x="3695" y="39"/>
              </a:cxn>
              <a:cxn ang="0">
                <a:pos x="3605" y="65"/>
              </a:cxn>
              <a:cxn ang="0">
                <a:pos x="3424" y="20"/>
              </a:cxn>
              <a:cxn ang="0">
                <a:pos x="3188" y="0"/>
              </a:cxn>
              <a:cxn ang="0">
                <a:pos x="2916" y="26"/>
              </a:cxn>
              <a:cxn ang="0">
                <a:pos x="2717" y="98"/>
              </a:cxn>
              <a:cxn ang="0">
                <a:pos x="2608" y="72"/>
              </a:cxn>
              <a:cxn ang="0">
                <a:pos x="2391" y="46"/>
              </a:cxn>
              <a:cxn ang="0">
                <a:pos x="2101" y="46"/>
              </a:cxn>
              <a:cxn ang="0">
                <a:pos x="1793" y="104"/>
              </a:cxn>
              <a:cxn ang="0">
                <a:pos x="1684" y="149"/>
              </a:cxn>
              <a:cxn ang="0">
                <a:pos x="1286" y="117"/>
              </a:cxn>
              <a:cxn ang="0">
                <a:pos x="960" y="136"/>
              </a:cxn>
              <a:cxn ang="0">
                <a:pos x="706" y="195"/>
              </a:cxn>
              <a:cxn ang="0">
                <a:pos x="525" y="279"/>
              </a:cxn>
              <a:cxn ang="0">
                <a:pos x="453" y="383"/>
              </a:cxn>
              <a:cxn ang="0">
                <a:pos x="471" y="415"/>
              </a:cxn>
            </a:cxnLst>
            <a:rect l="0" t="0" r="r" b="b"/>
            <a:pathLst>
              <a:path w="5217" h="1251">
                <a:moveTo>
                  <a:pt x="471" y="415"/>
                </a:moveTo>
                <a:lnTo>
                  <a:pt x="289" y="434"/>
                </a:lnTo>
                <a:lnTo>
                  <a:pt x="126" y="473"/>
                </a:lnTo>
                <a:lnTo>
                  <a:pt x="36" y="525"/>
                </a:lnTo>
                <a:lnTo>
                  <a:pt x="18" y="558"/>
                </a:lnTo>
                <a:lnTo>
                  <a:pt x="0" y="590"/>
                </a:lnTo>
                <a:lnTo>
                  <a:pt x="18" y="635"/>
                </a:lnTo>
                <a:lnTo>
                  <a:pt x="72" y="674"/>
                </a:lnTo>
                <a:lnTo>
                  <a:pt x="145" y="707"/>
                </a:lnTo>
                <a:lnTo>
                  <a:pt x="253" y="733"/>
                </a:lnTo>
                <a:lnTo>
                  <a:pt x="253" y="733"/>
                </a:lnTo>
                <a:lnTo>
                  <a:pt x="145" y="791"/>
                </a:lnTo>
                <a:lnTo>
                  <a:pt x="126" y="817"/>
                </a:lnTo>
                <a:lnTo>
                  <a:pt x="108" y="849"/>
                </a:lnTo>
                <a:lnTo>
                  <a:pt x="126" y="882"/>
                </a:lnTo>
                <a:lnTo>
                  <a:pt x="145" y="920"/>
                </a:lnTo>
                <a:lnTo>
                  <a:pt x="271" y="972"/>
                </a:lnTo>
                <a:lnTo>
                  <a:pt x="434" y="1011"/>
                </a:lnTo>
                <a:lnTo>
                  <a:pt x="525" y="1018"/>
                </a:lnTo>
                <a:lnTo>
                  <a:pt x="634" y="1024"/>
                </a:lnTo>
                <a:lnTo>
                  <a:pt x="670" y="1024"/>
                </a:lnTo>
                <a:lnTo>
                  <a:pt x="706" y="1024"/>
                </a:lnTo>
                <a:lnTo>
                  <a:pt x="706" y="1024"/>
                </a:lnTo>
                <a:lnTo>
                  <a:pt x="851" y="1089"/>
                </a:lnTo>
                <a:lnTo>
                  <a:pt x="1050" y="1134"/>
                </a:lnTo>
                <a:lnTo>
                  <a:pt x="1268" y="1160"/>
                </a:lnTo>
                <a:lnTo>
                  <a:pt x="1503" y="1173"/>
                </a:lnTo>
                <a:lnTo>
                  <a:pt x="1757" y="1167"/>
                </a:lnTo>
                <a:lnTo>
                  <a:pt x="1992" y="1134"/>
                </a:lnTo>
                <a:lnTo>
                  <a:pt x="1992" y="1134"/>
                </a:lnTo>
                <a:lnTo>
                  <a:pt x="2119" y="1180"/>
                </a:lnTo>
                <a:lnTo>
                  <a:pt x="2282" y="1218"/>
                </a:lnTo>
                <a:lnTo>
                  <a:pt x="2463" y="1244"/>
                </a:lnTo>
                <a:lnTo>
                  <a:pt x="2663" y="1251"/>
                </a:lnTo>
                <a:lnTo>
                  <a:pt x="2790" y="1244"/>
                </a:lnTo>
                <a:lnTo>
                  <a:pt x="2916" y="1238"/>
                </a:lnTo>
                <a:lnTo>
                  <a:pt x="3152" y="1199"/>
                </a:lnTo>
                <a:lnTo>
                  <a:pt x="3333" y="1141"/>
                </a:lnTo>
                <a:lnTo>
                  <a:pt x="3387" y="1102"/>
                </a:lnTo>
                <a:lnTo>
                  <a:pt x="3442" y="1063"/>
                </a:lnTo>
                <a:lnTo>
                  <a:pt x="3442" y="1063"/>
                </a:lnTo>
                <a:lnTo>
                  <a:pt x="3623" y="1089"/>
                </a:lnTo>
                <a:lnTo>
                  <a:pt x="3822" y="1095"/>
                </a:lnTo>
                <a:lnTo>
                  <a:pt x="3967" y="1089"/>
                </a:lnTo>
                <a:lnTo>
                  <a:pt x="4094" y="1076"/>
                </a:lnTo>
                <a:lnTo>
                  <a:pt x="4203" y="1056"/>
                </a:lnTo>
                <a:lnTo>
                  <a:pt x="4311" y="1031"/>
                </a:lnTo>
                <a:lnTo>
                  <a:pt x="4402" y="998"/>
                </a:lnTo>
                <a:lnTo>
                  <a:pt x="4456" y="959"/>
                </a:lnTo>
                <a:lnTo>
                  <a:pt x="4493" y="914"/>
                </a:lnTo>
                <a:lnTo>
                  <a:pt x="4511" y="869"/>
                </a:lnTo>
                <a:lnTo>
                  <a:pt x="4511" y="869"/>
                </a:lnTo>
                <a:lnTo>
                  <a:pt x="4656" y="856"/>
                </a:lnTo>
                <a:lnTo>
                  <a:pt x="4782" y="836"/>
                </a:lnTo>
                <a:lnTo>
                  <a:pt x="4909" y="810"/>
                </a:lnTo>
                <a:lnTo>
                  <a:pt x="5018" y="778"/>
                </a:lnTo>
                <a:lnTo>
                  <a:pt x="5090" y="745"/>
                </a:lnTo>
                <a:lnTo>
                  <a:pt x="5163" y="700"/>
                </a:lnTo>
                <a:lnTo>
                  <a:pt x="5199" y="655"/>
                </a:lnTo>
                <a:lnTo>
                  <a:pt x="5217" y="609"/>
                </a:lnTo>
                <a:lnTo>
                  <a:pt x="5199" y="564"/>
                </a:lnTo>
                <a:lnTo>
                  <a:pt x="5181" y="519"/>
                </a:lnTo>
                <a:lnTo>
                  <a:pt x="5127" y="480"/>
                </a:lnTo>
                <a:lnTo>
                  <a:pt x="5054" y="441"/>
                </a:lnTo>
                <a:lnTo>
                  <a:pt x="5054" y="441"/>
                </a:lnTo>
                <a:lnTo>
                  <a:pt x="5072" y="402"/>
                </a:lnTo>
                <a:lnTo>
                  <a:pt x="5090" y="363"/>
                </a:lnTo>
                <a:lnTo>
                  <a:pt x="5054" y="292"/>
                </a:lnTo>
                <a:lnTo>
                  <a:pt x="4964" y="234"/>
                </a:lnTo>
                <a:lnTo>
                  <a:pt x="4819" y="188"/>
                </a:lnTo>
                <a:lnTo>
                  <a:pt x="4619" y="156"/>
                </a:lnTo>
                <a:lnTo>
                  <a:pt x="4619" y="156"/>
                </a:lnTo>
                <a:lnTo>
                  <a:pt x="4601" y="123"/>
                </a:lnTo>
                <a:lnTo>
                  <a:pt x="4547" y="91"/>
                </a:lnTo>
                <a:lnTo>
                  <a:pt x="4420" y="46"/>
                </a:lnTo>
                <a:lnTo>
                  <a:pt x="4257" y="13"/>
                </a:lnTo>
                <a:lnTo>
                  <a:pt x="4040" y="0"/>
                </a:lnTo>
                <a:lnTo>
                  <a:pt x="3913" y="7"/>
                </a:lnTo>
                <a:lnTo>
                  <a:pt x="3804" y="20"/>
                </a:lnTo>
                <a:lnTo>
                  <a:pt x="3695" y="39"/>
                </a:lnTo>
                <a:lnTo>
                  <a:pt x="3605" y="65"/>
                </a:lnTo>
                <a:lnTo>
                  <a:pt x="3605" y="65"/>
                </a:lnTo>
                <a:lnTo>
                  <a:pt x="3514" y="39"/>
                </a:lnTo>
                <a:lnTo>
                  <a:pt x="3424" y="20"/>
                </a:lnTo>
                <a:lnTo>
                  <a:pt x="3315" y="7"/>
                </a:lnTo>
                <a:lnTo>
                  <a:pt x="3188" y="0"/>
                </a:lnTo>
                <a:lnTo>
                  <a:pt x="3043" y="7"/>
                </a:lnTo>
                <a:lnTo>
                  <a:pt x="2916" y="26"/>
                </a:lnTo>
                <a:lnTo>
                  <a:pt x="2808" y="59"/>
                </a:lnTo>
                <a:lnTo>
                  <a:pt x="2717" y="98"/>
                </a:lnTo>
                <a:lnTo>
                  <a:pt x="2717" y="98"/>
                </a:lnTo>
                <a:lnTo>
                  <a:pt x="2608" y="72"/>
                </a:lnTo>
                <a:lnTo>
                  <a:pt x="2500" y="52"/>
                </a:lnTo>
                <a:lnTo>
                  <a:pt x="2391" y="46"/>
                </a:lnTo>
                <a:lnTo>
                  <a:pt x="2264" y="39"/>
                </a:lnTo>
                <a:lnTo>
                  <a:pt x="2101" y="46"/>
                </a:lnTo>
                <a:lnTo>
                  <a:pt x="1938" y="65"/>
                </a:lnTo>
                <a:lnTo>
                  <a:pt x="1793" y="104"/>
                </a:lnTo>
                <a:lnTo>
                  <a:pt x="1684" y="149"/>
                </a:lnTo>
                <a:lnTo>
                  <a:pt x="1684" y="149"/>
                </a:lnTo>
                <a:lnTo>
                  <a:pt x="1485" y="123"/>
                </a:lnTo>
                <a:lnTo>
                  <a:pt x="1286" y="117"/>
                </a:lnTo>
                <a:lnTo>
                  <a:pt x="1123" y="123"/>
                </a:lnTo>
                <a:lnTo>
                  <a:pt x="960" y="136"/>
                </a:lnTo>
                <a:lnTo>
                  <a:pt x="815" y="162"/>
                </a:lnTo>
                <a:lnTo>
                  <a:pt x="706" y="195"/>
                </a:lnTo>
                <a:lnTo>
                  <a:pt x="597" y="234"/>
                </a:lnTo>
                <a:lnTo>
                  <a:pt x="525" y="279"/>
                </a:lnTo>
                <a:lnTo>
                  <a:pt x="471" y="331"/>
                </a:lnTo>
                <a:lnTo>
                  <a:pt x="453" y="383"/>
                </a:lnTo>
                <a:lnTo>
                  <a:pt x="471" y="402"/>
                </a:lnTo>
                <a:lnTo>
                  <a:pt x="471" y="415"/>
                </a:lnTo>
                <a:close/>
              </a:path>
            </a:pathLst>
          </a:custGeom>
          <a:solidFill>
            <a:srgbClr val="FFBE7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9850" name="Freeform 10"/>
          <p:cNvSpPr>
            <a:spLocks/>
          </p:cNvSpPr>
          <p:nvPr/>
        </p:nvSpPr>
        <p:spPr bwMode="auto">
          <a:xfrm>
            <a:off x="2331720" y="1371600"/>
            <a:ext cx="4702175" cy="1739900"/>
          </a:xfrm>
          <a:custGeom>
            <a:avLst/>
            <a:gdLst/>
            <a:ahLst/>
            <a:cxnLst>
              <a:cxn ang="0">
                <a:pos x="289" y="434"/>
              </a:cxn>
              <a:cxn ang="0">
                <a:pos x="36" y="525"/>
              </a:cxn>
              <a:cxn ang="0">
                <a:pos x="0" y="590"/>
              </a:cxn>
              <a:cxn ang="0">
                <a:pos x="72" y="674"/>
              </a:cxn>
              <a:cxn ang="0">
                <a:pos x="253" y="733"/>
              </a:cxn>
              <a:cxn ang="0">
                <a:pos x="145" y="791"/>
              </a:cxn>
              <a:cxn ang="0">
                <a:pos x="108" y="849"/>
              </a:cxn>
              <a:cxn ang="0">
                <a:pos x="145" y="920"/>
              </a:cxn>
              <a:cxn ang="0">
                <a:pos x="434" y="1011"/>
              </a:cxn>
              <a:cxn ang="0">
                <a:pos x="634" y="1024"/>
              </a:cxn>
              <a:cxn ang="0">
                <a:pos x="706" y="1024"/>
              </a:cxn>
              <a:cxn ang="0">
                <a:pos x="851" y="1089"/>
              </a:cxn>
              <a:cxn ang="0">
                <a:pos x="1268" y="1160"/>
              </a:cxn>
              <a:cxn ang="0">
                <a:pos x="1757" y="1167"/>
              </a:cxn>
              <a:cxn ang="0">
                <a:pos x="1992" y="1134"/>
              </a:cxn>
              <a:cxn ang="0">
                <a:pos x="2282" y="1218"/>
              </a:cxn>
              <a:cxn ang="0">
                <a:pos x="2663" y="1251"/>
              </a:cxn>
              <a:cxn ang="0">
                <a:pos x="2916" y="1238"/>
              </a:cxn>
              <a:cxn ang="0">
                <a:pos x="3333" y="1141"/>
              </a:cxn>
              <a:cxn ang="0">
                <a:pos x="3442" y="1063"/>
              </a:cxn>
              <a:cxn ang="0">
                <a:pos x="3623" y="1089"/>
              </a:cxn>
              <a:cxn ang="0">
                <a:pos x="3967" y="1089"/>
              </a:cxn>
              <a:cxn ang="0">
                <a:pos x="4203" y="1056"/>
              </a:cxn>
              <a:cxn ang="0">
                <a:pos x="4402" y="998"/>
              </a:cxn>
              <a:cxn ang="0">
                <a:pos x="4493" y="914"/>
              </a:cxn>
              <a:cxn ang="0">
                <a:pos x="4511" y="869"/>
              </a:cxn>
              <a:cxn ang="0">
                <a:pos x="4782" y="836"/>
              </a:cxn>
              <a:cxn ang="0">
                <a:pos x="5018" y="778"/>
              </a:cxn>
              <a:cxn ang="0">
                <a:pos x="5163" y="700"/>
              </a:cxn>
              <a:cxn ang="0">
                <a:pos x="5217" y="609"/>
              </a:cxn>
              <a:cxn ang="0">
                <a:pos x="5181" y="519"/>
              </a:cxn>
              <a:cxn ang="0">
                <a:pos x="5054" y="441"/>
              </a:cxn>
              <a:cxn ang="0">
                <a:pos x="5072" y="402"/>
              </a:cxn>
              <a:cxn ang="0">
                <a:pos x="5054" y="292"/>
              </a:cxn>
              <a:cxn ang="0">
                <a:pos x="4819" y="188"/>
              </a:cxn>
              <a:cxn ang="0">
                <a:pos x="4619" y="156"/>
              </a:cxn>
              <a:cxn ang="0">
                <a:pos x="4547" y="91"/>
              </a:cxn>
              <a:cxn ang="0">
                <a:pos x="4257" y="13"/>
              </a:cxn>
              <a:cxn ang="0">
                <a:pos x="3913" y="7"/>
              </a:cxn>
              <a:cxn ang="0">
                <a:pos x="3695" y="39"/>
              </a:cxn>
              <a:cxn ang="0">
                <a:pos x="3605" y="65"/>
              </a:cxn>
              <a:cxn ang="0">
                <a:pos x="3424" y="20"/>
              </a:cxn>
              <a:cxn ang="0">
                <a:pos x="3188" y="0"/>
              </a:cxn>
              <a:cxn ang="0">
                <a:pos x="2916" y="26"/>
              </a:cxn>
              <a:cxn ang="0">
                <a:pos x="2717" y="98"/>
              </a:cxn>
              <a:cxn ang="0">
                <a:pos x="2608" y="72"/>
              </a:cxn>
              <a:cxn ang="0">
                <a:pos x="2391" y="46"/>
              </a:cxn>
              <a:cxn ang="0">
                <a:pos x="2101" y="46"/>
              </a:cxn>
              <a:cxn ang="0">
                <a:pos x="1793" y="104"/>
              </a:cxn>
              <a:cxn ang="0">
                <a:pos x="1684" y="149"/>
              </a:cxn>
              <a:cxn ang="0">
                <a:pos x="1286" y="117"/>
              </a:cxn>
              <a:cxn ang="0">
                <a:pos x="960" y="136"/>
              </a:cxn>
              <a:cxn ang="0">
                <a:pos x="706" y="195"/>
              </a:cxn>
              <a:cxn ang="0">
                <a:pos x="525" y="279"/>
              </a:cxn>
              <a:cxn ang="0">
                <a:pos x="453" y="383"/>
              </a:cxn>
              <a:cxn ang="0">
                <a:pos x="471" y="415"/>
              </a:cxn>
            </a:cxnLst>
            <a:rect l="0" t="0" r="r" b="b"/>
            <a:pathLst>
              <a:path w="5217" h="1251">
                <a:moveTo>
                  <a:pt x="471" y="415"/>
                </a:moveTo>
                <a:lnTo>
                  <a:pt x="289" y="434"/>
                </a:lnTo>
                <a:lnTo>
                  <a:pt x="126" y="473"/>
                </a:lnTo>
                <a:lnTo>
                  <a:pt x="36" y="525"/>
                </a:lnTo>
                <a:lnTo>
                  <a:pt x="18" y="558"/>
                </a:lnTo>
                <a:lnTo>
                  <a:pt x="0" y="590"/>
                </a:lnTo>
                <a:lnTo>
                  <a:pt x="18" y="635"/>
                </a:lnTo>
                <a:lnTo>
                  <a:pt x="72" y="674"/>
                </a:lnTo>
                <a:lnTo>
                  <a:pt x="145" y="707"/>
                </a:lnTo>
                <a:lnTo>
                  <a:pt x="253" y="733"/>
                </a:lnTo>
                <a:lnTo>
                  <a:pt x="253" y="733"/>
                </a:lnTo>
                <a:lnTo>
                  <a:pt x="145" y="791"/>
                </a:lnTo>
                <a:lnTo>
                  <a:pt x="126" y="817"/>
                </a:lnTo>
                <a:lnTo>
                  <a:pt x="108" y="849"/>
                </a:lnTo>
                <a:lnTo>
                  <a:pt x="126" y="882"/>
                </a:lnTo>
                <a:lnTo>
                  <a:pt x="145" y="920"/>
                </a:lnTo>
                <a:lnTo>
                  <a:pt x="271" y="972"/>
                </a:lnTo>
                <a:lnTo>
                  <a:pt x="434" y="1011"/>
                </a:lnTo>
                <a:lnTo>
                  <a:pt x="525" y="1018"/>
                </a:lnTo>
                <a:lnTo>
                  <a:pt x="634" y="1024"/>
                </a:lnTo>
                <a:lnTo>
                  <a:pt x="670" y="1024"/>
                </a:lnTo>
                <a:lnTo>
                  <a:pt x="706" y="1024"/>
                </a:lnTo>
                <a:lnTo>
                  <a:pt x="706" y="1024"/>
                </a:lnTo>
                <a:lnTo>
                  <a:pt x="851" y="1089"/>
                </a:lnTo>
                <a:lnTo>
                  <a:pt x="1050" y="1134"/>
                </a:lnTo>
                <a:lnTo>
                  <a:pt x="1268" y="1160"/>
                </a:lnTo>
                <a:lnTo>
                  <a:pt x="1503" y="1173"/>
                </a:lnTo>
                <a:lnTo>
                  <a:pt x="1757" y="1167"/>
                </a:lnTo>
                <a:lnTo>
                  <a:pt x="1992" y="1134"/>
                </a:lnTo>
                <a:lnTo>
                  <a:pt x="1992" y="1134"/>
                </a:lnTo>
                <a:lnTo>
                  <a:pt x="2119" y="1180"/>
                </a:lnTo>
                <a:lnTo>
                  <a:pt x="2282" y="1218"/>
                </a:lnTo>
                <a:lnTo>
                  <a:pt x="2463" y="1244"/>
                </a:lnTo>
                <a:lnTo>
                  <a:pt x="2663" y="1251"/>
                </a:lnTo>
                <a:lnTo>
                  <a:pt x="2790" y="1244"/>
                </a:lnTo>
                <a:lnTo>
                  <a:pt x="2916" y="1238"/>
                </a:lnTo>
                <a:lnTo>
                  <a:pt x="3152" y="1199"/>
                </a:lnTo>
                <a:lnTo>
                  <a:pt x="3333" y="1141"/>
                </a:lnTo>
                <a:lnTo>
                  <a:pt x="3387" y="1102"/>
                </a:lnTo>
                <a:lnTo>
                  <a:pt x="3442" y="1063"/>
                </a:lnTo>
                <a:lnTo>
                  <a:pt x="3442" y="1063"/>
                </a:lnTo>
                <a:lnTo>
                  <a:pt x="3623" y="1089"/>
                </a:lnTo>
                <a:lnTo>
                  <a:pt x="3822" y="1095"/>
                </a:lnTo>
                <a:lnTo>
                  <a:pt x="3967" y="1089"/>
                </a:lnTo>
                <a:lnTo>
                  <a:pt x="4094" y="1076"/>
                </a:lnTo>
                <a:lnTo>
                  <a:pt x="4203" y="1056"/>
                </a:lnTo>
                <a:lnTo>
                  <a:pt x="4311" y="1031"/>
                </a:lnTo>
                <a:lnTo>
                  <a:pt x="4402" y="998"/>
                </a:lnTo>
                <a:lnTo>
                  <a:pt x="4456" y="959"/>
                </a:lnTo>
                <a:lnTo>
                  <a:pt x="4493" y="914"/>
                </a:lnTo>
                <a:lnTo>
                  <a:pt x="4511" y="869"/>
                </a:lnTo>
                <a:lnTo>
                  <a:pt x="4511" y="869"/>
                </a:lnTo>
                <a:lnTo>
                  <a:pt x="4656" y="856"/>
                </a:lnTo>
                <a:lnTo>
                  <a:pt x="4782" y="836"/>
                </a:lnTo>
                <a:lnTo>
                  <a:pt x="4909" y="810"/>
                </a:lnTo>
                <a:lnTo>
                  <a:pt x="5018" y="778"/>
                </a:lnTo>
                <a:lnTo>
                  <a:pt x="5090" y="745"/>
                </a:lnTo>
                <a:lnTo>
                  <a:pt x="5163" y="700"/>
                </a:lnTo>
                <a:lnTo>
                  <a:pt x="5199" y="655"/>
                </a:lnTo>
                <a:lnTo>
                  <a:pt x="5217" y="609"/>
                </a:lnTo>
                <a:lnTo>
                  <a:pt x="5199" y="564"/>
                </a:lnTo>
                <a:lnTo>
                  <a:pt x="5181" y="519"/>
                </a:lnTo>
                <a:lnTo>
                  <a:pt x="5127" y="480"/>
                </a:lnTo>
                <a:lnTo>
                  <a:pt x="5054" y="441"/>
                </a:lnTo>
                <a:lnTo>
                  <a:pt x="5054" y="441"/>
                </a:lnTo>
                <a:lnTo>
                  <a:pt x="5072" y="402"/>
                </a:lnTo>
                <a:lnTo>
                  <a:pt x="5090" y="363"/>
                </a:lnTo>
                <a:lnTo>
                  <a:pt x="5054" y="292"/>
                </a:lnTo>
                <a:lnTo>
                  <a:pt x="4964" y="234"/>
                </a:lnTo>
                <a:lnTo>
                  <a:pt x="4819" y="188"/>
                </a:lnTo>
                <a:lnTo>
                  <a:pt x="4619" y="156"/>
                </a:lnTo>
                <a:lnTo>
                  <a:pt x="4619" y="156"/>
                </a:lnTo>
                <a:lnTo>
                  <a:pt x="4601" y="123"/>
                </a:lnTo>
                <a:lnTo>
                  <a:pt x="4547" y="91"/>
                </a:lnTo>
                <a:lnTo>
                  <a:pt x="4420" y="46"/>
                </a:lnTo>
                <a:lnTo>
                  <a:pt x="4257" y="13"/>
                </a:lnTo>
                <a:lnTo>
                  <a:pt x="4040" y="0"/>
                </a:lnTo>
                <a:lnTo>
                  <a:pt x="3913" y="7"/>
                </a:lnTo>
                <a:lnTo>
                  <a:pt x="3804" y="20"/>
                </a:lnTo>
                <a:lnTo>
                  <a:pt x="3695" y="39"/>
                </a:lnTo>
                <a:lnTo>
                  <a:pt x="3605" y="65"/>
                </a:lnTo>
                <a:lnTo>
                  <a:pt x="3605" y="65"/>
                </a:lnTo>
                <a:lnTo>
                  <a:pt x="3514" y="39"/>
                </a:lnTo>
                <a:lnTo>
                  <a:pt x="3424" y="20"/>
                </a:lnTo>
                <a:lnTo>
                  <a:pt x="3315" y="7"/>
                </a:lnTo>
                <a:lnTo>
                  <a:pt x="3188" y="0"/>
                </a:lnTo>
                <a:lnTo>
                  <a:pt x="3043" y="7"/>
                </a:lnTo>
                <a:lnTo>
                  <a:pt x="2916" y="26"/>
                </a:lnTo>
                <a:lnTo>
                  <a:pt x="2808" y="59"/>
                </a:lnTo>
                <a:lnTo>
                  <a:pt x="2717" y="98"/>
                </a:lnTo>
                <a:lnTo>
                  <a:pt x="2717" y="98"/>
                </a:lnTo>
                <a:lnTo>
                  <a:pt x="2608" y="72"/>
                </a:lnTo>
                <a:lnTo>
                  <a:pt x="2500" y="52"/>
                </a:lnTo>
                <a:lnTo>
                  <a:pt x="2391" y="46"/>
                </a:lnTo>
                <a:lnTo>
                  <a:pt x="2264" y="39"/>
                </a:lnTo>
                <a:lnTo>
                  <a:pt x="2101" y="46"/>
                </a:lnTo>
                <a:lnTo>
                  <a:pt x="1938" y="65"/>
                </a:lnTo>
                <a:lnTo>
                  <a:pt x="1793" y="104"/>
                </a:lnTo>
                <a:lnTo>
                  <a:pt x="1684" y="149"/>
                </a:lnTo>
                <a:lnTo>
                  <a:pt x="1684" y="149"/>
                </a:lnTo>
                <a:lnTo>
                  <a:pt x="1485" y="123"/>
                </a:lnTo>
                <a:lnTo>
                  <a:pt x="1286" y="117"/>
                </a:lnTo>
                <a:lnTo>
                  <a:pt x="1123" y="123"/>
                </a:lnTo>
                <a:lnTo>
                  <a:pt x="960" y="136"/>
                </a:lnTo>
                <a:lnTo>
                  <a:pt x="815" y="162"/>
                </a:lnTo>
                <a:lnTo>
                  <a:pt x="706" y="195"/>
                </a:lnTo>
                <a:lnTo>
                  <a:pt x="597" y="234"/>
                </a:lnTo>
                <a:lnTo>
                  <a:pt x="525" y="279"/>
                </a:lnTo>
                <a:lnTo>
                  <a:pt x="471" y="331"/>
                </a:lnTo>
                <a:lnTo>
                  <a:pt x="453" y="383"/>
                </a:lnTo>
                <a:lnTo>
                  <a:pt x="471" y="402"/>
                </a:lnTo>
                <a:lnTo>
                  <a:pt x="471" y="415"/>
                </a:lnTo>
                <a:close/>
              </a:path>
            </a:pathLst>
          </a:custGeom>
          <a:noFill/>
          <a:ln w="1143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9851" name="Freeform 11"/>
          <p:cNvSpPr>
            <a:spLocks/>
          </p:cNvSpPr>
          <p:nvPr/>
        </p:nvSpPr>
        <p:spPr bwMode="auto">
          <a:xfrm>
            <a:off x="2560320" y="2390775"/>
            <a:ext cx="277813" cy="349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45" y="19"/>
              </a:cxn>
              <a:cxn ang="0">
                <a:pos x="272" y="25"/>
              </a:cxn>
              <a:cxn ang="0">
                <a:pos x="290" y="25"/>
              </a:cxn>
              <a:cxn ang="0">
                <a:pos x="308" y="25"/>
              </a:cxn>
            </a:cxnLst>
            <a:rect l="0" t="0" r="r" b="b"/>
            <a:pathLst>
              <a:path w="308" h="25">
                <a:moveTo>
                  <a:pt x="0" y="0"/>
                </a:moveTo>
                <a:lnTo>
                  <a:pt x="145" y="19"/>
                </a:lnTo>
                <a:lnTo>
                  <a:pt x="272" y="25"/>
                </a:lnTo>
                <a:lnTo>
                  <a:pt x="290" y="25"/>
                </a:lnTo>
                <a:lnTo>
                  <a:pt x="308" y="25"/>
                </a:lnTo>
              </a:path>
            </a:pathLst>
          </a:custGeom>
          <a:noFill/>
          <a:ln w="1143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9852" name="Freeform 12"/>
          <p:cNvSpPr>
            <a:spLocks/>
          </p:cNvSpPr>
          <p:nvPr/>
        </p:nvSpPr>
        <p:spPr bwMode="auto">
          <a:xfrm>
            <a:off x="2968308" y="2778125"/>
            <a:ext cx="114300" cy="17463"/>
          </a:xfrm>
          <a:custGeom>
            <a:avLst/>
            <a:gdLst/>
            <a:ahLst/>
            <a:cxnLst>
              <a:cxn ang="0">
                <a:pos x="0" y="13"/>
              </a:cxn>
              <a:cxn ang="0">
                <a:pos x="73" y="7"/>
              </a:cxn>
              <a:cxn ang="0">
                <a:pos x="127" y="0"/>
              </a:cxn>
            </a:cxnLst>
            <a:rect l="0" t="0" r="r" b="b"/>
            <a:pathLst>
              <a:path w="127" h="13">
                <a:moveTo>
                  <a:pt x="0" y="13"/>
                </a:moveTo>
                <a:lnTo>
                  <a:pt x="73" y="7"/>
                </a:lnTo>
                <a:lnTo>
                  <a:pt x="127" y="0"/>
                </a:lnTo>
              </a:path>
            </a:pathLst>
          </a:custGeom>
          <a:noFill/>
          <a:ln w="1143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9853" name="Freeform 13"/>
          <p:cNvSpPr>
            <a:spLocks/>
          </p:cNvSpPr>
          <p:nvPr/>
        </p:nvSpPr>
        <p:spPr bwMode="auto">
          <a:xfrm>
            <a:off x="4046220" y="2876550"/>
            <a:ext cx="80963" cy="730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" y="26"/>
              </a:cxn>
              <a:cxn ang="0">
                <a:pos x="90" y="52"/>
              </a:cxn>
            </a:cxnLst>
            <a:rect l="0" t="0" r="r" b="b"/>
            <a:pathLst>
              <a:path w="90" h="52">
                <a:moveTo>
                  <a:pt x="0" y="0"/>
                </a:moveTo>
                <a:lnTo>
                  <a:pt x="36" y="26"/>
                </a:lnTo>
                <a:lnTo>
                  <a:pt x="90" y="52"/>
                </a:lnTo>
              </a:path>
            </a:pathLst>
          </a:custGeom>
          <a:noFill/>
          <a:ln w="1143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9854" name="Freeform 14"/>
          <p:cNvSpPr>
            <a:spLocks/>
          </p:cNvSpPr>
          <p:nvPr/>
        </p:nvSpPr>
        <p:spPr bwMode="auto">
          <a:xfrm>
            <a:off x="5433695" y="2770188"/>
            <a:ext cx="33338" cy="80962"/>
          </a:xfrm>
          <a:custGeom>
            <a:avLst/>
            <a:gdLst/>
            <a:ahLst/>
            <a:cxnLst>
              <a:cxn ang="0">
                <a:pos x="0" y="58"/>
              </a:cxn>
              <a:cxn ang="0">
                <a:pos x="18" y="32"/>
              </a:cxn>
              <a:cxn ang="0">
                <a:pos x="36" y="0"/>
              </a:cxn>
            </a:cxnLst>
            <a:rect l="0" t="0" r="r" b="b"/>
            <a:pathLst>
              <a:path w="36" h="58">
                <a:moveTo>
                  <a:pt x="0" y="58"/>
                </a:moveTo>
                <a:lnTo>
                  <a:pt x="18" y="32"/>
                </a:lnTo>
                <a:lnTo>
                  <a:pt x="36" y="0"/>
                </a:lnTo>
              </a:path>
            </a:pathLst>
          </a:custGeom>
          <a:noFill/>
          <a:ln w="1143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9855" name="Freeform 15"/>
          <p:cNvSpPr>
            <a:spLocks/>
          </p:cNvSpPr>
          <p:nvPr/>
        </p:nvSpPr>
        <p:spPr bwMode="auto">
          <a:xfrm>
            <a:off x="6054408" y="2300288"/>
            <a:ext cx="342900" cy="280987"/>
          </a:xfrm>
          <a:custGeom>
            <a:avLst/>
            <a:gdLst/>
            <a:ahLst/>
            <a:cxnLst>
              <a:cxn ang="0">
                <a:pos x="381" y="201"/>
              </a:cxn>
              <a:cxn ang="0">
                <a:pos x="381" y="201"/>
              </a:cxn>
              <a:cxn ang="0">
                <a:pos x="363" y="136"/>
              </a:cxn>
              <a:cxn ang="0">
                <a:pos x="272" y="84"/>
              </a:cxn>
              <a:cxn ang="0">
                <a:pos x="163" y="32"/>
              </a:cxn>
              <a:cxn ang="0">
                <a:pos x="0" y="0"/>
              </a:cxn>
            </a:cxnLst>
            <a:rect l="0" t="0" r="r" b="b"/>
            <a:pathLst>
              <a:path w="381" h="201">
                <a:moveTo>
                  <a:pt x="381" y="201"/>
                </a:moveTo>
                <a:lnTo>
                  <a:pt x="381" y="201"/>
                </a:lnTo>
                <a:lnTo>
                  <a:pt x="363" y="136"/>
                </a:lnTo>
                <a:lnTo>
                  <a:pt x="272" y="84"/>
                </a:lnTo>
                <a:lnTo>
                  <a:pt x="163" y="32"/>
                </a:lnTo>
                <a:lnTo>
                  <a:pt x="0" y="0"/>
                </a:lnTo>
              </a:path>
            </a:pathLst>
          </a:custGeom>
          <a:noFill/>
          <a:ln w="1143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9856" name="Freeform 16"/>
          <p:cNvSpPr>
            <a:spLocks/>
          </p:cNvSpPr>
          <p:nvPr/>
        </p:nvSpPr>
        <p:spPr bwMode="auto">
          <a:xfrm>
            <a:off x="6724333" y="1984375"/>
            <a:ext cx="163512" cy="109538"/>
          </a:xfrm>
          <a:custGeom>
            <a:avLst/>
            <a:gdLst/>
            <a:ahLst/>
            <a:cxnLst>
              <a:cxn ang="0">
                <a:pos x="0" y="78"/>
              </a:cxn>
              <a:cxn ang="0">
                <a:pos x="91" y="45"/>
              </a:cxn>
              <a:cxn ang="0">
                <a:pos x="181" y="0"/>
              </a:cxn>
            </a:cxnLst>
            <a:rect l="0" t="0" r="r" b="b"/>
            <a:pathLst>
              <a:path w="181" h="78">
                <a:moveTo>
                  <a:pt x="0" y="78"/>
                </a:moveTo>
                <a:lnTo>
                  <a:pt x="91" y="45"/>
                </a:lnTo>
                <a:lnTo>
                  <a:pt x="181" y="0"/>
                </a:lnTo>
              </a:path>
            </a:pathLst>
          </a:custGeom>
          <a:noFill/>
          <a:ln w="1143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9857" name="Freeform 17"/>
          <p:cNvSpPr>
            <a:spLocks/>
          </p:cNvSpPr>
          <p:nvPr/>
        </p:nvSpPr>
        <p:spPr bwMode="auto">
          <a:xfrm>
            <a:off x="6495733" y="1589088"/>
            <a:ext cx="15875" cy="53975"/>
          </a:xfrm>
          <a:custGeom>
            <a:avLst/>
            <a:gdLst/>
            <a:ahLst/>
            <a:cxnLst>
              <a:cxn ang="0">
                <a:pos x="19" y="39"/>
              </a:cxn>
              <a:cxn ang="0">
                <a:pos x="19" y="39"/>
              </a:cxn>
              <a:cxn ang="0">
                <a:pos x="19" y="32"/>
              </a:cxn>
              <a:cxn ang="0">
                <a:pos x="19" y="19"/>
              </a:cxn>
              <a:cxn ang="0">
                <a:pos x="0" y="0"/>
              </a:cxn>
            </a:cxnLst>
            <a:rect l="0" t="0" r="r" b="b"/>
            <a:pathLst>
              <a:path w="19" h="39">
                <a:moveTo>
                  <a:pt x="19" y="39"/>
                </a:moveTo>
                <a:lnTo>
                  <a:pt x="19" y="39"/>
                </a:lnTo>
                <a:lnTo>
                  <a:pt x="19" y="32"/>
                </a:lnTo>
                <a:lnTo>
                  <a:pt x="19" y="19"/>
                </a:lnTo>
                <a:lnTo>
                  <a:pt x="0" y="0"/>
                </a:lnTo>
              </a:path>
            </a:pathLst>
          </a:custGeom>
          <a:noFill/>
          <a:ln w="1143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9858" name="Freeform 18"/>
          <p:cNvSpPr>
            <a:spLocks/>
          </p:cNvSpPr>
          <p:nvPr/>
        </p:nvSpPr>
        <p:spPr bwMode="auto">
          <a:xfrm>
            <a:off x="5498783" y="1462088"/>
            <a:ext cx="82550" cy="73025"/>
          </a:xfrm>
          <a:custGeom>
            <a:avLst/>
            <a:gdLst/>
            <a:ahLst/>
            <a:cxnLst>
              <a:cxn ang="0">
                <a:pos x="91" y="0"/>
              </a:cxn>
              <a:cxn ang="0">
                <a:pos x="36" y="26"/>
              </a:cxn>
              <a:cxn ang="0">
                <a:pos x="0" y="52"/>
              </a:cxn>
            </a:cxnLst>
            <a:rect l="0" t="0" r="r" b="b"/>
            <a:pathLst>
              <a:path w="91" h="52">
                <a:moveTo>
                  <a:pt x="91" y="0"/>
                </a:moveTo>
                <a:lnTo>
                  <a:pt x="36" y="26"/>
                </a:lnTo>
                <a:lnTo>
                  <a:pt x="0" y="52"/>
                </a:lnTo>
              </a:path>
            </a:pathLst>
          </a:custGeom>
          <a:noFill/>
          <a:ln w="1143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9859" name="Line 19"/>
          <p:cNvSpPr>
            <a:spLocks noChangeShapeType="1"/>
          </p:cNvSpPr>
          <p:nvPr/>
        </p:nvSpPr>
        <p:spPr bwMode="auto">
          <a:xfrm flipH="1">
            <a:off x="4732020" y="1508125"/>
            <a:ext cx="49213" cy="52388"/>
          </a:xfrm>
          <a:prstGeom prst="line">
            <a:avLst/>
          </a:prstGeom>
          <a:noFill/>
          <a:ln w="1143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9860" name="Line 20"/>
          <p:cNvSpPr>
            <a:spLocks noChangeShapeType="1"/>
          </p:cNvSpPr>
          <p:nvPr/>
        </p:nvSpPr>
        <p:spPr bwMode="auto">
          <a:xfrm flipH="1" flipV="1">
            <a:off x="3849370" y="1579563"/>
            <a:ext cx="149225" cy="53975"/>
          </a:xfrm>
          <a:prstGeom prst="line">
            <a:avLst/>
          </a:prstGeom>
          <a:noFill/>
          <a:ln w="1143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9861" name="Freeform 21"/>
          <p:cNvSpPr>
            <a:spLocks/>
          </p:cNvSpPr>
          <p:nvPr/>
        </p:nvSpPr>
        <p:spPr bwMode="auto">
          <a:xfrm>
            <a:off x="2757170" y="1949450"/>
            <a:ext cx="15875" cy="619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8" y="19"/>
              </a:cxn>
              <a:cxn ang="0">
                <a:pos x="18" y="45"/>
              </a:cxn>
            </a:cxnLst>
            <a:rect l="0" t="0" r="r" b="b"/>
            <a:pathLst>
              <a:path w="18" h="45">
                <a:moveTo>
                  <a:pt x="0" y="0"/>
                </a:moveTo>
                <a:lnTo>
                  <a:pt x="18" y="19"/>
                </a:lnTo>
                <a:lnTo>
                  <a:pt x="18" y="45"/>
                </a:lnTo>
              </a:path>
            </a:pathLst>
          </a:custGeom>
          <a:noFill/>
          <a:ln w="1143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9862" name="Rectangle 22"/>
          <p:cNvSpPr>
            <a:spLocks noChangeArrowheads="1"/>
          </p:cNvSpPr>
          <p:nvPr/>
        </p:nvSpPr>
        <p:spPr bwMode="auto">
          <a:xfrm>
            <a:off x="3792220" y="3875088"/>
            <a:ext cx="1784350" cy="1001712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sr-Latn-CS" sz="2000" b="1" dirty="0"/>
              <a:t>Baza podataka</a:t>
            </a:r>
            <a:endParaRPr lang="sr-Latn-CS" sz="2000" dirty="0"/>
          </a:p>
        </p:txBody>
      </p:sp>
      <p:sp>
        <p:nvSpPr>
          <p:cNvPr id="419863" name="Rectangle 23"/>
          <p:cNvSpPr>
            <a:spLocks noChangeArrowheads="1"/>
          </p:cNvSpPr>
          <p:nvPr/>
        </p:nvSpPr>
        <p:spPr bwMode="auto">
          <a:xfrm>
            <a:off x="6090920" y="3875088"/>
            <a:ext cx="1757363" cy="1001712"/>
          </a:xfrm>
          <a:prstGeom prst="rect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sr-Latn-CS" sz="2000" b="1"/>
              <a:t>Programi za izveštavanje</a:t>
            </a:r>
            <a:endParaRPr lang="sr-Latn-CS" sz="2000"/>
          </a:p>
        </p:txBody>
      </p:sp>
      <p:sp>
        <p:nvSpPr>
          <p:cNvPr id="419864" name="Rectangle 24"/>
          <p:cNvSpPr>
            <a:spLocks noChangeArrowheads="1"/>
          </p:cNvSpPr>
          <p:nvPr/>
        </p:nvSpPr>
        <p:spPr bwMode="auto">
          <a:xfrm>
            <a:off x="1520508" y="3875088"/>
            <a:ext cx="1622425" cy="1001712"/>
          </a:xfrm>
          <a:prstGeom prst="rect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sr-Latn-CS" sz="2000" b="1"/>
              <a:t>Programi za održavanje</a:t>
            </a:r>
            <a:endParaRPr lang="sr-Latn-CS" sz="2000"/>
          </a:p>
        </p:txBody>
      </p:sp>
      <p:sp>
        <p:nvSpPr>
          <p:cNvPr id="419865" name="Line 25"/>
          <p:cNvSpPr>
            <a:spLocks noChangeShapeType="1"/>
          </p:cNvSpPr>
          <p:nvPr/>
        </p:nvSpPr>
        <p:spPr bwMode="auto">
          <a:xfrm>
            <a:off x="385445" y="3124200"/>
            <a:ext cx="649288" cy="1588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419866" name="Line 26"/>
          <p:cNvSpPr>
            <a:spLocks noChangeShapeType="1"/>
          </p:cNvSpPr>
          <p:nvPr/>
        </p:nvSpPr>
        <p:spPr bwMode="auto">
          <a:xfrm flipV="1">
            <a:off x="1034733" y="2122488"/>
            <a:ext cx="0" cy="2254250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9867" name="Line 27"/>
          <p:cNvSpPr>
            <a:spLocks noChangeShapeType="1"/>
          </p:cNvSpPr>
          <p:nvPr/>
        </p:nvSpPr>
        <p:spPr bwMode="auto">
          <a:xfrm>
            <a:off x="1034733" y="2122488"/>
            <a:ext cx="1296987" cy="0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419868" name="Line 28"/>
          <p:cNvSpPr>
            <a:spLocks noChangeShapeType="1"/>
          </p:cNvSpPr>
          <p:nvPr/>
        </p:nvSpPr>
        <p:spPr bwMode="auto">
          <a:xfrm>
            <a:off x="1034733" y="4376738"/>
            <a:ext cx="485775" cy="0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419869" name="Line 29"/>
          <p:cNvSpPr>
            <a:spLocks noChangeShapeType="1"/>
          </p:cNvSpPr>
          <p:nvPr/>
        </p:nvSpPr>
        <p:spPr bwMode="auto">
          <a:xfrm>
            <a:off x="3142933" y="4376738"/>
            <a:ext cx="649287" cy="0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419870" name="Line 30"/>
          <p:cNvSpPr>
            <a:spLocks noChangeShapeType="1"/>
          </p:cNvSpPr>
          <p:nvPr/>
        </p:nvSpPr>
        <p:spPr bwMode="auto">
          <a:xfrm flipV="1">
            <a:off x="5576570" y="4365625"/>
            <a:ext cx="514350" cy="11113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419871" name="Line 31"/>
          <p:cNvSpPr>
            <a:spLocks noChangeShapeType="1"/>
          </p:cNvSpPr>
          <p:nvPr/>
        </p:nvSpPr>
        <p:spPr bwMode="auto">
          <a:xfrm>
            <a:off x="7037070" y="2122488"/>
            <a:ext cx="1622425" cy="1587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419872" name="Line 32"/>
          <p:cNvSpPr>
            <a:spLocks noChangeShapeType="1"/>
          </p:cNvSpPr>
          <p:nvPr/>
        </p:nvSpPr>
        <p:spPr bwMode="auto">
          <a:xfrm>
            <a:off x="7848283" y="4376738"/>
            <a:ext cx="811212" cy="1587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419873" name="Text Box 33"/>
          <p:cNvSpPr txBox="1">
            <a:spLocks noChangeArrowheads="1"/>
          </p:cNvSpPr>
          <p:nvPr/>
        </p:nvSpPr>
        <p:spPr bwMode="auto">
          <a:xfrm>
            <a:off x="3954145" y="1871663"/>
            <a:ext cx="162242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sr-Latn-CS" sz="2000" b="1" dirty="0"/>
              <a:t>Relan svet</a:t>
            </a:r>
            <a:endParaRPr lang="sr-Latn-CS" sz="2000" dirty="0"/>
          </a:p>
        </p:txBody>
      </p:sp>
      <p:sp>
        <p:nvSpPr>
          <p:cNvPr id="419874" name="Text Box 34"/>
          <p:cNvSpPr txBox="1">
            <a:spLocks noChangeArrowheads="1"/>
          </p:cNvSpPr>
          <p:nvPr/>
        </p:nvSpPr>
        <p:spPr bwMode="auto">
          <a:xfrm>
            <a:off x="7848283" y="1622425"/>
            <a:ext cx="973137" cy="75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sr-Latn-CS" b="1"/>
              <a:t>Izlaz1</a:t>
            </a:r>
            <a:endParaRPr lang="sr-Latn-CS"/>
          </a:p>
        </p:txBody>
      </p:sp>
      <p:sp>
        <p:nvSpPr>
          <p:cNvPr id="419875" name="Text Box 35"/>
          <p:cNvSpPr txBox="1">
            <a:spLocks noChangeArrowheads="1"/>
          </p:cNvSpPr>
          <p:nvPr/>
        </p:nvSpPr>
        <p:spPr bwMode="auto">
          <a:xfrm>
            <a:off x="7919720" y="3908425"/>
            <a:ext cx="973138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sr-Latn-CS" b="1"/>
              <a:t>Izlaz2</a:t>
            </a:r>
            <a:endParaRPr lang="sr-Latn-CS"/>
          </a:p>
        </p:txBody>
      </p:sp>
      <p:sp>
        <p:nvSpPr>
          <p:cNvPr id="419876" name="Text Box 36"/>
          <p:cNvSpPr txBox="1">
            <a:spLocks noChangeArrowheads="1"/>
          </p:cNvSpPr>
          <p:nvPr/>
        </p:nvSpPr>
        <p:spPr bwMode="auto">
          <a:xfrm>
            <a:off x="223520" y="2624138"/>
            <a:ext cx="973138" cy="75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sr-Latn-CS" b="1"/>
              <a:t>Ulaz</a:t>
            </a:r>
            <a:endParaRPr lang="sr-Latn-CS"/>
          </a:p>
        </p:txBody>
      </p:sp>
      <p:sp>
        <p:nvSpPr>
          <p:cNvPr id="419877" name="Text Box 37"/>
          <p:cNvSpPr txBox="1">
            <a:spLocks noChangeArrowheads="1"/>
          </p:cNvSpPr>
          <p:nvPr/>
        </p:nvSpPr>
        <p:spPr bwMode="auto">
          <a:xfrm>
            <a:off x="1747520" y="3222625"/>
            <a:ext cx="6553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sr-Latn-CS" sz="2000" dirty="0"/>
              <a:t>Cilj svakog modela je da učini da je: Izlaz1~Izlaz2</a:t>
            </a:r>
          </a:p>
        </p:txBody>
      </p:sp>
      <p:sp>
        <p:nvSpPr>
          <p:cNvPr id="419878" name="Rectangle 38"/>
          <p:cNvSpPr>
            <a:spLocks noChangeArrowheads="1"/>
          </p:cNvSpPr>
          <p:nvPr/>
        </p:nvSpPr>
        <p:spPr bwMode="auto">
          <a:xfrm>
            <a:off x="1290320" y="3679825"/>
            <a:ext cx="6705600" cy="16764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419879" name="Text Box 39"/>
          <p:cNvSpPr txBox="1">
            <a:spLocks noChangeArrowheads="1"/>
          </p:cNvSpPr>
          <p:nvPr/>
        </p:nvSpPr>
        <p:spPr bwMode="auto">
          <a:xfrm>
            <a:off x="3652520" y="4975225"/>
            <a:ext cx="2152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r-Latn-CS"/>
              <a:t>Informacioni sistem</a:t>
            </a:r>
          </a:p>
        </p:txBody>
      </p:sp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466" name="Rectangle 2"/>
          <p:cNvSpPr>
            <a:spLocks noGrp="1" noChangeArrowheads="1"/>
          </p:cNvSpPr>
          <p:nvPr>
            <p:ph type="title"/>
          </p:nvPr>
        </p:nvSpPr>
        <p:spPr>
          <a:xfrm>
            <a:off x="4876800" y="0"/>
            <a:ext cx="4267200" cy="1066800"/>
          </a:xfrm>
        </p:spPr>
        <p:txBody>
          <a:bodyPr/>
          <a:lstStyle/>
          <a:p>
            <a:r>
              <a:rPr lang="sr-Latn-CS" sz="4000">
                <a:solidFill>
                  <a:srgbClr val="800000"/>
                </a:solidFill>
              </a:rPr>
              <a:t>Relacioni model</a:t>
            </a:r>
          </a:p>
        </p:txBody>
      </p:sp>
      <p:sp>
        <p:nvSpPr>
          <p:cNvPr id="4464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35150"/>
            <a:ext cx="8229600" cy="4413250"/>
          </a:xfrm>
        </p:spPr>
        <p:txBody>
          <a:bodyPr>
            <a:normAutofit lnSpcReduction="10000"/>
          </a:bodyPr>
          <a:lstStyle/>
          <a:p>
            <a:r>
              <a:rPr lang="sr-Latn-CS" sz="2800">
                <a:solidFill>
                  <a:srgbClr val="800000"/>
                </a:solidFill>
              </a:rPr>
              <a:t>Suština relacionog modela je da se i klase objekata i klase veza između objekata predstavljaju na jedinstven način, tj. preko tabela.</a:t>
            </a:r>
          </a:p>
          <a:p>
            <a:r>
              <a:rPr lang="sr-Latn-CS" sz="2800">
                <a:solidFill>
                  <a:srgbClr val="800000"/>
                </a:solidFill>
              </a:rPr>
              <a:t>Nije od značaja gde i kako su smeštene tabele</a:t>
            </a:r>
          </a:p>
          <a:p>
            <a:r>
              <a:rPr lang="sr-Latn-CS" sz="2800">
                <a:solidFill>
                  <a:srgbClr val="800000"/>
                </a:solidFill>
              </a:rPr>
              <a:t>RBP se sastoji iz više tabela. Tabele su povezane ključevima</a:t>
            </a:r>
          </a:p>
          <a:p>
            <a:r>
              <a:rPr lang="sr-Latn-CS" sz="2800">
                <a:solidFill>
                  <a:srgbClr val="800000"/>
                </a:solidFill>
              </a:rPr>
              <a:t>Informacija iz RBP se dobija postavljanjem upita</a:t>
            </a:r>
          </a:p>
          <a:p>
            <a:endParaRPr lang="sr-Latn-CS" sz="2800">
              <a:solidFill>
                <a:srgbClr val="8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/>
              <a:t>Modelovanje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1A4CD-65EA-4848-A611-10595A03A56C}" type="slidenum">
              <a:rPr lang="sr-Latn-CS"/>
              <a:pPr/>
              <a:t>40</a:t>
            </a:fld>
            <a:endParaRPr lang="sr-Latn-CS"/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8" name="Rectangle 2"/>
          <p:cNvSpPr>
            <a:spLocks noGrp="1" noChangeArrowheads="1"/>
          </p:cNvSpPr>
          <p:nvPr>
            <p:ph type="title"/>
          </p:nvPr>
        </p:nvSpPr>
        <p:spPr>
          <a:xfrm>
            <a:off x="4876800" y="0"/>
            <a:ext cx="4267200" cy="1066800"/>
          </a:xfrm>
        </p:spPr>
        <p:txBody>
          <a:bodyPr/>
          <a:lstStyle/>
          <a:p>
            <a:r>
              <a:rPr lang="sr-Latn-CS" sz="4000">
                <a:solidFill>
                  <a:srgbClr val="800000"/>
                </a:solidFill>
              </a:rPr>
              <a:t>Relacioni model</a:t>
            </a:r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/>
              <a:t>Modelovanje</a:t>
            </a:r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ADD4A-9977-42E1-B653-EB2B393DB7C9}" type="slidenum">
              <a:rPr lang="sr-Latn-CS"/>
              <a:pPr/>
              <a:t>41</a:t>
            </a:fld>
            <a:endParaRPr lang="sr-Latn-CS"/>
          </a:p>
        </p:txBody>
      </p:sp>
      <p:sp>
        <p:nvSpPr>
          <p:cNvPr id="459782" name="AutoShape 6"/>
          <p:cNvSpPr>
            <a:spLocks noChangeAspect="1" noChangeArrowheads="1"/>
          </p:cNvSpPr>
          <p:nvPr/>
        </p:nvSpPr>
        <p:spPr bwMode="auto">
          <a:xfrm>
            <a:off x="228600" y="2057400"/>
            <a:ext cx="8686800" cy="407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59783" name="Text Box 7"/>
          <p:cNvSpPr txBox="1">
            <a:spLocks noChangeArrowheads="1"/>
          </p:cNvSpPr>
          <p:nvPr/>
        </p:nvSpPr>
        <p:spPr bwMode="auto">
          <a:xfrm>
            <a:off x="385763" y="2641600"/>
            <a:ext cx="2843212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sr-Latn-CS" b="1"/>
              <a:t>STUDENT (</a:t>
            </a:r>
            <a:r>
              <a:rPr lang="sr-Latn-CS" b="1" u="sng"/>
              <a:t>BrInd</a:t>
            </a:r>
            <a:r>
              <a:rPr lang="sr-Latn-CS" b="1"/>
              <a:t>, Ime)</a:t>
            </a:r>
            <a:endParaRPr lang="sr-Latn-CS"/>
          </a:p>
        </p:txBody>
      </p:sp>
      <p:sp>
        <p:nvSpPr>
          <p:cNvPr id="459784" name="Text Box 8"/>
          <p:cNvSpPr txBox="1">
            <a:spLocks noChangeArrowheads="1"/>
          </p:cNvSpPr>
          <p:nvPr/>
        </p:nvSpPr>
        <p:spPr bwMode="auto">
          <a:xfrm>
            <a:off x="5992813" y="2641600"/>
            <a:ext cx="2843212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sr-Latn-CS" b="1"/>
              <a:t>KNJIGA (</a:t>
            </a:r>
            <a:r>
              <a:rPr lang="sr-Latn-CS" b="1" u="sng"/>
              <a:t>SifK</a:t>
            </a:r>
            <a:r>
              <a:rPr lang="sr-Latn-CS" b="1"/>
              <a:t>, Naziv)</a:t>
            </a:r>
            <a:endParaRPr lang="sr-Latn-CS"/>
          </a:p>
        </p:txBody>
      </p:sp>
      <p:sp>
        <p:nvSpPr>
          <p:cNvPr id="459785" name="Text Box 9"/>
          <p:cNvSpPr txBox="1">
            <a:spLocks noChangeArrowheads="1"/>
          </p:cNvSpPr>
          <p:nvPr/>
        </p:nvSpPr>
        <p:spPr bwMode="auto">
          <a:xfrm>
            <a:off x="3071813" y="3481388"/>
            <a:ext cx="31591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sr-Latn-CS" b="1"/>
              <a:t>DRŽI (</a:t>
            </a:r>
            <a:r>
              <a:rPr lang="sr-Latn-CS" b="1" u="sng"/>
              <a:t>BrInd, SifK</a:t>
            </a:r>
            <a:r>
              <a:rPr lang="sr-Latn-CS" b="1"/>
              <a:t>, Datum)</a:t>
            </a:r>
            <a:endParaRPr lang="sr-Latn-CS"/>
          </a:p>
        </p:txBody>
      </p:sp>
      <p:sp>
        <p:nvSpPr>
          <p:cNvPr id="459786" name="Oval 10"/>
          <p:cNvSpPr>
            <a:spLocks noChangeArrowheads="1"/>
          </p:cNvSpPr>
          <p:nvPr/>
        </p:nvSpPr>
        <p:spPr bwMode="auto">
          <a:xfrm>
            <a:off x="3733800" y="3429000"/>
            <a:ext cx="788988" cy="517525"/>
          </a:xfrm>
          <a:prstGeom prst="ellipse">
            <a:avLst/>
          </a:prstGeom>
          <a:noFill/>
          <a:ln w="222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59787" name="Oval 11"/>
          <p:cNvSpPr>
            <a:spLocks noChangeArrowheads="1"/>
          </p:cNvSpPr>
          <p:nvPr/>
        </p:nvSpPr>
        <p:spPr bwMode="auto">
          <a:xfrm>
            <a:off x="1676400" y="2590800"/>
            <a:ext cx="790575" cy="519113"/>
          </a:xfrm>
          <a:prstGeom prst="ellipse">
            <a:avLst/>
          </a:prstGeom>
          <a:noFill/>
          <a:ln w="222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cxnSp>
        <p:nvCxnSpPr>
          <p:cNvPr id="459788" name="AutoShape 12"/>
          <p:cNvCxnSpPr>
            <a:cxnSpLocks noChangeShapeType="1"/>
            <a:stCxn id="459787" idx="4"/>
            <a:endCxn id="459786" idx="4"/>
          </p:cNvCxnSpPr>
          <p:nvPr/>
        </p:nvCxnSpPr>
        <p:spPr bwMode="auto">
          <a:xfrm rot="16200000" flipH="1">
            <a:off x="2682081" y="2510632"/>
            <a:ext cx="836613" cy="2057400"/>
          </a:xfrm>
          <a:prstGeom prst="curvedConnector3">
            <a:avLst>
              <a:gd name="adj1" fmla="val 125995"/>
            </a:avLst>
          </a:prstGeom>
          <a:noFill/>
          <a:ln w="9525">
            <a:solidFill>
              <a:srgbClr val="FF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459789" name="AutoShape 13"/>
          <p:cNvSpPr>
            <a:spLocks noChangeArrowheads="1"/>
          </p:cNvSpPr>
          <p:nvPr/>
        </p:nvSpPr>
        <p:spPr bwMode="auto">
          <a:xfrm>
            <a:off x="3860800" y="4386263"/>
            <a:ext cx="2054225" cy="1490662"/>
          </a:xfrm>
          <a:prstGeom prst="wedgeRoundRectCallout">
            <a:avLst>
              <a:gd name="adj1" fmla="val -29019"/>
              <a:gd name="adj2" fmla="val -77370"/>
              <a:gd name="adj3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sr-Latn-CS" sz="1600"/>
              <a:t>Strani ključ relacije Drži koji pokazuje na primarni ključ relacije Student</a:t>
            </a:r>
          </a:p>
        </p:txBody>
      </p:sp>
      <p:sp>
        <p:nvSpPr>
          <p:cNvPr id="459790" name="Oval 14"/>
          <p:cNvSpPr>
            <a:spLocks noChangeArrowheads="1"/>
          </p:cNvSpPr>
          <p:nvPr/>
        </p:nvSpPr>
        <p:spPr bwMode="auto">
          <a:xfrm>
            <a:off x="4495800" y="3352800"/>
            <a:ext cx="671513" cy="517525"/>
          </a:xfrm>
          <a:prstGeom prst="ellipse">
            <a:avLst/>
          </a:prstGeom>
          <a:noFill/>
          <a:ln w="222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59791" name="Oval 15"/>
          <p:cNvSpPr>
            <a:spLocks noChangeArrowheads="1"/>
          </p:cNvSpPr>
          <p:nvPr/>
        </p:nvSpPr>
        <p:spPr bwMode="auto">
          <a:xfrm>
            <a:off x="6934200" y="2590800"/>
            <a:ext cx="671513" cy="517525"/>
          </a:xfrm>
          <a:prstGeom prst="ellipse">
            <a:avLst/>
          </a:prstGeom>
          <a:noFill/>
          <a:ln w="222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cxnSp>
        <p:nvCxnSpPr>
          <p:cNvPr id="459792" name="AutoShape 16"/>
          <p:cNvCxnSpPr>
            <a:cxnSpLocks noChangeShapeType="1"/>
            <a:stCxn id="459790" idx="0"/>
            <a:endCxn id="459791" idx="0"/>
          </p:cNvCxnSpPr>
          <p:nvPr/>
        </p:nvCxnSpPr>
        <p:spPr bwMode="auto">
          <a:xfrm rot="16200000">
            <a:off x="5670550" y="1741488"/>
            <a:ext cx="762000" cy="2438400"/>
          </a:xfrm>
          <a:prstGeom prst="curvedConnector3">
            <a:avLst>
              <a:gd name="adj1" fmla="val 128542"/>
            </a:avLst>
          </a:prstGeom>
          <a:noFill/>
          <a:ln w="9525">
            <a:solidFill>
              <a:srgbClr val="FF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459793" name="AutoShape 17"/>
          <p:cNvSpPr>
            <a:spLocks noChangeArrowheads="1"/>
          </p:cNvSpPr>
          <p:nvPr/>
        </p:nvSpPr>
        <p:spPr bwMode="auto">
          <a:xfrm>
            <a:off x="6388100" y="4192588"/>
            <a:ext cx="2054225" cy="1489075"/>
          </a:xfrm>
          <a:prstGeom prst="wedgeRoundRectCallout">
            <a:avLst>
              <a:gd name="adj1" fmla="val -107861"/>
              <a:gd name="adj2" fmla="val -69769"/>
              <a:gd name="adj3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sr-Latn-CS" sz="1600"/>
              <a:t>Strani ključ relacije Drži koji pokazuje na primarni ključ relacije Knjiga</a:t>
            </a:r>
          </a:p>
        </p:txBody>
      </p:sp>
      <p:sp>
        <p:nvSpPr>
          <p:cNvPr id="459795" name="AutoShape 19"/>
          <p:cNvSpPr>
            <a:spLocks noChangeArrowheads="1"/>
          </p:cNvSpPr>
          <p:nvPr/>
        </p:nvSpPr>
        <p:spPr bwMode="auto">
          <a:xfrm>
            <a:off x="2286000" y="1371600"/>
            <a:ext cx="2054225" cy="762000"/>
          </a:xfrm>
          <a:prstGeom prst="wedgeRoundRectCallout">
            <a:avLst>
              <a:gd name="adj1" fmla="val -55949"/>
              <a:gd name="adj2" fmla="val 106875"/>
              <a:gd name="adj3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sr-Latn-CS" sz="1600"/>
              <a:t>Primarni ključ</a:t>
            </a:r>
          </a:p>
          <a:p>
            <a:r>
              <a:rPr lang="sr-Latn-CS" sz="1600"/>
              <a:t>Relacije Student</a:t>
            </a:r>
          </a:p>
        </p:txBody>
      </p:sp>
      <p:sp>
        <p:nvSpPr>
          <p:cNvPr id="459796" name="AutoShape 20"/>
          <p:cNvSpPr>
            <a:spLocks noChangeArrowheads="1"/>
          </p:cNvSpPr>
          <p:nvPr/>
        </p:nvSpPr>
        <p:spPr bwMode="auto">
          <a:xfrm>
            <a:off x="6477000" y="1066800"/>
            <a:ext cx="2054225" cy="762000"/>
          </a:xfrm>
          <a:prstGeom prst="wedgeRoundRectCallout">
            <a:avLst>
              <a:gd name="adj1" fmla="val -6880"/>
              <a:gd name="adj2" fmla="val 151042"/>
              <a:gd name="adj3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sr-Latn-CS" sz="1600"/>
              <a:t>Primarni ključ</a:t>
            </a:r>
          </a:p>
          <a:p>
            <a:r>
              <a:rPr lang="sr-Latn-CS" sz="1600"/>
              <a:t>Relacije Knjiga</a:t>
            </a:r>
          </a:p>
        </p:txBody>
      </p: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876800" y="0"/>
            <a:ext cx="4267200" cy="1066800"/>
          </a:xfrm>
        </p:spPr>
        <p:txBody>
          <a:bodyPr/>
          <a:lstStyle/>
          <a:p>
            <a:r>
              <a:rPr lang="sr-Latn-CS" sz="4000">
                <a:solidFill>
                  <a:srgbClr val="800000"/>
                </a:solidFill>
              </a:rPr>
              <a:t>Relacioni model</a:t>
            </a:r>
          </a:p>
        </p:txBody>
      </p:sp>
      <p:sp>
        <p:nvSpPr>
          <p:cNvPr id="457731" name="Rectangle 3"/>
          <p:cNvSpPr>
            <a:spLocks noGrp="1" noChangeArrowheads="1"/>
          </p:cNvSpPr>
          <p:nvPr>
            <p:ph idx="1"/>
          </p:nvPr>
        </p:nvSpPr>
        <p:spPr>
          <a:xfrm>
            <a:off x="1828800" y="838200"/>
            <a:ext cx="6477000" cy="14874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r-Latn-CS" sz="2400" dirty="0">
                <a:solidFill>
                  <a:srgbClr val="800000"/>
                </a:solidFill>
              </a:rPr>
              <a:t>Svaka tabela mora da ima:</a:t>
            </a:r>
          </a:p>
          <a:p>
            <a:pPr lvl="1">
              <a:lnSpc>
                <a:spcPct val="90000"/>
              </a:lnSpc>
            </a:pPr>
            <a:r>
              <a:rPr lang="sr-Latn-CS" sz="2000" dirty="0">
                <a:solidFill>
                  <a:srgbClr val="800000"/>
                </a:solidFill>
              </a:rPr>
              <a:t>Ime ili naziv tabele,</a:t>
            </a:r>
          </a:p>
          <a:p>
            <a:pPr lvl="1">
              <a:lnSpc>
                <a:spcPct val="90000"/>
              </a:lnSpc>
            </a:pPr>
            <a:r>
              <a:rPr lang="sr-Latn-CS" sz="2000" dirty="0">
                <a:solidFill>
                  <a:srgbClr val="800000"/>
                </a:solidFill>
              </a:rPr>
              <a:t>Spisak atributa i</a:t>
            </a:r>
          </a:p>
          <a:p>
            <a:pPr lvl="1">
              <a:lnSpc>
                <a:spcPct val="90000"/>
              </a:lnSpc>
            </a:pPr>
            <a:r>
              <a:rPr lang="sr-Latn-CS" sz="2000" dirty="0">
                <a:solidFill>
                  <a:srgbClr val="800000"/>
                </a:solidFill>
              </a:rPr>
              <a:t>Vrednosti atributa (podaci upisani u polja)</a:t>
            </a:r>
          </a:p>
        </p:txBody>
      </p:sp>
      <p:sp>
        <p:nvSpPr>
          <p:cNvPr id="5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/>
              <a:t>Modelovanje</a:t>
            </a:r>
          </a:p>
        </p:txBody>
      </p:sp>
      <p:sp>
        <p:nvSpPr>
          <p:cNvPr id="5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9ED4F-B2CF-4754-BC8C-D61F8F30A6FA}" type="slidenum">
              <a:rPr lang="sr-Latn-CS"/>
              <a:pPr/>
              <a:t>42</a:t>
            </a:fld>
            <a:endParaRPr lang="sr-Latn-CS"/>
          </a:p>
        </p:txBody>
      </p:sp>
      <p:graphicFrame>
        <p:nvGraphicFramePr>
          <p:cNvPr id="457777" name="Group 49"/>
          <p:cNvGraphicFramePr>
            <a:graphicFrameLocks noGrp="1"/>
          </p:cNvGraphicFramePr>
          <p:nvPr/>
        </p:nvGraphicFramePr>
        <p:xfrm>
          <a:off x="304800" y="2667000"/>
          <a:ext cx="8382000" cy="3017204"/>
        </p:xfrm>
        <a:graphic>
          <a:graphicData uri="http://schemas.openxmlformats.org/drawingml/2006/table">
            <a:tbl>
              <a:tblPr/>
              <a:tblGrid>
                <a:gridCol w="11509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56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79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BrInd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Ime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Prezime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Fakultet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Smer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Adresa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123/03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Marko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Marković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PMF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Požeška 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224/02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Jovan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Jovanović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PMF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INF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Danijelova 22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III-5/04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Ivana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Ivanović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RF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INF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Kumodraška 145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9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-----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-----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-----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-----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------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-----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57776" name="Text Box 48"/>
          <p:cNvSpPr txBox="1">
            <a:spLocks noChangeArrowheads="1"/>
          </p:cNvSpPr>
          <p:nvPr/>
        </p:nvSpPr>
        <p:spPr bwMode="auto">
          <a:xfrm>
            <a:off x="304800" y="21336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r-Latn-CS" sz="2400" dirty="0">
                <a:latin typeface="Ariall" pitchFamily="34" charset="0"/>
              </a:rPr>
              <a:t>STUDENT</a:t>
            </a:r>
            <a:endParaRPr lang="en-US" sz="2400" dirty="0">
              <a:latin typeface="Ariall" pitchFamily="34" charset="0"/>
            </a:endParaRPr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754" name="Rectangle 2"/>
          <p:cNvSpPr>
            <a:spLocks noGrp="1" noChangeArrowheads="1"/>
          </p:cNvSpPr>
          <p:nvPr>
            <p:ph type="title"/>
          </p:nvPr>
        </p:nvSpPr>
        <p:spPr>
          <a:xfrm>
            <a:off x="4876800" y="0"/>
            <a:ext cx="4267200" cy="1066800"/>
          </a:xfrm>
        </p:spPr>
        <p:txBody>
          <a:bodyPr/>
          <a:lstStyle/>
          <a:p>
            <a:r>
              <a:rPr lang="sr-Latn-CS" sz="4000">
                <a:solidFill>
                  <a:srgbClr val="800000"/>
                </a:solidFill>
              </a:rPr>
              <a:t>Relacioni model</a:t>
            </a:r>
          </a:p>
        </p:txBody>
      </p:sp>
      <p:sp>
        <p:nvSpPr>
          <p:cNvPr id="6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/>
              <a:t>Modelovanje</a:t>
            </a:r>
          </a:p>
        </p:txBody>
      </p:sp>
      <p:sp>
        <p:nvSpPr>
          <p:cNvPr id="6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63DB1-DCF4-4DAC-9108-E3C5469C0982}" type="slidenum">
              <a:rPr lang="sr-Latn-CS"/>
              <a:pPr/>
              <a:t>43</a:t>
            </a:fld>
            <a:endParaRPr lang="sr-Latn-CS"/>
          </a:p>
        </p:txBody>
      </p:sp>
      <p:graphicFrame>
        <p:nvGraphicFramePr>
          <p:cNvPr id="458864" name="Group 112"/>
          <p:cNvGraphicFramePr>
            <a:graphicFrameLocks noGrp="1"/>
          </p:cNvGraphicFramePr>
          <p:nvPr/>
        </p:nvGraphicFramePr>
        <p:xfrm>
          <a:off x="1879600" y="2817813"/>
          <a:ext cx="6569075" cy="3078480"/>
        </p:xfrm>
        <a:graphic>
          <a:graphicData uri="http://schemas.openxmlformats.org/drawingml/2006/table">
            <a:tbl>
              <a:tblPr/>
              <a:tblGrid>
                <a:gridCol w="1314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11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4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Atribut 1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Atribut 2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Atribut 3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Atribut 4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Atribut 5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4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Podatak u polju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4013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..................... Slog ili zapis ili n-torka ......................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4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4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58851" name="Text Box 99"/>
          <p:cNvSpPr txBox="1">
            <a:spLocks noChangeArrowheads="1"/>
          </p:cNvSpPr>
          <p:nvPr/>
        </p:nvSpPr>
        <p:spPr bwMode="auto">
          <a:xfrm>
            <a:off x="1920875" y="19050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r-Latn-CS" sz="2400">
                <a:latin typeface="Ariall" pitchFamily="34" charset="0"/>
              </a:rPr>
              <a:t>Naziv tabele</a:t>
            </a:r>
            <a:endParaRPr lang="en-US" sz="2400">
              <a:latin typeface="Ariall" pitchFamily="34" charset="0"/>
            </a:endParaRPr>
          </a:p>
        </p:txBody>
      </p:sp>
      <p:sp>
        <p:nvSpPr>
          <p:cNvPr id="458852" name="Text Box 100"/>
          <p:cNvSpPr txBox="1">
            <a:spLocks noChangeArrowheads="1"/>
          </p:cNvSpPr>
          <p:nvPr/>
        </p:nvSpPr>
        <p:spPr bwMode="auto">
          <a:xfrm>
            <a:off x="0" y="3695700"/>
            <a:ext cx="1201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r-Latn-CS" sz="2400" i="1">
                <a:latin typeface="Ariall" pitchFamily="34" charset="0"/>
              </a:rPr>
              <a:t>records</a:t>
            </a:r>
            <a:endParaRPr lang="en-US" sz="2400" i="1">
              <a:latin typeface="Ariall" pitchFamily="34" charset="0"/>
            </a:endParaRPr>
          </a:p>
        </p:txBody>
      </p:sp>
      <p:sp>
        <p:nvSpPr>
          <p:cNvPr id="458853" name="Line 101"/>
          <p:cNvSpPr>
            <a:spLocks noChangeShapeType="1"/>
          </p:cNvSpPr>
          <p:nvPr/>
        </p:nvSpPr>
        <p:spPr bwMode="auto">
          <a:xfrm flipV="1">
            <a:off x="1158875" y="3581400"/>
            <a:ext cx="68580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GB"/>
          </a:p>
        </p:txBody>
      </p:sp>
      <p:sp>
        <p:nvSpPr>
          <p:cNvPr id="458854" name="Line 102"/>
          <p:cNvSpPr>
            <a:spLocks noChangeShapeType="1"/>
          </p:cNvSpPr>
          <p:nvPr/>
        </p:nvSpPr>
        <p:spPr bwMode="auto">
          <a:xfrm>
            <a:off x="1158875" y="3962400"/>
            <a:ext cx="685800" cy="228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GB"/>
          </a:p>
        </p:txBody>
      </p:sp>
      <p:sp>
        <p:nvSpPr>
          <p:cNvPr id="458855" name="Line 103"/>
          <p:cNvSpPr>
            <a:spLocks noChangeShapeType="1"/>
          </p:cNvSpPr>
          <p:nvPr/>
        </p:nvSpPr>
        <p:spPr bwMode="auto">
          <a:xfrm>
            <a:off x="1158875" y="4114800"/>
            <a:ext cx="762000" cy="609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GB"/>
          </a:p>
        </p:txBody>
      </p:sp>
      <p:sp>
        <p:nvSpPr>
          <p:cNvPr id="458856" name="Text Box 104"/>
          <p:cNvSpPr txBox="1">
            <a:spLocks noChangeArrowheads="1"/>
          </p:cNvSpPr>
          <p:nvPr/>
        </p:nvSpPr>
        <p:spPr bwMode="auto">
          <a:xfrm>
            <a:off x="6188075" y="1371600"/>
            <a:ext cx="896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r-Latn-CS" sz="2400" i="1">
                <a:latin typeface="Ariall" pitchFamily="34" charset="0"/>
              </a:rPr>
              <a:t>fields</a:t>
            </a:r>
            <a:endParaRPr lang="en-US" sz="2400" i="1">
              <a:latin typeface="Ariall" pitchFamily="34" charset="0"/>
            </a:endParaRPr>
          </a:p>
        </p:txBody>
      </p:sp>
      <p:sp>
        <p:nvSpPr>
          <p:cNvPr id="458857" name="Line 105"/>
          <p:cNvSpPr>
            <a:spLocks noChangeShapeType="1"/>
          </p:cNvSpPr>
          <p:nvPr/>
        </p:nvSpPr>
        <p:spPr bwMode="auto">
          <a:xfrm flipH="1">
            <a:off x="5426075" y="1752600"/>
            <a:ext cx="91440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GB"/>
          </a:p>
        </p:txBody>
      </p:sp>
      <p:sp>
        <p:nvSpPr>
          <p:cNvPr id="458858" name="Line 106"/>
          <p:cNvSpPr>
            <a:spLocks noChangeShapeType="1"/>
          </p:cNvSpPr>
          <p:nvPr/>
        </p:nvSpPr>
        <p:spPr bwMode="auto">
          <a:xfrm>
            <a:off x="6569075" y="1752600"/>
            <a:ext cx="76200" cy="609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GB"/>
          </a:p>
        </p:txBody>
      </p:sp>
      <p:sp>
        <p:nvSpPr>
          <p:cNvPr id="458859" name="Line 107"/>
          <p:cNvSpPr>
            <a:spLocks noChangeShapeType="1"/>
          </p:cNvSpPr>
          <p:nvPr/>
        </p:nvSpPr>
        <p:spPr bwMode="auto">
          <a:xfrm>
            <a:off x="6721475" y="1752600"/>
            <a:ext cx="144780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GB"/>
          </a:p>
        </p:txBody>
      </p:sp>
      <p:sp>
        <p:nvSpPr>
          <p:cNvPr id="458860" name="AutoShape 108"/>
          <p:cNvSpPr>
            <a:spLocks noChangeArrowheads="1"/>
          </p:cNvSpPr>
          <p:nvPr/>
        </p:nvSpPr>
        <p:spPr bwMode="auto">
          <a:xfrm>
            <a:off x="1981200" y="4953000"/>
            <a:ext cx="381000" cy="76200"/>
          </a:xfrm>
          <a:prstGeom prst="leftArrow">
            <a:avLst>
              <a:gd name="adj1" fmla="val 50000"/>
              <a:gd name="adj2" fmla="val 125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458861" name="AutoShape 109"/>
          <p:cNvSpPr>
            <a:spLocks noChangeArrowheads="1"/>
          </p:cNvSpPr>
          <p:nvPr/>
        </p:nvSpPr>
        <p:spPr bwMode="auto">
          <a:xfrm>
            <a:off x="8001000" y="4953000"/>
            <a:ext cx="304800" cy="76200"/>
          </a:xfrm>
          <a:prstGeom prst="rightArrow">
            <a:avLst>
              <a:gd name="adj1" fmla="val 50000"/>
              <a:gd name="adj2" fmla="val 10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490" name="Rectangle 2"/>
          <p:cNvSpPr>
            <a:spLocks noGrp="1" noChangeArrowheads="1"/>
          </p:cNvSpPr>
          <p:nvPr>
            <p:ph type="title"/>
          </p:nvPr>
        </p:nvSpPr>
        <p:spPr>
          <a:xfrm>
            <a:off x="4876800" y="0"/>
            <a:ext cx="4267200" cy="1066800"/>
          </a:xfrm>
        </p:spPr>
        <p:txBody>
          <a:bodyPr/>
          <a:lstStyle/>
          <a:p>
            <a:r>
              <a:rPr lang="sr-Latn-CS" sz="4000">
                <a:solidFill>
                  <a:srgbClr val="800000"/>
                </a:solidFill>
              </a:rPr>
              <a:t>Objektni model</a:t>
            </a:r>
          </a:p>
        </p:txBody>
      </p:sp>
      <p:sp>
        <p:nvSpPr>
          <p:cNvPr id="4474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4413250"/>
          </a:xfrm>
        </p:spPr>
        <p:txBody>
          <a:bodyPr>
            <a:normAutofit lnSpcReduction="10000"/>
          </a:bodyPr>
          <a:lstStyle/>
          <a:p>
            <a:r>
              <a:rPr lang="sr-Latn-CS" sz="2800" dirty="0">
                <a:solidFill>
                  <a:srgbClr val="800000"/>
                </a:solidFill>
              </a:rPr>
              <a:t>Objektno orjentisani DBMS-ovi omogućavaju čuvanje objekata direktno, bez mapiranja za različite strukture podataka. </a:t>
            </a:r>
          </a:p>
          <a:p>
            <a:r>
              <a:rPr lang="sr-Latn-CS" sz="2800" dirty="0">
                <a:solidFill>
                  <a:srgbClr val="800000"/>
                </a:solidFill>
              </a:rPr>
              <a:t>Relacioni DBMS zahteva mapiranje iz objekata u tabele.</a:t>
            </a:r>
          </a:p>
          <a:p>
            <a:r>
              <a:rPr lang="sr-Latn-CS" sz="2800" dirty="0">
                <a:solidFill>
                  <a:srgbClr val="800000"/>
                </a:solidFill>
              </a:rPr>
              <a:t>Informacija je sačuvana kao stalni objekat, a ne kao red u tabeli</a:t>
            </a:r>
          </a:p>
          <a:p>
            <a:r>
              <a:rPr lang="sr-Latn-CS" sz="2800" dirty="0">
                <a:solidFill>
                  <a:srgbClr val="800000"/>
                </a:solidFill>
              </a:rPr>
              <a:t>Postiže se efikasnost u smislu prostora potrebnog za smeštanje i čuvanje podataka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/>
              <a:t>Modelovanje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A9B35-D14E-4D65-810C-B1D2F6B88ED3}" type="slidenum">
              <a:rPr lang="sr-Latn-CS"/>
              <a:pPr/>
              <a:t>44</a:t>
            </a:fld>
            <a:endParaRPr lang="sr-Latn-CS"/>
          </a:p>
        </p:txBody>
      </p:sp>
    </p:spTree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876800" y="0"/>
            <a:ext cx="4267200" cy="1066800"/>
          </a:xfrm>
        </p:spPr>
        <p:txBody>
          <a:bodyPr/>
          <a:lstStyle/>
          <a:p>
            <a:r>
              <a:rPr lang="sr-Latn-CS" sz="4000">
                <a:solidFill>
                  <a:srgbClr val="800000"/>
                </a:solidFill>
              </a:rPr>
              <a:t>Objektni model</a:t>
            </a:r>
          </a:p>
        </p:txBody>
      </p:sp>
      <p:sp>
        <p:nvSpPr>
          <p:cNvPr id="4485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4800600"/>
          </a:xfrm>
        </p:spPr>
        <p:txBody>
          <a:bodyPr>
            <a:normAutofit/>
          </a:bodyPr>
          <a:lstStyle/>
          <a:p>
            <a:pPr lvl="1">
              <a:lnSpc>
                <a:spcPct val="90000"/>
              </a:lnSpc>
            </a:pPr>
            <a:r>
              <a:rPr lang="sr-Latn-CS" sz="2800" dirty="0">
                <a:solidFill>
                  <a:srgbClr val="800000"/>
                </a:solidFill>
              </a:rPr>
              <a:t>Entitet se predstavlja klasom</a:t>
            </a:r>
          </a:p>
          <a:p>
            <a:pPr lvl="1">
              <a:lnSpc>
                <a:spcPct val="90000"/>
              </a:lnSpc>
            </a:pPr>
            <a:r>
              <a:rPr lang="sr-Latn-CS" sz="2800" dirty="0">
                <a:solidFill>
                  <a:srgbClr val="800000"/>
                </a:solidFill>
              </a:rPr>
              <a:t>Klasa obuhvata i atribute i ponašanje entiteta (moguće operacije nad podacima)</a:t>
            </a:r>
          </a:p>
          <a:p>
            <a:pPr lvl="1">
              <a:lnSpc>
                <a:spcPct val="90000"/>
              </a:lnSpc>
            </a:pPr>
            <a:r>
              <a:rPr lang="sr-Latn-CS" sz="2800" dirty="0">
                <a:solidFill>
                  <a:srgbClr val="800000"/>
                </a:solidFill>
              </a:rPr>
              <a:t>Npr. Klasa: </a:t>
            </a:r>
            <a:r>
              <a:rPr lang="sr-Latn-CS" sz="2800" b="1" dirty="0">
                <a:solidFill>
                  <a:srgbClr val="800000"/>
                </a:solidFill>
              </a:rPr>
              <a:t>student</a:t>
            </a:r>
          </a:p>
          <a:p>
            <a:pPr lvl="2">
              <a:lnSpc>
                <a:spcPct val="90000"/>
              </a:lnSpc>
            </a:pPr>
            <a:r>
              <a:rPr lang="sr-Latn-CS" sz="2400" dirty="0">
                <a:solidFill>
                  <a:srgbClr val="800000"/>
                </a:solidFill>
              </a:rPr>
              <a:t>Atributi: BrInd, Ime, Prezime, Fakultet</a:t>
            </a:r>
          </a:p>
          <a:p>
            <a:pPr lvl="2">
              <a:lnSpc>
                <a:spcPct val="90000"/>
              </a:lnSpc>
            </a:pPr>
            <a:r>
              <a:rPr lang="sr-Latn-CS" sz="2400" dirty="0">
                <a:solidFill>
                  <a:srgbClr val="800000"/>
                </a:solidFill>
              </a:rPr>
              <a:t>Procedura: </a:t>
            </a:r>
            <a:r>
              <a:rPr lang="sr-Latn-CS" sz="2400" b="1" dirty="0">
                <a:solidFill>
                  <a:srgbClr val="800000"/>
                </a:solidFill>
              </a:rPr>
              <a:t>polaganjeIspita()</a:t>
            </a:r>
          </a:p>
          <a:p>
            <a:pPr lvl="1">
              <a:lnSpc>
                <a:spcPct val="90000"/>
              </a:lnSpc>
            </a:pPr>
            <a:r>
              <a:rPr lang="sr-Latn-CS" sz="2800" dirty="0">
                <a:solidFill>
                  <a:srgbClr val="800000"/>
                </a:solidFill>
              </a:rPr>
              <a:t>Instance klase – objekti</a:t>
            </a:r>
          </a:p>
          <a:p>
            <a:pPr lvl="1">
              <a:lnSpc>
                <a:spcPct val="90000"/>
              </a:lnSpc>
            </a:pPr>
            <a:r>
              <a:rPr lang="sr-Latn-CS" sz="2800" dirty="0">
                <a:solidFill>
                  <a:srgbClr val="800000"/>
                </a:solidFill>
              </a:rPr>
              <a:t>Bogatstvo tipova podataka</a:t>
            </a:r>
          </a:p>
          <a:p>
            <a:pPr lvl="2">
              <a:lnSpc>
                <a:spcPct val="90000"/>
              </a:lnSpc>
            </a:pPr>
            <a:r>
              <a:rPr lang="sr-Latn-CS" sz="2400" dirty="0">
                <a:solidFill>
                  <a:srgbClr val="800000"/>
                </a:solidFill>
              </a:rPr>
              <a:t>Tip može biti i drugi objekat</a:t>
            </a:r>
          </a:p>
          <a:p>
            <a:pPr lvl="1">
              <a:lnSpc>
                <a:spcPct val="90000"/>
              </a:lnSpc>
            </a:pPr>
            <a:r>
              <a:rPr lang="sr-Latn-CS" sz="2800" dirty="0">
                <a:solidFill>
                  <a:srgbClr val="800000"/>
                </a:solidFill>
              </a:rPr>
              <a:t>Direktna veza između objekata u aplikaciji i objekata u BP – bolje performanse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/>
              <a:t>Modelovanje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FC314-1129-429A-8A8D-EDE2611A1A49}" type="slidenum">
              <a:rPr lang="sr-Latn-CS"/>
              <a:pPr/>
              <a:t>45</a:t>
            </a:fld>
            <a:endParaRPr lang="sr-Latn-CS"/>
          </a:p>
        </p:txBody>
      </p:sp>
    </p:spTree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876800" y="0"/>
            <a:ext cx="4267200" cy="1066800"/>
          </a:xfrm>
        </p:spPr>
        <p:txBody>
          <a:bodyPr/>
          <a:lstStyle/>
          <a:p>
            <a:r>
              <a:rPr lang="sr-Latn-CS" sz="4000" dirty="0">
                <a:solidFill>
                  <a:srgbClr val="800000"/>
                </a:solidFill>
              </a:rPr>
              <a:t>Objektni model</a:t>
            </a:r>
          </a:p>
        </p:txBody>
      </p:sp>
      <p:sp>
        <p:nvSpPr>
          <p:cNvPr id="4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/>
              <a:t>Modelovanje</a:t>
            </a:r>
          </a:p>
        </p:txBody>
      </p:sp>
      <p:sp>
        <p:nvSpPr>
          <p:cNvPr id="4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6B47A-3BD0-4542-918E-09F1D59849E0}" type="slidenum">
              <a:rPr lang="sr-Latn-CS"/>
              <a:pPr/>
              <a:t>46</a:t>
            </a:fld>
            <a:endParaRPr lang="sr-Latn-CS"/>
          </a:p>
        </p:txBody>
      </p:sp>
      <p:grpSp>
        <p:nvGrpSpPr>
          <p:cNvPr id="449541" name="Group 5"/>
          <p:cNvGrpSpPr>
            <a:grpSpLocks noChangeAspect="1"/>
          </p:cNvGrpSpPr>
          <p:nvPr/>
        </p:nvGrpSpPr>
        <p:grpSpPr bwMode="auto">
          <a:xfrm>
            <a:off x="609600" y="914400"/>
            <a:ext cx="8021310" cy="5105400"/>
            <a:chOff x="2560" y="9442"/>
            <a:chExt cx="5760" cy="3665"/>
          </a:xfrm>
        </p:grpSpPr>
        <p:sp>
          <p:nvSpPr>
            <p:cNvPr id="449542" name="AutoShape 6"/>
            <p:cNvSpPr>
              <a:spLocks noChangeAspect="1" noChangeArrowheads="1"/>
            </p:cNvSpPr>
            <p:nvPr/>
          </p:nvSpPr>
          <p:spPr bwMode="auto">
            <a:xfrm>
              <a:off x="2560" y="9442"/>
              <a:ext cx="5760" cy="3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49543" name="Rectangle 7"/>
            <p:cNvSpPr>
              <a:spLocks noChangeArrowheads="1"/>
            </p:cNvSpPr>
            <p:nvPr/>
          </p:nvSpPr>
          <p:spPr bwMode="auto">
            <a:xfrm>
              <a:off x="2691" y="9835"/>
              <a:ext cx="916" cy="39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400" b="1"/>
                <a:t>BrInd</a:t>
              </a:r>
              <a:endParaRPr lang="sr-Latn-CS"/>
            </a:p>
          </p:txBody>
        </p:sp>
        <p:sp>
          <p:nvSpPr>
            <p:cNvPr id="449544" name="Rectangle 8"/>
            <p:cNvSpPr>
              <a:spLocks noChangeArrowheads="1"/>
            </p:cNvSpPr>
            <p:nvPr/>
          </p:nvSpPr>
          <p:spPr bwMode="auto">
            <a:xfrm>
              <a:off x="3607" y="9835"/>
              <a:ext cx="917" cy="39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400" b="1"/>
                <a:t>Ime</a:t>
              </a:r>
              <a:endParaRPr lang="sr-Latn-CS"/>
            </a:p>
          </p:txBody>
        </p:sp>
        <p:sp>
          <p:nvSpPr>
            <p:cNvPr id="449545" name="Rectangle 9"/>
            <p:cNvSpPr>
              <a:spLocks noChangeArrowheads="1"/>
            </p:cNvSpPr>
            <p:nvPr/>
          </p:nvSpPr>
          <p:spPr bwMode="auto">
            <a:xfrm>
              <a:off x="4524" y="9835"/>
              <a:ext cx="1047" cy="39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400" b="1"/>
                <a:t>Prezime</a:t>
              </a:r>
              <a:endParaRPr lang="sr-Latn-CS"/>
            </a:p>
          </p:txBody>
        </p:sp>
        <p:sp>
          <p:nvSpPr>
            <p:cNvPr id="449546" name="Rectangle 10"/>
            <p:cNvSpPr>
              <a:spLocks noChangeArrowheads="1"/>
            </p:cNvSpPr>
            <p:nvPr/>
          </p:nvSpPr>
          <p:spPr bwMode="auto">
            <a:xfrm>
              <a:off x="5571" y="9835"/>
              <a:ext cx="1176" cy="39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400" b="1"/>
                <a:t>Fakultet</a:t>
              </a:r>
              <a:endParaRPr lang="sr-Latn-CS"/>
            </a:p>
          </p:txBody>
        </p:sp>
        <p:sp>
          <p:nvSpPr>
            <p:cNvPr id="449547" name="Rectangle 11"/>
            <p:cNvSpPr>
              <a:spLocks noChangeArrowheads="1"/>
            </p:cNvSpPr>
            <p:nvPr/>
          </p:nvSpPr>
          <p:spPr bwMode="auto">
            <a:xfrm>
              <a:off x="6747" y="9835"/>
              <a:ext cx="1309" cy="39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400" b="1"/>
                <a:t>Automobil</a:t>
              </a:r>
              <a:endParaRPr lang="sr-Latn-CS"/>
            </a:p>
          </p:txBody>
        </p:sp>
        <p:sp>
          <p:nvSpPr>
            <p:cNvPr id="449548" name="Rectangle 12"/>
            <p:cNvSpPr>
              <a:spLocks noChangeArrowheads="1"/>
            </p:cNvSpPr>
            <p:nvPr/>
          </p:nvSpPr>
          <p:spPr bwMode="auto">
            <a:xfrm>
              <a:off x="2691" y="10227"/>
              <a:ext cx="917" cy="39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600"/>
                <a:t>123/05</a:t>
              </a:r>
            </a:p>
          </p:txBody>
        </p:sp>
        <p:sp>
          <p:nvSpPr>
            <p:cNvPr id="449549" name="Rectangle 13"/>
            <p:cNvSpPr>
              <a:spLocks noChangeArrowheads="1"/>
            </p:cNvSpPr>
            <p:nvPr/>
          </p:nvSpPr>
          <p:spPr bwMode="auto">
            <a:xfrm>
              <a:off x="3608" y="10227"/>
              <a:ext cx="916" cy="39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600"/>
                <a:t>Marko</a:t>
              </a:r>
            </a:p>
          </p:txBody>
        </p:sp>
        <p:sp>
          <p:nvSpPr>
            <p:cNvPr id="449550" name="Rectangle 14"/>
            <p:cNvSpPr>
              <a:spLocks noChangeArrowheads="1"/>
            </p:cNvSpPr>
            <p:nvPr/>
          </p:nvSpPr>
          <p:spPr bwMode="auto">
            <a:xfrm>
              <a:off x="4524" y="10227"/>
              <a:ext cx="1047" cy="39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600"/>
                <a:t>Marković</a:t>
              </a:r>
            </a:p>
          </p:txBody>
        </p:sp>
        <p:sp>
          <p:nvSpPr>
            <p:cNvPr id="449551" name="Rectangle 15"/>
            <p:cNvSpPr>
              <a:spLocks noChangeArrowheads="1"/>
            </p:cNvSpPr>
            <p:nvPr/>
          </p:nvSpPr>
          <p:spPr bwMode="auto">
            <a:xfrm>
              <a:off x="5571" y="10227"/>
              <a:ext cx="1176" cy="39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600"/>
                <a:t>FPI</a:t>
              </a:r>
            </a:p>
          </p:txBody>
        </p:sp>
        <p:sp>
          <p:nvSpPr>
            <p:cNvPr id="449552" name="Rectangle 16"/>
            <p:cNvSpPr>
              <a:spLocks noChangeArrowheads="1"/>
            </p:cNvSpPr>
            <p:nvPr/>
          </p:nvSpPr>
          <p:spPr bwMode="auto">
            <a:xfrm>
              <a:off x="6747" y="10227"/>
              <a:ext cx="1309" cy="39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600"/>
                <a:t>Golf</a:t>
              </a:r>
            </a:p>
          </p:txBody>
        </p:sp>
        <p:sp>
          <p:nvSpPr>
            <p:cNvPr id="449553" name="Rectangle 17"/>
            <p:cNvSpPr>
              <a:spLocks noChangeArrowheads="1"/>
            </p:cNvSpPr>
            <p:nvPr/>
          </p:nvSpPr>
          <p:spPr bwMode="auto">
            <a:xfrm>
              <a:off x="2691" y="10619"/>
              <a:ext cx="917" cy="39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200"/>
                <a:t>------</a:t>
              </a:r>
              <a:endParaRPr lang="sr-Latn-CS"/>
            </a:p>
          </p:txBody>
        </p:sp>
        <p:sp>
          <p:nvSpPr>
            <p:cNvPr id="449554" name="Rectangle 18"/>
            <p:cNvSpPr>
              <a:spLocks noChangeArrowheads="1"/>
            </p:cNvSpPr>
            <p:nvPr/>
          </p:nvSpPr>
          <p:spPr bwMode="auto">
            <a:xfrm>
              <a:off x="3608" y="10619"/>
              <a:ext cx="916" cy="39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100"/>
                <a:t>-----</a:t>
              </a:r>
              <a:endParaRPr lang="sr-Latn-CS"/>
            </a:p>
          </p:txBody>
        </p:sp>
        <p:sp>
          <p:nvSpPr>
            <p:cNvPr id="449555" name="Rectangle 19"/>
            <p:cNvSpPr>
              <a:spLocks noChangeArrowheads="1"/>
            </p:cNvSpPr>
            <p:nvPr/>
          </p:nvSpPr>
          <p:spPr bwMode="auto">
            <a:xfrm>
              <a:off x="4524" y="10619"/>
              <a:ext cx="1047" cy="39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200"/>
                <a:t>-----</a:t>
              </a:r>
              <a:endParaRPr lang="sr-Latn-CS"/>
            </a:p>
          </p:txBody>
        </p:sp>
        <p:sp>
          <p:nvSpPr>
            <p:cNvPr id="449556" name="Rectangle 20"/>
            <p:cNvSpPr>
              <a:spLocks noChangeArrowheads="1"/>
            </p:cNvSpPr>
            <p:nvPr/>
          </p:nvSpPr>
          <p:spPr bwMode="auto">
            <a:xfrm>
              <a:off x="5571" y="10619"/>
              <a:ext cx="1176" cy="39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200"/>
                <a:t>-----</a:t>
              </a:r>
              <a:endParaRPr lang="sr-Latn-CS"/>
            </a:p>
          </p:txBody>
        </p:sp>
        <p:sp>
          <p:nvSpPr>
            <p:cNvPr id="449557" name="Rectangle 21"/>
            <p:cNvSpPr>
              <a:spLocks noChangeArrowheads="1"/>
            </p:cNvSpPr>
            <p:nvPr/>
          </p:nvSpPr>
          <p:spPr bwMode="auto">
            <a:xfrm>
              <a:off x="6747" y="10619"/>
              <a:ext cx="1309" cy="39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200"/>
                <a:t>-----</a:t>
              </a:r>
              <a:endParaRPr lang="sr-Latn-CS"/>
            </a:p>
          </p:txBody>
        </p:sp>
        <p:sp>
          <p:nvSpPr>
            <p:cNvPr id="449558" name="Text Box 22"/>
            <p:cNvSpPr txBox="1">
              <a:spLocks noChangeArrowheads="1"/>
            </p:cNvSpPr>
            <p:nvPr/>
          </p:nvSpPr>
          <p:spPr bwMode="auto">
            <a:xfrm>
              <a:off x="4654" y="9442"/>
              <a:ext cx="1179" cy="3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400" b="1"/>
                <a:t>Student</a:t>
              </a:r>
              <a:endParaRPr lang="sr-Latn-CS"/>
            </a:p>
          </p:txBody>
        </p:sp>
        <p:sp>
          <p:nvSpPr>
            <p:cNvPr id="449559" name="Rectangle 23"/>
            <p:cNvSpPr>
              <a:spLocks noChangeArrowheads="1"/>
            </p:cNvSpPr>
            <p:nvPr/>
          </p:nvSpPr>
          <p:spPr bwMode="auto">
            <a:xfrm>
              <a:off x="2691" y="11800"/>
              <a:ext cx="917" cy="39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400" b="1"/>
                <a:t>Naziv</a:t>
              </a:r>
              <a:endParaRPr lang="sr-Latn-CS"/>
            </a:p>
          </p:txBody>
        </p:sp>
        <p:sp>
          <p:nvSpPr>
            <p:cNvPr id="449560" name="Rectangle 24"/>
            <p:cNvSpPr>
              <a:spLocks noChangeArrowheads="1"/>
            </p:cNvSpPr>
            <p:nvPr/>
          </p:nvSpPr>
          <p:spPr bwMode="auto">
            <a:xfrm>
              <a:off x="3608" y="11800"/>
              <a:ext cx="916" cy="39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400" b="1"/>
                <a:t>RegBr</a:t>
              </a:r>
              <a:endParaRPr lang="sr-Latn-CS"/>
            </a:p>
          </p:txBody>
        </p:sp>
        <p:sp>
          <p:nvSpPr>
            <p:cNvPr id="449561" name="Rectangle 25"/>
            <p:cNvSpPr>
              <a:spLocks noChangeArrowheads="1"/>
            </p:cNvSpPr>
            <p:nvPr/>
          </p:nvSpPr>
          <p:spPr bwMode="auto">
            <a:xfrm>
              <a:off x="4524" y="11800"/>
              <a:ext cx="1047" cy="39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400" b="1"/>
                <a:t>Boja</a:t>
              </a:r>
              <a:endParaRPr lang="sr-Latn-CS"/>
            </a:p>
          </p:txBody>
        </p:sp>
        <p:sp>
          <p:nvSpPr>
            <p:cNvPr id="449562" name="Rectangle 26"/>
            <p:cNvSpPr>
              <a:spLocks noChangeArrowheads="1"/>
            </p:cNvSpPr>
            <p:nvPr/>
          </p:nvSpPr>
          <p:spPr bwMode="auto">
            <a:xfrm>
              <a:off x="5571" y="11800"/>
              <a:ext cx="1176" cy="39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400" b="1"/>
                <a:t>Godište</a:t>
              </a:r>
              <a:endParaRPr lang="sr-Latn-CS"/>
            </a:p>
          </p:txBody>
        </p:sp>
        <p:sp>
          <p:nvSpPr>
            <p:cNvPr id="449563" name="Rectangle 27"/>
            <p:cNvSpPr>
              <a:spLocks noChangeArrowheads="1"/>
            </p:cNvSpPr>
            <p:nvPr/>
          </p:nvSpPr>
          <p:spPr bwMode="auto">
            <a:xfrm>
              <a:off x="6747" y="11800"/>
              <a:ext cx="1309" cy="39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400" b="1"/>
                <a:t>Vlasnik</a:t>
              </a:r>
              <a:endParaRPr lang="sr-Latn-CS"/>
            </a:p>
          </p:txBody>
        </p:sp>
        <p:sp>
          <p:nvSpPr>
            <p:cNvPr id="449564" name="Rectangle 28"/>
            <p:cNvSpPr>
              <a:spLocks noChangeArrowheads="1"/>
            </p:cNvSpPr>
            <p:nvPr/>
          </p:nvSpPr>
          <p:spPr bwMode="auto">
            <a:xfrm>
              <a:off x="2691" y="12192"/>
              <a:ext cx="917" cy="39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600"/>
                <a:t>Golf</a:t>
              </a:r>
            </a:p>
          </p:txBody>
        </p:sp>
        <p:sp>
          <p:nvSpPr>
            <p:cNvPr id="449565" name="Rectangle 29"/>
            <p:cNvSpPr>
              <a:spLocks noChangeArrowheads="1"/>
            </p:cNvSpPr>
            <p:nvPr/>
          </p:nvSpPr>
          <p:spPr bwMode="auto">
            <a:xfrm>
              <a:off x="3608" y="12192"/>
              <a:ext cx="1046" cy="39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600"/>
                <a:t>BG123456</a:t>
              </a:r>
            </a:p>
          </p:txBody>
        </p:sp>
        <p:sp>
          <p:nvSpPr>
            <p:cNvPr id="449566" name="Rectangle 30"/>
            <p:cNvSpPr>
              <a:spLocks noChangeArrowheads="1"/>
            </p:cNvSpPr>
            <p:nvPr/>
          </p:nvSpPr>
          <p:spPr bwMode="auto">
            <a:xfrm>
              <a:off x="4524" y="12192"/>
              <a:ext cx="1047" cy="39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600"/>
                <a:t>Belo</a:t>
              </a:r>
            </a:p>
          </p:txBody>
        </p:sp>
        <p:sp>
          <p:nvSpPr>
            <p:cNvPr id="449567" name="Rectangle 31"/>
            <p:cNvSpPr>
              <a:spLocks noChangeArrowheads="1"/>
            </p:cNvSpPr>
            <p:nvPr/>
          </p:nvSpPr>
          <p:spPr bwMode="auto">
            <a:xfrm>
              <a:off x="5571" y="12192"/>
              <a:ext cx="1176" cy="39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600"/>
                <a:t>1993</a:t>
              </a:r>
            </a:p>
          </p:txBody>
        </p:sp>
        <p:sp>
          <p:nvSpPr>
            <p:cNvPr id="449568" name="Rectangle 32"/>
            <p:cNvSpPr>
              <a:spLocks noChangeArrowheads="1"/>
            </p:cNvSpPr>
            <p:nvPr/>
          </p:nvSpPr>
          <p:spPr bwMode="auto">
            <a:xfrm>
              <a:off x="6747" y="12192"/>
              <a:ext cx="1309" cy="39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600"/>
                <a:t>Marko</a:t>
              </a:r>
            </a:p>
          </p:txBody>
        </p:sp>
        <p:sp>
          <p:nvSpPr>
            <p:cNvPr id="449569" name="Rectangle 33"/>
            <p:cNvSpPr>
              <a:spLocks noChangeArrowheads="1"/>
            </p:cNvSpPr>
            <p:nvPr/>
          </p:nvSpPr>
          <p:spPr bwMode="auto">
            <a:xfrm>
              <a:off x="2691" y="12584"/>
              <a:ext cx="917" cy="39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200"/>
                <a:t>------</a:t>
              </a:r>
              <a:endParaRPr lang="sr-Latn-CS"/>
            </a:p>
          </p:txBody>
        </p:sp>
        <p:sp>
          <p:nvSpPr>
            <p:cNvPr id="449570" name="Rectangle 34"/>
            <p:cNvSpPr>
              <a:spLocks noChangeArrowheads="1"/>
            </p:cNvSpPr>
            <p:nvPr/>
          </p:nvSpPr>
          <p:spPr bwMode="auto">
            <a:xfrm>
              <a:off x="3608" y="12584"/>
              <a:ext cx="916" cy="39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100"/>
                <a:t>-----</a:t>
              </a:r>
              <a:endParaRPr lang="sr-Latn-CS"/>
            </a:p>
          </p:txBody>
        </p:sp>
        <p:sp>
          <p:nvSpPr>
            <p:cNvPr id="449571" name="Rectangle 35"/>
            <p:cNvSpPr>
              <a:spLocks noChangeArrowheads="1"/>
            </p:cNvSpPr>
            <p:nvPr/>
          </p:nvSpPr>
          <p:spPr bwMode="auto">
            <a:xfrm>
              <a:off x="4524" y="12584"/>
              <a:ext cx="1047" cy="39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200"/>
                <a:t>-----</a:t>
              </a:r>
              <a:endParaRPr lang="sr-Latn-CS"/>
            </a:p>
          </p:txBody>
        </p:sp>
        <p:sp>
          <p:nvSpPr>
            <p:cNvPr id="449572" name="Rectangle 36"/>
            <p:cNvSpPr>
              <a:spLocks noChangeArrowheads="1"/>
            </p:cNvSpPr>
            <p:nvPr/>
          </p:nvSpPr>
          <p:spPr bwMode="auto">
            <a:xfrm>
              <a:off x="5571" y="12584"/>
              <a:ext cx="1176" cy="39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200"/>
                <a:t>-----</a:t>
              </a:r>
              <a:endParaRPr lang="sr-Latn-CS"/>
            </a:p>
          </p:txBody>
        </p:sp>
        <p:sp>
          <p:nvSpPr>
            <p:cNvPr id="449573" name="Rectangle 37"/>
            <p:cNvSpPr>
              <a:spLocks noChangeArrowheads="1"/>
            </p:cNvSpPr>
            <p:nvPr/>
          </p:nvSpPr>
          <p:spPr bwMode="auto">
            <a:xfrm>
              <a:off x="6747" y="12584"/>
              <a:ext cx="1309" cy="39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200"/>
                <a:t>-----</a:t>
              </a:r>
              <a:endParaRPr lang="sr-Latn-CS"/>
            </a:p>
          </p:txBody>
        </p:sp>
        <p:sp>
          <p:nvSpPr>
            <p:cNvPr id="449574" name="Text Box 38"/>
            <p:cNvSpPr txBox="1">
              <a:spLocks noChangeArrowheads="1"/>
            </p:cNvSpPr>
            <p:nvPr/>
          </p:nvSpPr>
          <p:spPr bwMode="auto">
            <a:xfrm>
              <a:off x="4654" y="11408"/>
              <a:ext cx="1309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sr-Latn-CS" sz="1400" b="1"/>
                <a:t>Automobil</a:t>
              </a:r>
              <a:endParaRPr lang="sr-Latn-CS"/>
            </a:p>
          </p:txBody>
        </p:sp>
        <p:sp>
          <p:nvSpPr>
            <p:cNvPr id="449575" name="Oval 39"/>
            <p:cNvSpPr>
              <a:spLocks noChangeArrowheads="1"/>
            </p:cNvSpPr>
            <p:nvPr/>
          </p:nvSpPr>
          <p:spPr bwMode="auto">
            <a:xfrm>
              <a:off x="6747" y="10225"/>
              <a:ext cx="654" cy="394"/>
            </a:xfrm>
            <a:prstGeom prst="ellipse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49576" name="Oval 40"/>
            <p:cNvSpPr>
              <a:spLocks noChangeArrowheads="1"/>
            </p:cNvSpPr>
            <p:nvPr/>
          </p:nvSpPr>
          <p:spPr bwMode="auto">
            <a:xfrm>
              <a:off x="2691" y="12192"/>
              <a:ext cx="654" cy="393"/>
            </a:xfrm>
            <a:prstGeom prst="ellipse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49577" name="Oval 41"/>
            <p:cNvSpPr>
              <a:spLocks noChangeArrowheads="1"/>
            </p:cNvSpPr>
            <p:nvPr/>
          </p:nvSpPr>
          <p:spPr bwMode="auto">
            <a:xfrm>
              <a:off x="3608" y="10227"/>
              <a:ext cx="654" cy="393"/>
            </a:xfrm>
            <a:prstGeom prst="ellipse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49578" name="Oval 42"/>
            <p:cNvSpPr>
              <a:spLocks noChangeArrowheads="1"/>
            </p:cNvSpPr>
            <p:nvPr/>
          </p:nvSpPr>
          <p:spPr bwMode="auto">
            <a:xfrm>
              <a:off x="6747" y="12191"/>
              <a:ext cx="654" cy="394"/>
            </a:xfrm>
            <a:prstGeom prst="ellipse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cxnSp>
          <p:nvCxnSpPr>
            <p:cNvPr id="449579" name="AutoShape 43"/>
            <p:cNvCxnSpPr>
              <a:cxnSpLocks noChangeShapeType="1"/>
              <a:stCxn id="449577" idx="5"/>
              <a:endCxn id="449578" idx="0"/>
            </p:cNvCxnSpPr>
            <p:nvPr/>
          </p:nvCxnSpPr>
          <p:spPr bwMode="auto">
            <a:xfrm rot="16200000" flipH="1">
              <a:off x="4818" y="9923"/>
              <a:ext cx="1603" cy="2908"/>
            </a:xfrm>
            <a:prstGeom prst="curvedConnector3">
              <a:avLst>
                <a:gd name="adj1" fmla="val 51792"/>
              </a:avLst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</p:cxnSp>
        <p:cxnSp>
          <p:nvCxnSpPr>
            <p:cNvPr id="449580" name="AutoShape 44"/>
            <p:cNvCxnSpPr>
              <a:cxnSpLocks noChangeShapeType="1"/>
              <a:stCxn id="449576" idx="0"/>
              <a:endCxn id="449575" idx="4"/>
            </p:cNvCxnSpPr>
            <p:nvPr/>
          </p:nvCxnSpPr>
          <p:spPr bwMode="auto">
            <a:xfrm rot="16200000">
              <a:off x="4272" y="9378"/>
              <a:ext cx="1548" cy="4056"/>
            </a:xfrm>
            <a:prstGeom prst="curvedConnector3">
              <a:avLst>
                <a:gd name="adj1" fmla="val 49977"/>
              </a:avLst>
            </a:prstGeom>
            <a:noFill/>
            <a:ln w="9525">
              <a:solidFill>
                <a:srgbClr val="FF0000"/>
              </a:solidFill>
              <a:round/>
              <a:headEnd type="triangle" w="med" len="med"/>
              <a:tailEnd/>
            </a:ln>
          </p:spPr>
        </p:cxnSp>
      </p:grpSp>
    </p:spTree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Entitet-veza</a:t>
            </a:r>
            <a:endParaRPr lang="en-US" dirty="0"/>
          </a:p>
        </p:txBody>
      </p:sp>
      <p:pic>
        <p:nvPicPr>
          <p:cNvPr id="6" name="Content Placeholder 5" descr="entitetveza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571612"/>
            <a:ext cx="9133908" cy="3849585"/>
          </a:xfr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Modelovanje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001F0-8442-4C48-8E9E-72FB6C63F9B8}" type="slidenum">
              <a:rPr lang="en-GB" smtClean="0"/>
              <a:pPr/>
              <a:t>47</a:t>
            </a:fld>
            <a:endParaRPr lang="en-GB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m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62601" y="1935163"/>
            <a:ext cx="8018798" cy="4389437"/>
          </a:xfr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Modelovanje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001F0-8442-4C48-8E9E-72FB6C63F9B8}" type="slidenum">
              <a:rPr lang="en-GB" smtClean="0"/>
              <a:pPr/>
              <a:t>48</a:t>
            </a:fld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307837" y="273586"/>
            <a:ext cx="24240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2800" dirty="0"/>
              <a:t>Primer model </a:t>
            </a:r>
            <a:endParaRPr lang="en-US" sz="2800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m2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" y="-24"/>
            <a:ext cx="9144001" cy="6858024"/>
          </a:xfr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Modelovanje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001F0-8442-4C48-8E9E-72FB6C63F9B8}" type="slidenum">
              <a:rPr lang="en-GB" smtClean="0"/>
              <a:pPr/>
              <a:t>49</a:t>
            </a:fld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0"/>
            <a:ext cx="6705600" cy="1066800"/>
          </a:xfrm>
        </p:spPr>
        <p:txBody>
          <a:bodyPr>
            <a:normAutofit/>
          </a:bodyPr>
          <a:lstStyle/>
          <a:p>
            <a:r>
              <a:rPr lang="sr-Latn-CS" sz="4000" dirty="0">
                <a:solidFill>
                  <a:srgbClr val="800000"/>
                </a:solidFill>
              </a:rPr>
              <a:t>Konceptualno</a:t>
            </a:r>
            <a:r>
              <a:rPr lang="en-US" sz="4000" dirty="0">
                <a:solidFill>
                  <a:srgbClr val="800000"/>
                </a:solidFill>
              </a:rPr>
              <a:t> </a:t>
            </a:r>
            <a:r>
              <a:rPr lang="sr-Latn-CS" sz="4000" dirty="0">
                <a:solidFill>
                  <a:srgbClr val="800000"/>
                </a:solidFill>
              </a:rPr>
              <a:t>modelovanje</a:t>
            </a:r>
          </a:p>
        </p:txBody>
      </p:sp>
      <p:sp>
        <p:nvSpPr>
          <p:cNvPr id="42189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944880"/>
            <a:ext cx="8686800" cy="51816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sr-Latn-CS" sz="3200" dirty="0">
                <a:solidFill>
                  <a:srgbClr val="800000"/>
                </a:solidFill>
              </a:rPr>
              <a:t>Modelovane je postupak kojim se realni svet svodi na određeni broj podataka</a:t>
            </a:r>
          </a:p>
          <a:p>
            <a:pPr>
              <a:lnSpc>
                <a:spcPct val="90000"/>
              </a:lnSpc>
            </a:pPr>
            <a:r>
              <a:rPr lang="sr-Latn-CS" sz="3200" dirty="0">
                <a:solidFill>
                  <a:srgbClr val="800000"/>
                </a:solidFill>
              </a:rPr>
              <a:t>Podaci su apstrakcija realnosti - sredstva za kodiranje osobina objekata iz realnog sveta</a:t>
            </a:r>
            <a:endParaRPr lang="sr-Latn-CS" sz="2800" dirty="0">
              <a:solidFill>
                <a:srgbClr val="800000"/>
              </a:solidFill>
            </a:endParaRPr>
          </a:p>
          <a:p>
            <a:pPr>
              <a:lnSpc>
                <a:spcPct val="90000"/>
              </a:lnSpc>
            </a:pPr>
            <a:r>
              <a:rPr lang="sr-Latn-CS" sz="3200" dirty="0">
                <a:solidFill>
                  <a:srgbClr val="800000"/>
                </a:solidFill>
              </a:rPr>
              <a:t>Izbor (selekcija) – izdvajanje bitnih objekata</a:t>
            </a:r>
          </a:p>
          <a:p>
            <a:pPr>
              <a:lnSpc>
                <a:spcPct val="90000"/>
              </a:lnSpc>
            </a:pPr>
            <a:r>
              <a:rPr lang="sr-Latn-CS" sz="3200" dirty="0">
                <a:solidFill>
                  <a:srgbClr val="800000"/>
                </a:solidFill>
              </a:rPr>
              <a:t>Dode</a:t>
            </a:r>
            <a:r>
              <a:rPr lang="en-US" sz="3200" dirty="0">
                <a:solidFill>
                  <a:srgbClr val="800000"/>
                </a:solidFill>
              </a:rPr>
              <a:t>l</a:t>
            </a:r>
            <a:r>
              <a:rPr lang="sr-Latn-CS" sz="3200" dirty="0">
                <a:solidFill>
                  <a:srgbClr val="800000"/>
                </a:solidFill>
              </a:rPr>
              <a:t>jivanje imena (za svaki objekat, vezu, atribut)</a:t>
            </a:r>
          </a:p>
          <a:p>
            <a:pPr>
              <a:lnSpc>
                <a:spcPct val="90000"/>
              </a:lnSpc>
            </a:pPr>
            <a:r>
              <a:rPr lang="sr-Latn-CS" sz="3200" dirty="0">
                <a:solidFill>
                  <a:srgbClr val="800000"/>
                </a:solidFill>
              </a:rPr>
              <a:t>Klasifikacija – nehomogenih objekata u homogene klase i tipove objekata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/>
              <a:t>Modelovanje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72C86-DC53-46A9-BD37-F201DD4B3D3F}" type="slidenum">
              <a:rPr lang="sr-Latn-CS"/>
              <a:pPr/>
              <a:t>5</a:t>
            </a:fld>
            <a:endParaRPr lang="sr-Latn-CS"/>
          </a:p>
        </p:txBody>
      </p:sp>
    </p:spTree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m3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8948744" cy="4606437"/>
          </a:xfr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Modelovanje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001F0-8442-4C48-8E9E-72FB6C63F9B8}" type="slidenum">
              <a:rPr lang="en-GB" smtClean="0"/>
              <a:pPr/>
              <a:t>50</a:t>
            </a:fld>
            <a:endParaRPr lang="en-GB"/>
          </a:p>
        </p:txBody>
      </p:sp>
      <p:pic>
        <p:nvPicPr>
          <p:cNvPr id="7" name="Picture 6" descr="m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0496" y="4138286"/>
            <a:ext cx="4929190" cy="2362548"/>
          </a:xfrm>
          <a:prstGeom prst="rect">
            <a:avLst/>
          </a:prstGeom>
        </p:spPr>
      </p:pic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m5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-1"/>
            <a:ext cx="9144000" cy="6858001"/>
          </a:xfr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Modelovanje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001F0-8442-4C48-8E9E-72FB6C63F9B8}" type="slidenum">
              <a:rPr lang="en-GB" smtClean="0"/>
              <a:pPr/>
              <a:t>51</a:t>
            </a:fld>
            <a:endParaRPr lang="en-GB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m6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Modelovanje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001F0-8442-4C48-8E9E-72FB6C63F9B8}" type="slidenum">
              <a:rPr lang="en-GB" smtClean="0"/>
              <a:pPr/>
              <a:t>52</a:t>
            </a:fld>
            <a:endParaRPr lang="en-GB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0"/>
            <a:ext cx="2357454" cy="642942"/>
          </a:xfrm>
        </p:spPr>
        <p:txBody>
          <a:bodyPr>
            <a:normAutofit/>
          </a:bodyPr>
          <a:lstStyle/>
          <a:p>
            <a:r>
              <a:rPr lang="sr-Latn-RS" sz="3200" dirty="0">
                <a:solidFill>
                  <a:schemeClr val="bg2">
                    <a:lumMod val="50000"/>
                  </a:schemeClr>
                </a:solidFill>
              </a:rPr>
              <a:t>Vežba 1.</a:t>
            </a:r>
            <a:endParaRPr lang="en-US" sz="3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692696"/>
            <a:ext cx="9072594" cy="230425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l-PL" sz="1800" dirty="0"/>
              <a:t>Data je šema relacione baze podataka</a:t>
            </a:r>
          </a:p>
          <a:p>
            <a:r>
              <a:rPr lang="en-US" sz="1800" b="1" dirty="0"/>
              <a:t>Firma(</a:t>
            </a:r>
            <a:r>
              <a:rPr lang="sr-Latn-RS" sz="1800" b="1" dirty="0"/>
              <a:t>IdFirma</a:t>
            </a:r>
            <a:r>
              <a:rPr lang="en-US" sz="1800" b="1" dirty="0"/>
              <a:t>, </a:t>
            </a:r>
            <a:r>
              <a:rPr lang="en-US" sz="1800" b="1" dirty="0" err="1"/>
              <a:t>Naziv</a:t>
            </a:r>
            <a:r>
              <a:rPr lang="en-US" sz="1800" b="1" dirty="0"/>
              <a:t>, </a:t>
            </a:r>
            <a:r>
              <a:rPr lang="sr-Latn-RS" sz="1800" b="1" dirty="0"/>
              <a:t>Mesto</a:t>
            </a:r>
            <a:r>
              <a:rPr lang="en-US" sz="1800" b="1" dirty="0"/>
              <a:t>)</a:t>
            </a:r>
          </a:p>
          <a:p>
            <a:r>
              <a:rPr lang="en-US" sz="1800" b="1" dirty="0" err="1"/>
              <a:t>Mesto</a:t>
            </a:r>
            <a:r>
              <a:rPr lang="en-US" sz="1800" b="1" dirty="0"/>
              <a:t>(</a:t>
            </a:r>
            <a:r>
              <a:rPr lang="sr-Latn-RS" sz="1800" b="1" dirty="0"/>
              <a:t>IdMesto</a:t>
            </a:r>
            <a:r>
              <a:rPr lang="en-US" sz="1800" b="1" dirty="0"/>
              <a:t>, </a:t>
            </a:r>
            <a:r>
              <a:rPr lang="en-US" sz="1800" b="1" dirty="0" err="1"/>
              <a:t>Naziv</a:t>
            </a:r>
            <a:r>
              <a:rPr lang="en-US" sz="1800" b="1" dirty="0"/>
              <a:t>)</a:t>
            </a:r>
          </a:p>
          <a:p>
            <a:r>
              <a:rPr lang="en-US" sz="1800" b="1" dirty="0" err="1"/>
              <a:t>Posiljka</a:t>
            </a:r>
            <a:r>
              <a:rPr lang="en-US" sz="1800" b="1" dirty="0"/>
              <a:t>(</a:t>
            </a:r>
            <a:r>
              <a:rPr lang="sr-Latn-RS" sz="1800" b="1" dirty="0"/>
              <a:t>IdPosiljka</a:t>
            </a:r>
            <a:r>
              <a:rPr lang="en-US" sz="1800" b="1" dirty="0"/>
              <a:t>, </a:t>
            </a:r>
            <a:r>
              <a:rPr lang="en-US" sz="1800" b="1" dirty="0" err="1"/>
              <a:t>Tezina</a:t>
            </a:r>
            <a:r>
              <a:rPr lang="en-US" sz="1800" b="1" dirty="0"/>
              <a:t>, </a:t>
            </a:r>
            <a:r>
              <a:rPr lang="sr-Latn-RS" sz="1800" b="1" dirty="0"/>
              <a:t>Firma</a:t>
            </a:r>
            <a:r>
              <a:rPr lang="en-US" sz="1800" b="1" dirty="0"/>
              <a:t>, </a:t>
            </a:r>
            <a:r>
              <a:rPr lang="sr-Latn-RS" sz="1800" b="1" dirty="0"/>
              <a:t>MestoOd</a:t>
            </a:r>
            <a:r>
              <a:rPr lang="en-US" sz="1800" b="1" dirty="0"/>
              <a:t>, </a:t>
            </a:r>
            <a:r>
              <a:rPr lang="sr-Latn-RS" sz="1800" b="1" dirty="0"/>
              <a:t>MestoDo,Kamion</a:t>
            </a:r>
            <a:r>
              <a:rPr lang="en-US" sz="1800" b="1" dirty="0"/>
              <a:t>)</a:t>
            </a:r>
          </a:p>
          <a:p>
            <a:r>
              <a:rPr lang="en-US" sz="1800" b="1" dirty="0" err="1"/>
              <a:t>Kamion</a:t>
            </a:r>
            <a:r>
              <a:rPr lang="en-US" sz="1800" b="1" dirty="0"/>
              <a:t>(</a:t>
            </a:r>
            <a:r>
              <a:rPr lang="sr-Latn-RS" sz="1800" b="1" dirty="0"/>
              <a:t>IdKamion</a:t>
            </a:r>
            <a:r>
              <a:rPr lang="en-US" sz="1800" b="1" dirty="0"/>
              <a:t>, </a:t>
            </a:r>
            <a:r>
              <a:rPr lang="en-US" sz="1800" b="1" dirty="0" err="1"/>
              <a:t>RegBr</a:t>
            </a:r>
            <a:r>
              <a:rPr lang="en-US" sz="1800" b="1" dirty="0"/>
              <a:t>, </a:t>
            </a:r>
            <a:r>
              <a:rPr lang="en-US" sz="1800" b="1" dirty="0" err="1"/>
              <a:t>Nosivost</a:t>
            </a:r>
            <a:r>
              <a:rPr lang="en-US" sz="1800" b="1" dirty="0"/>
              <a:t>)</a:t>
            </a:r>
            <a:endParaRPr lang="sr-Latn-RS" sz="1800" b="1" dirty="0"/>
          </a:p>
          <a:p>
            <a:pPr>
              <a:buNone/>
            </a:pPr>
            <a:r>
              <a:rPr lang="sr-Latn-RS" sz="1400" dirty="0"/>
              <a:t>Modelovati datu šemu pomoću programa MySQL Workbench</a:t>
            </a:r>
            <a:endParaRPr lang="en-US" sz="14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err="1"/>
              <a:t>Modelovanje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001F0-8442-4C48-8E9E-72FB6C63F9B8}" type="slidenum">
              <a:rPr lang="en-GB" smtClean="0"/>
              <a:pPr/>
              <a:t>53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2852936"/>
            <a:ext cx="6658904" cy="3134162"/>
          </a:xfrm>
          <a:prstGeom prst="rect">
            <a:avLst/>
          </a:prstGeom>
        </p:spPr>
      </p:pic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 descr="m7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7104" y="0"/>
            <a:ext cx="9151104" cy="6857999"/>
          </a:xfr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Modelovanje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001F0-8442-4C48-8E9E-72FB6C63F9B8}" type="slidenum">
              <a:rPr lang="en-GB" smtClean="0"/>
              <a:pPr/>
              <a:t>54</a:t>
            </a:fld>
            <a:endParaRPr lang="en-GB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m8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32" y="214290"/>
            <a:ext cx="9144032" cy="6269788"/>
          </a:xfr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Modelovanje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001F0-8442-4C48-8E9E-72FB6C63F9B8}" type="slidenum">
              <a:rPr lang="en-GB" smtClean="0"/>
              <a:pPr/>
              <a:t>55</a:t>
            </a:fld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5286380" y="214290"/>
            <a:ext cx="27879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24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Rešenje primera 1.</a:t>
            </a:r>
            <a:endParaRPr lang="en-US" sz="24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91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0"/>
            <a:ext cx="6858000" cy="1066800"/>
          </a:xfrm>
        </p:spPr>
        <p:txBody>
          <a:bodyPr>
            <a:normAutofit/>
          </a:bodyPr>
          <a:lstStyle/>
          <a:p>
            <a:r>
              <a:rPr lang="sr-Latn-CS" sz="4000" dirty="0">
                <a:solidFill>
                  <a:srgbClr val="800000"/>
                </a:solidFill>
              </a:rPr>
              <a:t>Konceptualno</a:t>
            </a:r>
            <a:r>
              <a:rPr lang="en-US" sz="4000" dirty="0">
                <a:solidFill>
                  <a:srgbClr val="800000"/>
                </a:solidFill>
              </a:rPr>
              <a:t> </a:t>
            </a:r>
            <a:r>
              <a:rPr lang="sr-Latn-CS" sz="4000" dirty="0">
                <a:solidFill>
                  <a:srgbClr val="800000"/>
                </a:solidFill>
              </a:rPr>
              <a:t>modelovanje</a:t>
            </a:r>
          </a:p>
        </p:txBody>
      </p:sp>
      <p:sp>
        <p:nvSpPr>
          <p:cNvPr id="42291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990600"/>
            <a:ext cx="8610600" cy="5257800"/>
          </a:xfrm>
        </p:spPr>
        <p:txBody>
          <a:bodyPr>
            <a:normAutofit/>
          </a:bodyPr>
          <a:lstStyle/>
          <a:p>
            <a:r>
              <a:rPr lang="sr-Latn-CS" sz="3200" dirty="0">
                <a:solidFill>
                  <a:srgbClr val="800000"/>
                </a:solidFill>
              </a:rPr>
              <a:t>Konceptualni model sadrži:</a:t>
            </a:r>
          </a:p>
          <a:p>
            <a:pPr lvl="1"/>
            <a:r>
              <a:rPr lang="sr-Latn-CS" sz="2800" dirty="0">
                <a:solidFill>
                  <a:srgbClr val="800000"/>
                </a:solidFill>
              </a:rPr>
              <a:t>Strukturu podataka – statički opis stanja realnog sveta</a:t>
            </a:r>
          </a:p>
          <a:p>
            <a:pPr lvl="1"/>
            <a:r>
              <a:rPr lang="sr-Latn-CS" sz="2800" dirty="0">
                <a:solidFill>
                  <a:srgbClr val="800000"/>
                </a:solidFill>
              </a:rPr>
              <a:t>Operacije – izražavaju dinamiku iz realnog sveta</a:t>
            </a:r>
          </a:p>
          <a:p>
            <a:pPr lvl="1"/>
            <a:r>
              <a:rPr lang="sr-Latn-CS" sz="2800" dirty="0">
                <a:solidFill>
                  <a:srgbClr val="800000"/>
                </a:solidFill>
              </a:rPr>
              <a:t>Ograničenja (</a:t>
            </a:r>
            <a:r>
              <a:rPr lang="sr-Latn-CS" sz="2800" i="1" dirty="0">
                <a:solidFill>
                  <a:srgbClr val="800000"/>
                </a:solidFill>
              </a:rPr>
              <a:t>constraint</a:t>
            </a:r>
            <a:r>
              <a:rPr lang="sr-Latn-CS" sz="2800" dirty="0">
                <a:solidFill>
                  <a:srgbClr val="800000"/>
                </a:solidFill>
              </a:rPr>
              <a:t>s) – Ograničenja u modelu koja su posledica ograničenja iz realnog sveta</a:t>
            </a:r>
            <a:endParaRPr lang="en-US" sz="2800" dirty="0">
              <a:solidFill>
                <a:srgbClr val="800000"/>
              </a:solidFill>
            </a:endParaRPr>
          </a:p>
          <a:p>
            <a:r>
              <a:rPr lang="en-US" sz="3200" dirty="0">
                <a:solidFill>
                  <a:srgbClr val="800000"/>
                </a:solidFill>
              </a:rPr>
              <a:t>Model </a:t>
            </a:r>
            <a:r>
              <a:rPr lang="sr-Latn-CS" sz="3200" dirty="0">
                <a:solidFill>
                  <a:srgbClr val="800000"/>
                </a:solidFill>
              </a:rPr>
              <a:t>ne propisuje</a:t>
            </a:r>
            <a:r>
              <a:rPr lang="en-US" sz="3200" dirty="0">
                <a:solidFill>
                  <a:srgbClr val="800000"/>
                </a:solidFill>
              </a:rPr>
              <a:t> </a:t>
            </a:r>
            <a:r>
              <a:rPr lang="sr-Latn-CS" sz="3200" dirty="0">
                <a:solidFill>
                  <a:srgbClr val="800000"/>
                </a:solidFill>
              </a:rPr>
              <a:t>fizički oblik u kome se podaci čuvaju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/>
              <a:t>Modelovanje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1F832-3CE3-47D3-AE9D-C64F2479FA59}" type="slidenum">
              <a:rPr lang="sr-Latn-CS"/>
              <a:pPr/>
              <a:t>6</a:t>
            </a:fld>
            <a:endParaRPr lang="sr-Latn-CS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876800" y="0"/>
            <a:ext cx="4267200" cy="1066800"/>
          </a:xfrm>
        </p:spPr>
        <p:txBody>
          <a:bodyPr/>
          <a:lstStyle/>
          <a:p>
            <a:r>
              <a:rPr lang="sr-Latn-CS" sz="4000">
                <a:solidFill>
                  <a:srgbClr val="800000"/>
                </a:solidFill>
              </a:rPr>
              <a:t>Entiteti</a:t>
            </a:r>
          </a:p>
        </p:txBody>
      </p:sp>
      <p:sp>
        <p:nvSpPr>
          <p:cNvPr id="42393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914400"/>
            <a:ext cx="8686800" cy="53340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sr-Latn-CS" sz="3200" dirty="0">
                <a:solidFill>
                  <a:srgbClr val="800000"/>
                </a:solidFill>
              </a:rPr>
              <a:t>Pod entitetom se podrazumeva sve što se može jednoznačno odrediti, identifikovati i razlikovati</a:t>
            </a:r>
          </a:p>
          <a:p>
            <a:pPr>
              <a:lnSpc>
                <a:spcPct val="90000"/>
              </a:lnSpc>
            </a:pPr>
            <a:r>
              <a:rPr lang="sr-Latn-CS" sz="3200" dirty="0">
                <a:solidFill>
                  <a:srgbClr val="800000"/>
                </a:solidFill>
              </a:rPr>
              <a:t>Svaki entitet ima svoje osobine – atribute</a:t>
            </a:r>
          </a:p>
          <a:p>
            <a:pPr>
              <a:lnSpc>
                <a:spcPct val="90000"/>
              </a:lnSpc>
            </a:pPr>
            <a:r>
              <a:rPr lang="sr-Latn-CS" sz="3200" dirty="0">
                <a:solidFill>
                  <a:srgbClr val="800000"/>
                </a:solidFill>
              </a:rPr>
              <a:t>Domen atributa je skup svih mogućih vrednosti koje atribut može poprimiti (slično tipu promenljive u programiranju)</a:t>
            </a:r>
          </a:p>
          <a:p>
            <a:pPr>
              <a:lnSpc>
                <a:spcPct val="90000"/>
              </a:lnSpc>
            </a:pPr>
            <a:r>
              <a:rPr lang="sr-Latn-CS" sz="3200" dirty="0">
                <a:solidFill>
                  <a:srgbClr val="800000"/>
                </a:solidFill>
              </a:rPr>
              <a:t>Primarni ključ je jedan ili više atributa čija vrednost jednoznačno određuje primerak entiteta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/>
              <a:t>Modelovanje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144F5-9F31-416D-BC8A-4EDD76D86B77}" type="slidenum">
              <a:rPr lang="sr-Latn-CS"/>
              <a:pPr/>
              <a:t>7</a:t>
            </a:fld>
            <a:endParaRPr lang="sr-Latn-CS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62" name="Rectangle 2"/>
          <p:cNvSpPr>
            <a:spLocks noGrp="1" noChangeArrowheads="1"/>
          </p:cNvSpPr>
          <p:nvPr>
            <p:ph type="title"/>
          </p:nvPr>
        </p:nvSpPr>
        <p:spPr>
          <a:xfrm>
            <a:off x="4876800" y="0"/>
            <a:ext cx="4267200" cy="1066800"/>
          </a:xfrm>
        </p:spPr>
        <p:txBody>
          <a:bodyPr/>
          <a:lstStyle/>
          <a:p>
            <a:r>
              <a:rPr lang="sr-Latn-CS" sz="4000">
                <a:solidFill>
                  <a:srgbClr val="800000"/>
                </a:solidFill>
              </a:rPr>
              <a:t>Entiteti</a:t>
            </a:r>
          </a:p>
        </p:txBody>
      </p:sp>
      <p:sp>
        <p:nvSpPr>
          <p:cNvPr id="450563" name="Rectangle 3"/>
          <p:cNvSpPr>
            <a:spLocks noGrp="1" noChangeArrowheads="1"/>
          </p:cNvSpPr>
          <p:nvPr>
            <p:ph idx="1"/>
          </p:nvPr>
        </p:nvSpPr>
        <p:spPr>
          <a:xfrm>
            <a:off x="203200" y="914400"/>
            <a:ext cx="8686800" cy="54102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sl-SI" sz="3200" dirty="0">
                <a:solidFill>
                  <a:srgbClr val="800000"/>
                </a:solidFill>
              </a:rPr>
              <a:t>Entitet je objekat, pojam, stanje i sl. o kome se prikupljaju, memorišu, obrađuju i prezentuju informacije </a:t>
            </a:r>
          </a:p>
          <a:p>
            <a:pPr>
              <a:lnSpc>
                <a:spcPct val="90000"/>
              </a:lnSpc>
            </a:pPr>
            <a:r>
              <a:rPr lang="sl-SI" sz="3200" dirty="0">
                <a:solidFill>
                  <a:srgbClr val="800000"/>
                </a:solidFill>
              </a:rPr>
              <a:t>Entitet po svojoj prirodi može biti različit</a:t>
            </a:r>
          </a:p>
          <a:p>
            <a:pPr lvl="1">
              <a:lnSpc>
                <a:spcPct val="90000"/>
              </a:lnSpc>
            </a:pPr>
            <a:r>
              <a:rPr lang="sl-SI" sz="2800" dirty="0">
                <a:solidFill>
                  <a:srgbClr val="800000"/>
                </a:solidFill>
              </a:rPr>
              <a:t>Deo okruženja (član kolektiva, aparat, zgrada, artikal, vozilo ...)</a:t>
            </a:r>
          </a:p>
          <a:p>
            <a:pPr lvl="1">
              <a:lnSpc>
                <a:spcPct val="90000"/>
              </a:lnSpc>
            </a:pPr>
            <a:r>
              <a:rPr lang="sl-SI" sz="2800" dirty="0">
                <a:solidFill>
                  <a:srgbClr val="800000"/>
                </a:solidFill>
              </a:rPr>
              <a:t>Apstraktni pojam (neka mera, nečije zvanje, boja, ...)</a:t>
            </a:r>
          </a:p>
          <a:p>
            <a:pPr lvl="1">
              <a:lnSpc>
                <a:spcPct val="90000"/>
              </a:lnSpc>
            </a:pPr>
            <a:r>
              <a:rPr lang="sl-SI" sz="2800" dirty="0">
                <a:solidFill>
                  <a:srgbClr val="800000"/>
                </a:solidFill>
              </a:rPr>
              <a:t>Događaj (udes, postupak upisa studenata,...)</a:t>
            </a:r>
          </a:p>
          <a:p>
            <a:pPr lvl="1">
              <a:lnSpc>
                <a:spcPct val="90000"/>
              </a:lnSpc>
            </a:pPr>
            <a:r>
              <a:rPr lang="sl-SI" sz="2800" dirty="0">
                <a:solidFill>
                  <a:srgbClr val="800000"/>
                </a:solidFill>
              </a:rPr>
              <a:t>Asocijacija (s</a:t>
            </a:r>
            <a:r>
              <a:rPr lang="en-US" sz="2800" dirty="0">
                <a:solidFill>
                  <a:srgbClr val="800000"/>
                </a:solidFill>
              </a:rPr>
              <a:t>t</a:t>
            </a:r>
            <a:r>
              <a:rPr lang="sl-SI" sz="2800" dirty="0">
                <a:solidFill>
                  <a:srgbClr val="800000"/>
                </a:solidFill>
              </a:rPr>
              <a:t>udent-predmet, predmet-profesor, ..., fakultet-profesor)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/>
              <a:t>Modelovanje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6040C-7F6F-4F55-82B6-EEBCDD31763C}" type="slidenum">
              <a:rPr lang="sr-Latn-CS"/>
              <a:pPr/>
              <a:t>8</a:t>
            </a:fld>
            <a:endParaRPr lang="sr-Latn-CS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586" name="Rectangle 2"/>
          <p:cNvSpPr>
            <a:spLocks noGrp="1" noChangeArrowheads="1"/>
          </p:cNvSpPr>
          <p:nvPr>
            <p:ph type="title"/>
          </p:nvPr>
        </p:nvSpPr>
        <p:spPr>
          <a:xfrm>
            <a:off x="4876800" y="0"/>
            <a:ext cx="4267200" cy="1066800"/>
          </a:xfrm>
        </p:spPr>
        <p:txBody>
          <a:bodyPr/>
          <a:lstStyle/>
          <a:p>
            <a:r>
              <a:rPr lang="sr-Latn-CS" sz="4000">
                <a:solidFill>
                  <a:srgbClr val="800000"/>
                </a:solidFill>
              </a:rPr>
              <a:t>Entiteti</a:t>
            </a:r>
          </a:p>
        </p:txBody>
      </p:sp>
      <p:sp>
        <p:nvSpPr>
          <p:cNvPr id="4515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14400"/>
            <a:ext cx="8229600" cy="5105400"/>
          </a:xfrm>
        </p:spPr>
        <p:txBody>
          <a:bodyPr>
            <a:noAutofit/>
          </a:bodyPr>
          <a:lstStyle/>
          <a:p>
            <a:r>
              <a:rPr lang="sl-SI" sz="3600" dirty="0">
                <a:solidFill>
                  <a:srgbClr val="800000"/>
                </a:solidFill>
              </a:rPr>
              <a:t>Primer entiteta: </a:t>
            </a:r>
            <a:br>
              <a:rPr lang="sl-SI" sz="3600" dirty="0">
                <a:solidFill>
                  <a:srgbClr val="800000"/>
                </a:solidFill>
              </a:rPr>
            </a:br>
            <a:r>
              <a:rPr lang="sl-SI" sz="3600" dirty="0">
                <a:solidFill>
                  <a:srgbClr val="800000"/>
                </a:solidFill>
              </a:rPr>
              <a:t>STUDENT, FAKULTET, RADNIK, PROIZVOD, RAČUNAR, ISPIT, UPIS, itd.</a:t>
            </a:r>
          </a:p>
          <a:p>
            <a:r>
              <a:rPr lang="sl-SI" sz="3600" dirty="0">
                <a:solidFill>
                  <a:srgbClr val="800000"/>
                </a:solidFill>
              </a:rPr>
              <a:t>Klasa entiteta: Skup sličnih entiteta:</a:t>
            </a:r>
          </a:p>
          <a:p>
            <a:pPr lvl="1"/>
            <a:r>
              <a:rPr lang="sl-SI" sz="2800" dirty="0">
                <a:solidFill>
                  <a:srgbClr val="800000"/>
                </a:solidFill>
              </a:rPr>
              <a:t>Studenti određenog fakulteta,</a:t>
            </a:r>
          </a:p>
          <a:p>
            <a:pPr lvl="1"/>
            <a:r>
              <a:rPr lang="sl-SI" sz="2800" dirty="0">
                <a:solidFill>
                  <a:srgbClr val="800000"/>
                </a:solidFill>
              </a:rPr>
              <a:t>Proizvodi jednog preduzeća,</a:t>
            </a:r>
          </a:p>
          <a:p>
            <a:pPr lvl="1"/>
            <a:r>
              <a:rPr lang="sl-SI" sz="2800" dirty="0">
                <a:solidFill>
                  <a:srgbClr val="800000"/>
                </a:solidFill>
              </a:rPr>
              <a:t>Štedni računi građana u banci,</a:t>
            </a:r>
          </a:p>
          <a:p>
            <a:pPr lvl="1"/>
            <a:r>
              <a:rPr lang="sl-SI" sz="2800" dirty="0">
                <a:solidFill>
                  <a:srgbClr val="800000"/>
                </a:solidFill>
              </a:rPr>
              <a:t>Polaganje ispita na fakultetu, ...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/>
              <a:t>Modelovanje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9BCAA-BE1E-49F0-81F0-A297678277B3}" type="slidenum">
              <a:rPr lang="sr-Latn-CS"/>
              <a:pPr/>
              <a:t>9</a:t>
            </a:fld>
            <a:endParaRPr lang="sr-Latn-CS"/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4722</TotalTime>
  <Words>2329</Words>
  <Application>Microsoft Office PowerPoint</Application>
  <PresentationFormat>On-screen Show (4:3)</PresentationFormat>
  <Paragraphs>636</Paragraphs>
  <Slides>55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63" baseType="lpstr">
      <vt:lpstr>Arial</vt:lpstr>
      <vt:lpstr>Ariall</vt:lpstr>
      <vt:lpstr>Calibri</vt:lpstr>
      <vt:lpstr>Constantia</vt:lpstr>
      <vt:lpstr>Courier New</vt:lpstr>
      <vt:lpstr>Wingdings 2</vt:lpstr>
      <vt:lpstr>Flow</vt:lpstr>
      <vt:lpstr>Visio</vt:lpstr>
      <vt:lpstr>Baze podataka</vt:lpstr>
      <vt:lpstr>Modelovanje</vt:lpstr>
      <vt:lpstr>Modelovanje</vt:lpstr>
      <vt:lpstr>Modelovanje</vt:lpstr>
      <vt:lpstr>Konceptualno modelovanje</vt:lpstr>
      <vt:lpstr>Konceptualno modelovanje</vt:lpstr>
      <vt:lpstr>Entiteti</vt:lpstr>
      <vt:lpstr>Entiteti</vt:lpstr>
      <vt:lpstr>Entiteti</vt:lpstr>
      <vt:lpstr>Atribut</vt:lpstr>
      <vt:lpstr>Atribut</vt:lpstr>
      <vt:lpstr>Atribut</vt:lpstr>
      <vt:lpstr>Atribut</vt:lpstr>
      <vt:lpstr>Atribut</vt:lpstr>
      <vt:lpstr>Entiteti i atributi</vt:lpstr>
      <vt:lpstr>Domen</vt:lpstr>
      <vt:lpstr>Domen</vt:lpstr>
      <vt:lpstr>Veze između entiteta</vt:lpstr>
      <vt:lpstr>Veze između entiteta</vt:lpstr>
      <vt:lpstr>Veze između entiteta</vt:lpstr>
      <vt:lpstr>Veze između entiteta</vt:lpstr>
      <vt:lpstr>Veze između entiteta</vt:lpstr>
      <vt:lpstr>Veza 1:1</vt:lpstr>
      <vt:lpstr>Veza 1:N ili N:1</vt:lpstr>
      <vt:lpstr>Veza N:M</vt:lpstr>
      <vt:lpstr>Modeli BP</vt:lpstr>
      <vt:lpstr>Modeli BP - tabele -</vt:lpstr>
      <vt:lpstr>Hijerarhijski model</vt:lpstr>
      <vt:lpstr>Hijerarhijski model</vt:lpstr>
      <vt:lpstr>Hijerarhijski model</vt:lpstr>
      <vt:lpstr>Hijerarhijski model</vt:lpstr>
      <vt:lpstr>Mrežni model</vt:lpstr>
      <vt:lpstr>Mrežni model</vt:lpstr>
      <vt:lpstr>Relacioni model</vt:lpstr>
      <vt:lpstr>Relacioni model</vt:lpstr>
      <vt:lpstr>Relacioni model</vt:lpstr>
      <vt:lpstr>Relacioni model</vt:lpstr>
      <vt:lpstr>Relacioni model</vt:lpstr>
      <vt:lpstr>Relacioni model</vt:lpstr>
      <vt:lpstr>Relacioni model</vt:lpstr>
      <vt:lpstr>Relacioni model</vt:lpstr>
      <vt:lpstr>Relacioni model</vt:lpstr>
      <vt:lpstr>Relacioni model</vt:lpstr>
      <vt:lpstr>Objektni model</vt:lpstr>
      <vt:lpstr>Objektni model</vt:lpstr>
      <vt:lpstr>Objektni model</vt:lpstr>
      <vt:lpstr>Entitet-veza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Vežba 1.</vt:lpstr>
      <vt:lpstr>PowerPoint Presentation</vt:lpstr>
      <vt:lpstr>PowerPoint Presentation</vt:lpstr>
    </vt:vector>
  </TitlesOfParts>
  <Company>Fakultet za poslovnu informatiku, Univerzitet Singidunum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Baze podataka</dc:title>
  <dc:creator>Dragica</dc:creator>
  <cp:lastModifiedBy>MILENTIJEVIC DRAGICA</cp:lastModifiedBy>
  <cp:revision>407</cp:revision>
  <cp:lastPrinted>1601-01-01T00:00:00Z</cp:lastPrinted>
  <dcterms:created xsi:type="dcterms:W3CDTF">2001-12-14T20:41:48Z</dcterms:created>
  <dcterms:modified xsi:type="dcterms:W3CDTF">2020-11-26T05:38:20Z</dcterms:modified>
</cp:coreProperties>
</file>