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665478-26BD-4723-B974-3993450EEA38}" type="datetimeFigureOut">
              <a:rPr lang="en-US" smtClean="0"/>
              <a:pPr/>
              <a:t>17/11/2020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C54B9D-CC9A-4F17-9283-61D119FCFE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</a:t>
            </a:r>
            <a:r>
              <a:rPr lang="sr-Latn-ME" sz="3200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ekartov proizvod</a:t>
            </a:r>
            <a:endParaRPr lang="en-US" sz="3200" b="1" i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21453"/>
            <a:ext cx="842968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i="1" dirty="0" smtClean="0">
                <a:latin typeface="Calibri" pitchFamily="34" charset="0"/>
              </a:rPr>
              <a:t>(</a:t>
            </a:r>
            <a:r>
              <a:rPr lang="sr-Latn-ME" sz="2000" b="1" i="1" dirty="0" smtClean="0">
                <a:solidFill>
                  <a:srgbClr val="00B050"/>
                </a:solidFill>
                <a:latin typeface="Calibri" pitchFamily="34" charset="0"/>
              </a:rPr>
              <a:t>x</a:t>
            </a:r>
            <a:r>
              <a:rPr lang="sr-Latn-ME" sz="2000" b="1" i="1" dirty="0" smtClean="0">
                <a:latin typeface="Calibri" pitchFamily="34" charset="0"/>
              </a:rPr>
              <a:t>,</a:t>
            </a:r>
            <a:r>
              <a:rPr lang="sr-Latn-ME" sz="2000" b="1" i="1" dirty="0" smtClean="0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sr-Latn-ME" sz="2000" b="1" i="1" dirty="0" smtClean="0">
                <a:latin typeface="Calibri" pitchFamily="34" charset="0"/>
              </a:rPr>
              <a:t>) – </a:t>
            </a:r>
            <a:r>
              <a:rPr lang="sr-Latn-ME" sz="2000" i="1" dirty="0" smtClean="0">
                <a:solidFill>
                  <a:srgbClr val="C00000"/>
                </a:solidFill>
                <a:latin typeface="Calibri" pitchFamily="34" charset="0"/>
              </a:rPr>
              <a:t>uređeni par elemenata </a:t>
            </a:r>
            <a:r>
              <a:rPr lang="sr-Latn-ME" sz="2000" i="1" dirty="0" smtClean="0">
                <a:latin typeface="Calibri" pitchFamily="34" charset="0"/>
              </a:rPr>
              <a:t>x i </a:t>
            </a:r>
            <a:r>
              <a:rPr lang="sr-Latn-ME" sz="2000" i="1" dirty="0" smtClean="0">
                <a:latin typeface="Calibri" pitchFamily="34" charset="0"/>
              </a:rPr>
              <a:t>y</a:t>
            </a:r>
            <a:endParaRPr lang="sr-Latn-ME" sz="2000" i="1" dirty="0" smtClean="0">
              <a:latin typeface="Calibri" pitchFamily="34" charset="0"/>
            </a:endParaRPr>
          </a:p>
          <a:p>
            <a:r>
              <a:rPr lang="sr-Latn-ME" sz="2000" b="1" i="1" dirty="0" smtClean="0">
                <a:solidFill>
                  <a:srgbClr val="00B050"/>
                </a:solidFill>
                <a:latin typeface="Calibri" pitchFamily="34" charset="0"/>
              </a:rPr>
              <a:t>x</a:t>
            </a:r>
            <a:r>
              <a:rPr lang="sr-Latn-ME" sz="2000" i="1" dirty="0" smtClean="0">
                <a:latin typeface="Calibri" pitchFamily="34" charset="0"/>
              </a:rPr>
              <a:t>– </a:t>
            </a:r>
            <a:r>
              <a:rPr lang="sr-Latn-ME" sz="2000" i="1" dirty="0" smtClean="0">
                <a:solidFill>
                  <a:srgbClr val="00B050"/>
                </a:solidFill>
                <a:latin typeface="Calibri" pitchFamily="34" charset="0"/>
              </a:rPr>
              <a:t>prva koordinata</a:t>
            </a:r>
          </a:p>
          <a:p>
            <a:r>
              <a:rPr lang="sr-Latn-ME" sz="2000" b="1" i="1" dirty="0" smtClean="0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sr-Latn-ME" sz="2000" i="1" dirty="0" smtClean="0">
                <a:solidFill>
                  <a:srgbClr val="FF0000"/>
                </a:solidFill>
                <a:latin typeface="Calibri" pitchFamily="34" charset="0"/>
              </a:rPr>
              <a:t>– druga koordinata    </a:t>
            </a:r>
          </a:p>
          <a:p>
            <a:r>
              <a:rPr lang="sr-Latn-ME" sz="2000" i="1" dirty="0" smtClean="0">
                <a:latin typeface="Calibri" pitchFamily="34" charset="0"/>
              </a:rPr>
              <a:t>(x,y</a:t>
            </a:r>
            <a:r>
              <a:rPr lang="sr-Latn-ME" sz="2000" i="1" dirty="0" smtClean="0">
                <a:latin typeface="Calibri" pitchFamily="34" charset="0"/>
              </a:rPr>
              <a:t>)</a:t>
            </a:r>
            <a:r>
              <a:rPr lang="sr-Latn-ME" sz="2000" i="1" dirty="0" smtClean="0">
                <a:latin typeface="Cambria"/>
              </a:rPr>
              <a:t>≠(</a:t>
            </a:r>
            <a:r>
              <a:rPr lang="sr-Latn-ME" sz="2000" i="1" dirty="0" smtClean="0">
                <a:latin typeface="Cambria"/>
              </a:rPr>
              <a:t>y,x)</a:t>
            </a:r>
            <a:endParaRPr lang="sr-Latn-ME" sz="2000" i="1" dirty="0" smtClean="0">
              <a:latin typeface="Calibri" pitchFamily="34" charset="0"/>
            </a:endParaRPr>
          </a:p>
          <a:p>
            <a:endParaRPr lang="sr-Latn-ME" sz="2000" i="1" dirty="0">
              <a:latin typeface="Calibri" pitchFamily="34" charset="0"/>
            </a:endParaRPr>
          </a:p>
          <a:p>
            <a:r>
              <a:rPr lang="en-US" sz="2000" i="1" dirty="0" smtClean="0">
                <a:latin typeface="Calibri" pitchFamily="34" charset="0"/>
              </a:rPr>
              <a:t>D</a:t>
            </a:r>
            <a:r>
              <a:rPr lang="sr-Latn-ME" sz="2000" i="1" dirty="0" smtClean="0">
                <a:latin typeface="Calibri" pitchFamily="34" charset="0"/>
              </a:rPr>
              <a:t>va uređena para su </a:t>
            </a:r>
            <a:r>
              <a:rPr lang="sr-Latn-ME" sz="2000" i="1" dirty="0" smtClean="0">
                <a:solidFill>
                  <a:srgbClr val="C00000"/>
                </a:solidFill>
                <a:latin typeface="Calibri" pitchFamily="34" charset="0"/>
              </a:rPr>
              <a:t>jednaka </a:t>
            </a:r>
            <a:r>
              <a:rPr lang="sr-Latn-ME" sz="2000" i="1" dirty="0" smtClean="0">
                <a:latin typeface="Calibri" pitchFamily="34" charset="0"/>
              </a:rPr>
              <a:t>ako su im elementi jednaki:</a:t>
            </a:r>
          </a:p>
          <a:p>
            <a:r>
              <a:rPr lang="sr-Latn-ME" sz="2000" i="1" dirty="0">
                <a:latin typeface="Calibri" pitchFamily="34" charset="0"/>
              </a:rPr>
              <a:t> </a:t>
            </a:r>
            <a:r>
              <a:rPr lang="sr-Latn-ME" sz="2000" i="1" dirty="0" smtClean="0">
                <a:latin typeface="Calibri" pitchFamily="34" charset="0"/>
              </a:rPr>
              <a:t>                (a,b) = (c,d) akko je a = c </a:t>
            </a:r>
            <a:r>
              <a:rPr lang="sr-Latn-ME" sz="2000" i="1" dirty="0" smtClean="0">
                <a:latin typeface="Calibri" pitchFamily="34" charset="0"/>
              </a:rPr>
              <a:t>i b = d.</a:t>
            </a:r>
          </a:p>
          <a:p>
            <a:endParaRPr lang="sr-Latn-ME" sz="2000" i="1" dirty="0" smtClean="0">
              <a:latin typeface="Calibri" pitchFamily="34" charset="0"/>
            </a:endParaRPr>
          </a:p>
          <a:p>
            <a:endParaRPr lang="sr-Latn-ME" sz="2000" i="1" dirty="0" smtClean="0">
              <a:latin typeface="Calibri" pitchFamily="34" charset="0"/>
            </a:endParaRPr>
          </a:p>
          <a:p>
            <a:endParaRPr lang="sr-Latn-ME" sz="2000" i="1" dirty="0">
              <a:latin typeface="Calibri" pitchFamily="34" charset="0"/>
            </a:endParaRPr>
          </a:p>
          <a:p>
            <a:endParaRPr lang="sr-Latn-ME" sz="2800" dirty="0" smtClean="0"/>
          </a:p>
          <a:p>
            <a:endParaRPr lang="sr-Latn-ME" sz="2800" dirty="0" smtClean="0"/>
          </a:p>
          <a:p>
            <a:r>
              <a:rPr lang="sr-Latn-ME" sz="2800" dirty="0" smtClean="0"/>
              <a:t>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67874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i="1" dirty="0" smtClean="0">
                <a:latin typeface="Calibri" pitchFamily="34" charset="0"/>
              </a:rPr>
              <a:t>    </a:t>
            </a:r>
            <a:r>
              <a:rPr lang="sr-Latn-ME" sz="2000" i="1" dirty="0" smtClean="0">
                <a:solidFill>
                  <a:srgbClr val="C00000"/>
                </a:solidFill>
                <a:latin typeface="Calibri" pitchFamily="34" charset="0"/>
              </a:rPr>
              <a:t>. </a:t>
            </a:r>
            <a:endParaRPr lang="sr-Latn-ME" sz="2000" i="1" dirty="0">
              <a:solidFill>
                <a:srgbClr val="C00000"/>
              </a:solidFill>
              <a:latin typeface="Calibri" pitchFamily="34" charset="0"/>
            </a:endParaRPr>
          </a:p>
          <a:p>
            <a:endParaRPr lang="sr-Latn-ME" sz="2000" i="1" dirty="0" smtClean="0">
              <a:latin typeface="Calibri" pitchFamily="34" charset="0"/>
            </a:endParaRPr>
          </a:p>
          <a:p>
            <a:endParaRPr lang="en-US" sz="2000" i="1" dirty="0">
              <a:latin typeface="Calibri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1472" y="1643056"/>
          <a:ext cx="5000660" cy="482207"/>
        </p:xfrm>
        <a:graphic>
          <a:graphicData uri="http://schemas.openxmlformats.org/presentationml/2006/ole">
            <p:oleObj spid="_x0000_s2050" name="Equation" r:id="rId3" imgW="1765080" imgH="21564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42910" y="285734"/>
            <a:ext cx="664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Dekartov proizvod  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nepraznih skupova A  i  B je skup svih mogućih uređenih parova, čiji prvi element pripada skupu A, a drugi element skupu B, tj.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221456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/>
              <a:t>AxB</a:t>
            </a:r>
            <a:r>
              <a:rPr lang="sr-Latn-ME" sz="2400" dirty="0" smtClean="0">
                <a:latin typeface="Cambria"/>
              </a:rPr>
              <a:t>≠BxA</a:t>
            </a:r>
            <a:endParaRPr lang="en-US" sz="2400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500166" y="3000378"/>
          <a:ext cx="2643187" cy="374650"/>
        </p:xfrm>
        <a:graphic>
          <a:graphicData uri="http://schemas.openxmlformats.org/presentationml/2006/ole">
            <p:oleObj spid="_x0000_s2054" name="Equation" r:id="rId4" imgW="1384200" imgH="21564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00034" y="3000378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 smtClean="0"/>
              <a:t>Primjer: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3500444"/>
            <a:ext cx="276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Naći :    AxB     ,BxA,   BxB?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D</a:t>
            </a:r>
            <a:r>
              <a:rPr lang="sr-Latn-ME" sz="2000" i="1" dirty="0" smtClean="0">
                <a:latin typeface="Calibri" pitchFamily="34" charset="0"/>
              </a:rPr>
              <a:t>ekartove proizvode možemo ilustrovati na razne načine.</a:t>
            </a:r>
          </a:p>
          <a:p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00034" y="1071552"/>
          <a:ext cx="2643206" cy="375050"/>
        </p:xfrm>
        <a:graphic>
          <a:graphicData uri="http://schemas.openxmlformats.org/presentationml/2006/ole">
            <p:oleObj spid="_x0000_s3074" name="Equation" r:id="rId3" imgW="1384200" imgH="215640" progId="Equation.3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429124" y="2678907"/>
            <a:ext cx="2643206" cy="119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29124" y="2250279"/>
            <a:ext cx="2643206" cy="119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29124" y="1821651"/>
            <a:ext cx="2643206" cy="119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3946223" y="2161676"/>
            <a:ext cx="1607951" cy="7064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4517727" y="2108098"/>
            <a:ext cx="1607951" cy="7064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5062442" y="2134887"/>
            <a:ext cx="1661529" cy="7064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660735" y="2108098"/>
            <a:ext cx="1607951" cy="7064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15206" y="25717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/>
              <a:t>A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1178709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/>
              <a:t>B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715140" y="133944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/>
              <a:t>A x B</a:t>
            </a:r>
            <a:endParaRPr lang="en-US" b="1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5143504" y="2143122"/>
          <a:ext cx="571504" cy="203598"/>
        </p:xfrm>
        <a:graphic>
          <a:graphicData uri="http://schemas.openxmlformats.org/presentationml/2006/ole">
            <p:oleObj spid="_x0000_s3076" name="Equation" r:id="rId4" imgW="114120" imgH="11412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143504" y="1714495"/>
          <a:ext cx="571500" cy="203597"/>
        </p:xfrm>
        <a:graphic>
          <a:graphicData uri="http://schemas.openxmlformats.org/presentationml/2006/ole">
            <p:oleObj spid="_x0000_s3077" name="Equation" r:id="rId5" imgW="114120" imgH="11412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715008" y="1714495"/>
          <a:ext cx="571500" cy="203597"/>
        </p:xfrm>
        <a:graphic>
          <a:graphicData uri="http://schemas.openxmlformats.org/presentationml/2006/ole">
            <p:oleObj spid="_x0000_s3078" name="Equation" r:id="rId6" imgW="114120" imgH="11412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715008" y="2143123"/>
          <a:ext cx="571500" cy="203597"/>
        </p:xfrm>
        <a:graphic>
          <a:graphicData uri="http://schemas.openxmlformats.org/presentationml/2006/ole">
            <p:oleObj spid="_x0000_s3079" name="Equation" r:id="rId7" imgW="114120" imgH="11412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286512" y="1714494"/>
          <a:ext cx="571500" cy="214314"/>
        </p:xfrm>
        <a:graphic>
          <a:graphicData uri="http://schemas.openxmlformats.org/presentationml/2006/ole">
            <p:oleObj spid="_x0000_s3080" name="Equation" r:id="rId8" imgW="114120" imgH="11412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286512" y="2143123"/>
          <a:ext cx="571500" cy="203597"/>
        </p:xfrm>
        <a:graphic>
          <a:graphicData uri="http://schemas.openxmlformats.org/presentationml/2006/ole">
            <p:oleObj spid="_x0000_s3081" name="Equation" r:id="rId9" imgW="114120" imgH="114120" progId="Equation.3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5214942" y="30539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786446" y="30539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57950" y="30539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4000496" y="2143122"/>
          <a:ext cx="492128" cy="321471"/>
        </p:xfrm>
        <a:graphic>
          <a:graphicData uri="http://schemas.openxmlformats.org/presentationml/2006/ole">
            <p:oleObj spid="_x0000_s3082" name="Equation" r:id="rId10" imgW="126720" imgH="139680" progId="Equation.3">
              <p:embed/>
            </p:oleObj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4071934" y="1607337"/>
          <a:ext cx="349252" cy="388146"/>
        </p:xfrm>
        <a:graphic>
          <a:graphicData uri="http://schemas.openxmlformats.org/presentationml/2006/ole">
            <p:oleObj spid="_x0000_s3083" name="Equation" r:id="rId11" imgW="126720" imgH="177480" progId="Equation.3">
              <p:embed/>
            </p:oleObj>
          </a:graphicData>
        </a:graphic>
      </p:graphicFrame>
      <p:sp>
        <p:nvSpPr>
          <p:cNvPr id="42" name="Arc 41"/>
          <p:cNvSpPr/>
          <p:nvPr/>
        </p:nvSpPr>
        <p:spPr>
          <a:xfrm>
            <a:off x="5076056" y="1491630"/>
            <a:ext cx="1656184" cy="1080120"/>
          </a:xfrm>
          <a:prstGeom prst="arc">
            <a:avLst>
              <a:gd name="adj1" fmla="val 16200000"/>
              <a:gd name="adj2" fmla="val 1589254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5" grpId="0"/>
      <p:bldP spid="45" grpId="0"/>
      <p:bldP spid="46" grpId="0"/>
      <p:bldP spid="49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21453"/>
            <a:ext cx="75009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  <a:latin typeface="Calibri" pitchFamily="34" charset="0"/>
              </a:rPr>
              <a:t>Z</a:t>
            </a:r>
            <a:r>
              <a:rPr lang="sr-Latn-ME" sz="2000" b="1" i="1" dirty="0" smtClean="0">
                <a:solidFill>
                  <a:srgbClr val="C00000"/>
                </a:solidFill>
                <a:latin typeface="Calibri" pitchFamily="34" charset="0"/>
              </a:rPr>
              <a:t>adaci za vježbu:</a:t>
            </a:r>
          </a:p>
          <a:p>
            <a:endParaRPr lang="sr-Latn-ME" sz="2000" b="1" i="1" dirty="0">
              <a:solidFill>
                <a:srgbClr val="C00000"/>
              </a:solidFill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ati su skupovi                           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             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.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O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drediti:</a:t>
            </a:r>
          </a:p>
          <a:p>
            <a:pPr marL="514350" indent="-514350">
              <a:buFont typeface="+mj-lt"/>
              <a:buAutoNum type="arabicPeriod"/>
            </a:pPr>
            <a:endParaRPr lang="sr-Latn-ME" sz="2000" i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sr-Latn-ME" sz="2000" i="1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sr-Latn-ME" sz="2000" i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ati su skupovi                            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           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. </a:t>
            </a:r>
            <a:endParaRPr lang="en-US" sz="2000" i="1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514350" indent="-514350"/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</a:t>
            </a:r>
            <a:r>
              <a:rPr lang="bs-Latn-BA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O</a:t>
            </a:r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drediti:</a:t>
            </a:r>
          </a:p>
          <a:p>
            <a:pPr marL="514350" indent="-514350"/>
            <a:r>
              <a:rPr lang="sr-Latn-ME" sz="2000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514350" indent="-514350"/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27784" y="987574"/>
          <a:ext cx="2643206" cy="360040"/>
        </p:xfrm>
        <a:graphic>
          <a:graphicData uri="http://schemas.openxmlformats.org/presentationml/2006/ole">
            <p:oleObj spid="_x0000_s5122" name="Equation" r:id="rId3" imgW="149832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00100" y="1500180"/>
          <a:ext cx="6020172" cy="351490"/>
        </p:xfrm>
        <a:graphic>
          <a:graphicData uri="http://schemas.openxmlformats.org/presentationml/2006/ole">
            <p:oleObj spid="_x0000_s5123" name="Equation" r:id="rId4" imgW="25524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99792" y="2211710"/>
          <a:ext cx="3672408" cy="360040"/>
        </p:xfrm>
        <a:graphic>
          <a:graphicData uri="http://schemas.openxmlformats.org/presentationml/2006/ole">
            <p:oleObj spid="_x0000_s5124" name="Equation" r:id="rId5" imgW="207000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71600" y="3037237"/>
          <a:ext cx="6309344" cy="326601"/>
        </p:xfrm>
        <a:graphic>
          <a:graphicData uri="http://schemas.openxmlformats.org/presentationml/2006/ole">
            <p:oleObj spid="_x0000_s5125" name="Equation" r:id="rId6" imgW="2819160" imgH="2156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149</Words>
  <Application>Microsoft Office PowerPoint</Application>
  <PresentationFormat>On-screen Show (16:9)</PresentationFormat>
  <Paragraphs>36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Trek</vt:lpstr>
      <vt:lpstr>Equation</vt:lpstr>
      <vt:lpstr>Dekartov proizvod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Dekartov proizvod</dc:title>
  <dc:creator>owner</dc:creator>
  <cp:lastModifiedBy>Petar</cp:lastModifiedBy>
  <cp:revision>17</cp:revision>
  <dcterms:created xsi:type="dcterms:W3CDTF">2011-09-28T20:26:57Z</dcterms:created>
  <dcterms:modified xsi:type="dcterms:W3CDTF">2020-11-17T17:49:39Z</dcterms:modified>
</cp:coreProperties>
</file>