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304" r:id="rId3"/>
    <p:sldId id="314" r:id="rId4"/>
    <p:sldId id="315" r:id="rId5"/>
    <p:sldId id="316" r:id="rId6"/>
    <p:sldId id="317" r:id="rId7"/>
    <p:sldId id="318" r:id="rId8"/>
    <p:sldId id="319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3" r:id="rId19"/>
    <p:sldId id="331" r:id="rId20"/>
    <p:sldId id="332" r:id="rId21"/>
    <p:sldId id="334" r:id="rId22"/>
  </p:sldIdLst>
  <p:sldSz cx="9144000" cy="5143500" type="screen16x9"/>
  <p:notesSz cx="6815138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3B8"/>
    <a:srgbClr val="00CC66"/>
    <a:srgbClr val="6699FF"/>
    <a:srgbClr val="FF2F97"/>
    <a:srgbClr val="CC0066"/>
    <a:srgbClr val="33CCFF"/>
    <a:srgbClr val="FFFF99"/>
    <a:srgbClr val="FFFF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36" autoAdjust="0"/>
    <p:restoredTop sz="94660" autoAdjust="0"/>
  </p:normalViewPr>
  <p:slideViewPr>
    <p:cSldViewPr>
      <p:cViewPr>
        <p:scale>
          <a:sx n="164" d="100"/>
          <a:sy n="164" d="100"/>
        </p:scale>
        <p:origin x="-102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2400" y="4171950"/>
            <a:ext cx="1308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PH" sz="28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600200" y="2171700"/>
            <a:ext cx="5943600" cy="1314450"/>
          </a:xfrm>
        </p:spPr>
        <p:txBody>
          <a:bodyPr/>
          <a:lstStyle>
            <a:lvl1pPr algn="ctr">
              <a:defRPr sz="4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3543300"/>
            <a:ext cx="5943600" cy="2857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P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-2-t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0" y="4743450"/>
            <a:ext cx="9144000" cy="40005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PH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PH" dirty="0"/>
              <a:t>www.designfreebies.org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PH" dirty="0"/>
              <a:t>Company Logo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2DC88BB-91EB-4DD4-9ECE-E46C77DE969A}" type="slidenum">
              <a:rPr lang="en-PH"/>
              <a:pPr>
                <a:defRPr/>
              </a:pPr>
              <a:t>‹#›</a:t>
            </a:fld>
            <a:endParaRPr lang="en-P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7244"/>
            <a:ext cx="8229600" cy="39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14301"/>
            <a:ext cx="822960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85775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PH" dirty="0"/>
              <a:t>www.designfreebies.org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867400" y="4832747"/>
            <a:ext cx="2895600" cy="2178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PH" dirty="0"/>
              <a:t>Company Logo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429000" y="4835128"/>
            <a:ext cx="2133600" cy="194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B381FDD-BEBD-477C-9BD0-01B1592A5E26}" type="slidenum">
              <a:rPr lang="en-PH"/>
              <a:pPr>
                <a:defRPr/>
              </a:pPr>
              <a:t>‹#›</a:t>
            </a:fld>
            <a:endParaRPr lang="en-P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643042" y="3143254"/>
            <a:ext cx="7143800" cy="1057276"/>
          </a:xfrm>
        </p:spPr>
        <p:txBody>
          <a:bodyPr/>
          <a:lstStyle/>
          <a:p>
            <a:pPr>
              <a:defRPr/>
            </a:pPr>
            <a:r>
              <a:rPr lang="sr-Latn-ME" sz="5600" dirty="0" smtClean="0">
                <a:solidFill>
                  <a:srgbClr val="6D8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Operativni   sistemi</a:t>
            </a:r>
            <a:endParaRPr lang="en-PH" sz="5600" dirty="0" smtClean="0">
              <a:solidFill>
                <a:srgbClr val="6D812B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00496" y="4214824"/>
            <a:ext cx="1428760" cy="428628"/>
          </a:xfrm>
          <a:prstGeom prst="rect">
            <a:avLst/>
          </a:prstGeom>
          <a:solidFill>
            <a:srgbClr val="D5E2A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046" t="2147" r="15364" b="8590"/>
          <a:stretch>
            <a:fillRect/>
          </a:stretch>
        </p:blipFill>
        <p:spPr bwMode="auto">
          <a:xfrm>
            <a:off x="8286776" y="109035"/>
            <a:ext cx="721573" cy="74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black">
          <a:xfrm>
            <a:off x="0" y="0"/>
            <a:ext cx="642910" cy="5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5600" b="1" i="0" u="none" strike="noStrike" kern="0" cap="none" spc="0" normalizeH="0" baseline="0" noProof="0" dirty="0" smtClean="0">
                <a:ln>
                  <a:noFill/>
                </a:ln>
                <a:solidFill>
                  <a:srgbClr val="6D8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6</a:t>
            </a:r>
            <a:endParaRPr kumimoji="0" lang="en-PH" sz="5600" b="1" i="0" u="none" strike="noStrike" kern="0" cap="none" spc="0" normalizeH="0" baseline="0" noProof="0" dirty="0" smtClean="0">
              <a:ln>
                <a:noFill/>
              </a:ln>
              <a:solidFill>
                <a:srgbClr val="6D812B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10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714362"/>
            <a:ext cx="8786874" cy="39395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SzPct val="80000"/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</a:t>
            </a: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stal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operacije sa fajlom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– usluge OS (sistemski pozivi):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ds</a:t>
            </a: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ecanje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truncate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): brisanje sadržaja fajla, ali zadržavanje atributa (osim veličine koja se postavlja na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reimenovanje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rename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fajla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odavanje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informacija na kraj fajla (</a:t>
            </a:r>
            <a:r>
              <a:rPr lang="en-US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append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): upis podataka na kraj fajla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opiranje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copy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fajla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rom</a:t>
            </a: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ena atributa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fajla</a:t>
            </a:r>
          </a:p>
          <a:p>
            <a:pPr marL="180000" indent="288000" algn="just">
              <a:spcAft>
                <a:spcPts val="600"/>
              </a:spcAft>
              <a:buSzPct val="80000"/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Većina ovih operacija zaht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eva pretragu direktorijuma za ulazom za fajl sa datim imenom i dobijanje lokacije i ostalih atributa fajla</a:t>
            </a: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11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100775"/>
            <a:ext cx="8786874" cy="31854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SzPct val="80000"/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ip fajla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 može, ali ne mora da poznaje koncept tipa fajla; ako ga poznaje, može da kontroliše upotrebu fajla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Način sm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eštanja informacije o tipu: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ekstenziji imena fajla (Windows – ime.tip)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kao poseban atribut fajla (postavlja se prilikom kreiranja - Mac OS)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samom sadržaju fajla (UNIX/Linux: magični broj (magic number) koji se nalazi na početku fajla)</a:t>
            </a: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12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427984" y="123478"/>
            <a:ext cx="428742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l-PL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Logička </a:t>
            </a:r>
            <a:r>
              <a:rPr lang="pl-PL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organizacija skladištenja podataka na disku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100775"/>
            <a:ext cx="8534182" cy="15234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 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bi operativni sistem uspješno upravljao radom sa podacima, oni moraju biti uskladišteni na određeni strogo organizovan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način </a:t>
            </a:r>
            <a:endParaRPr lang="en-US" sz="22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Podaci su na hard disku ili nekom drugom memorijskom medijumu hijerarhijski organizovani u foldere i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fajlove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3648" y="3042994"/>
            <a:ext cx="7240318" cy="1184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8000" lvl="2" indent="-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Folder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sz="2200" i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folder</a:t>
            </a:r>
            <a:r>
              <a:rPr lang="en-US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engl. katalog) ili direktorijum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</a:t>
            </a:r>
            <a:r>
              <a:rPr lang="en-US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fascikla u kojoj se smještaju fajlovi i druge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fascikle</a:t>
            </a:r>
          </a:p>
          <a:p>
            <a:pPr marL="288000" lvl="2" indent="-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Svaki </a:t>
            </a:r>
            <a:r>
              <a:rPr lang="en-US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folder mora da ima svoje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ime</a:t>
            </a:r>
            <a:endParaRPr lang="en-US" sz="22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575" y="4227934"/>
            <a:ext cx="756049" cy="4801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14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ikone  foldera</a:t>
            </a:r>
            <a:endParaRPr lang="vi-VN" sz="1400" i="1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nastava\Desktop\os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5806"/>
            <a:ext cx="991001" cy="10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13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282" y="714362"/>
            <a:ext cx="8534182" cy="412420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Fajl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</a:t>
            </a:r>
            <a:r>
              <a:rPr lang="vi-VN" sz="2200" i="1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file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- engl. akt, dokument) je kolekcija srodnih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podataka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Svaki 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fajl ima ime i  ekstenziju koji su razdvojeni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tačkom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u="sng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Constantia" pitchFamily="18" charset="0"/>
                <a:cs typeface="Times New Roman" pitchFamily="18" charset="0"/>
              </a:rPr>
              <a:t>Ekstenzija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dodatak na ime datoteke i služi da ukaže na vrstu njenog sadržaja. Obično se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sastoji od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tačke i tri slova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mada broj slova predviđenih za ekstenziju može biti i veći</a:t>
            </a:r>
            <a:endParaRPr lang="sr-Cyrl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u="sng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Constantia" pitchFamily="18" charset="0"/>
                <a:cs typeface="Times New Roman" pitchFamily="18" charset="0"/>
              </a:rPr>
              <a:t>Ime </a:t>
            </a:r>
            <a:r>
              <a:rPr lang="vi-VN" sz="2200" u="sng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Constantia" pitchFamily="18" charset="0"/>
                <a:cs typeface="Times New Roman" pitchFamily="18" charset="0"/>
              </a:rPr>
              <a:t>fajla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 obavezno i sadrži najviše 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znakova, ali se tu ubraja i oznaka spoljašnje memorije, foldera i podfoldera u kojima se fajl ili folder nalazi (znači da je samo ime što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kraće)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N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smiju se koristiti znaci \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/ 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? * : ; &lt; &gt;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“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</a:t>
            </a: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jednom folderu ne mogu da budu dva fajla sa istim imenom i istom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ekstenzijom</a:t>
            </a:r>
            <a:endParaRPr lang="vi-VN" sz="22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14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282" y="915566"/>
            <a:ext cx="853418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algn="just">
              <a:spcAft>
                <a:spcPts val="600"/>
              </a:spcAft>
              <a:buSzPct val="80000"/>
            </a:pPr>
            <a:r>
              <a:rPr lang="vi-VN" sz="2200" noProof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Neke ikone koje označavaju fajlove u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Windows-u: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4348" y="1706366"/>
            <a:ext cx="7786742" cy="3008524"/>
            <a:chOff x="714348" y="1571618"/>
            <a:chExt cx="7786742" cy="3008524"/>
          </a:xfrm>
        </p:grpSpPr>
        <p:pic>
          <p:nvPicPr>
            <p:cNvPr id="1027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l="51723" t="59369" r="20989" b="20239"/>
            <a:stretch>
              <a:fillRect/>
            </a:stretch>
          </p:blipFill>
          <p:spPr bwMode="auto">
            <a:xfrm>
              <a:off x="1332838" y="2384766"/>
              <a:ext cx="1310336" cy="544174"/>
            </a:xfrm>
            <a:prstGeom prst="rect">
              <a:avLst/>
            </a:prstGeom>
            <a:noFill/>
          </p:spPr>
        </p:pic>
        <p:pic>
          <p:nvPicPr>
            <p:cNvPr id="11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l="750" t="20239" r="52472" b="60718"/>
            <a:stretch>
              <a:fillRect/>
            </a:stretch>
          </p:blipFill>
          <p:spPr bwMode="auto">
            <a:xfrm>
              <a:off x="714348" y="1571618"/>
              <a:ext cx="2246338" cy="508170"/>
            </a:xfrm>
            <a:prstGeom prst="rect">
              <a:avLst/>
            </a:prstGeom>
            <a:noFill/>
          </p:spPr>
        </p:pic>
        <p:pic>
          <p:nvPicPr>
            <p:cNvPr id="12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l="51723" t="18890" r="9745" b="60718"/>
            <a:stretch>
              <a:fillRect/>
            </a:stretch>
          </p:blipFill>
          <p:spPr bwMode="auto">
            <a:xfrm>
              <a:off x="5650538" y="2392899"/>
              <a:ext cx="1850420" cy="544169"/>
            </a:xfrm>
            <a:prstGeom prst="rect">
              <a:avLst/>
            </a:prstGeom>
            <a:noFill/>
          </p:spPr>
        </p:pic>
        <p:pic>
          <p:nvPicPr>
            <p:cNvPr id="13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t="39129" r="73461" b="40479"/>
            <a:stretch>
              <a:fillRect/>
            </a:stretch>
          </p:blipFill>
          <p:spPr bwMode="auto">
            <a:xfrm>
              <a:off x="3571868" y="2384772"/>
              <a:ext cx="1274360" cy="544168"/>
            </a:xfrm>
            <a:prstGeom prst="rect">
              <a:avLst/>
            </a:prstGeom>
            <a:noFill/>
          </p:spPr>
        </p:pic>
        <p:pic>
          <p:nvPicPr>
            <p:cNvPr id="14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l="50973" r="21739" b="80957"/>
            <a:stretch>
              <a:fillRect/>
            </a:stretch>
          </p:blipFill>
          <p:spPr bwMode="auto">
            <a:xfrm>
              <a:off x="3904580" y="1571618"/>
              <a:ext cx="1310362" cy="508184"/>
            </a:xfrm>
            <a:prstGeom prst="rect">
              <a:avLst/>
            </a:prstGeom>
            <a:noFill/>
          </p:spPr>
        </p:pic>
        <p:pic>
          <p:nvPicPr>
            <p:cNvPr id="15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l="750" r="51723" b="80957"/>
            <a:stretch>
              <a:fillRect/>
            </a:stretch>
          </p:blipFill>
          <p:spPr bwMode="auto">
            <a:xfrm>
              <a:off x="5075763" y="3286147"/>
              <a:ext cx="2282319" cy="508177"/>
            </a:xfrm>
            <a:prstGeom prst="rect">
              <a:avLst/>
            </a:prstGeom>
            <a:noFill/>
          </p:spPr>
        </p:pic>
        <p:pic>
          <p:nvPicPr>
            <p:cNvPr id="16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t="59369" r="70463" b="21589"/>
            <a:stretch>
              <a:fillRect/>
            </a:stretch>
          </p:blipFill>
          <p:spPr bwMode="auto">
            <a:xfrm>
              <a:off x="2357422" y="4071955"/>
              <a:ext cx="1418353" cy="508187"/>
            </a:xfrm>
            <a:prstGeom prst="rect">
              <a:avLst/>
            </a:prstGeom>
            <a:noFill/>
          </p:spPr>
        </p:pic>
        <p:pic>
          <p:nvPicPr>
            <p:cNvPr id="17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t="79608" r="52472" b="1349"/>
            <a:stretch>
              <a:fillRect/>
            </a:stretch>
          </p:blipFill>
          <p:spPr bwMode="auto">
            <a:xfrm>
              <a:off x="1785918" y="3286164"/>
              <a:ext cx="2282372" cy="508160"/>
            </a:xfrm>
            <a:prstGeom prst="rect">
              <a:avLst/>
            </a:prstGeom>
            <a:noFill/>
          </p:spPr>
        </p:pic>
        <p:pic>
          <p:nvPicPr>
            <p:cNvPr id="19" name="Picture 3" descr="C:\Users\Win 7\Desktop\školska 2018-19\OR, OS, ASiM, PMS\OS\ime fajla2.png"/>
            <p:cNvPicPr>
              <a:picLocks noChangeAspect="1" noChangeArrowheads="1"/>
            </p:cNvPicPr>
            <p:nvPr/>
          </p:nvPicPr>
          <p:blipFill>
            <a:blip r:embed="rId2"/>
            <a:srcRect l="50223" t="39129" r="750" b="41828"/>
            <a:stretch>
              <a:fillRect/>
            </a:stretch>
          </p:blipFill>
          <p:spPr bwMode="auto">
            <a:xfrm>
              <a:off x="6146621" y="1571618"/>
              <a:ext cx="2354469" cy="508174"/>
            </a:xfrm>
            <a:prstGeom prst="rect">
              <a:avLst/>
            </a:prstGeom>
            <a:noFill/>
          </p:spPr>
        </p:pic>
        <p:grpSp>
          <p:nvGrpSpPr>
            <p:cNvPr id="22" name="Group 21"/>
            <p:cNvGrpSpPr/>
            <p:nvPr/>
          </p:nvGrpSpPr>
          <p:grpSpPr>
            <a:xfrm>
              <a:off x="4500562" y="4071948"/>
              <a:ext cx="1354175" cy="508194"/>
              <a:chOff x="6429388" y="4000510"/>
              <a:chExt cx="1354175" cy="508194"/>
            </a:xfrm>
          </p:grpSpPr>
          <p:pic>
            <p:nvPicPr>
              <p:cNvPr id="20" name="Picture 3" descr="C:\Users\Win 7\Desktop\školska 2018-19\OR, OS, ASiM, PMS\OS\ime fajla2.png"/>
              <p:cNvPicPr>
                <a:picLocks noChangeAspect="1" noChangeArrowheads="1"/>
              </p:cNvPicPr>
              <p:nvPr/>
            </p:nvPicPr>
            <p:blipFill>
              <a:blip r:embed="rId2"/>
              <a:srcRect l="50223" t="79608" r="37480" b="1349"/>
              <a:stretch>
                <a:fillRect/>
              </a:stretch>
            </p:blipFill>
            <p:spPr bwMode="auto">
              <a:xfrm>
                <a:off x="6429388" y="4000510"/>
                <a:ext cx="590418" cy="508194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Users\Win 7\Desktop\školska 2018-19\OR, OS, ASiM, PMS\OS\ime fajla3.png"/>
              <p:cNvPicPr>
                <a:picLocks noChangeAspect="1" noChangeArrowheads="1"/>
              </p:cNvPicPr>
              <p:nvPr/>
            </p:nvPicPr>
            <p:blipFill>
              <a:blip r:embed="rId3"/>
              <a:srcRect l="38004" r="8942"/>
              <a:stretch>
                <a:fillRect/>
              </a:stretch>
            </p:blipFill>
            <p:spPr bwMode="auto">
              <a:xfrm>
                <a:off x="6929454" y="4000510"/>
                <a:ext cx="854109" cy="504825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32987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15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282" y="963688"/>
            <a:ext cx="8534182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Prilikom instaliranja operativnog sistema instaliraju se i sistemski fajlovi i folderi (njih koristi operativni sistem). Na primjer, folderi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Windows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Program Files </a:t>
            </a: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itd. 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2162604"/>
            <a:ext cx="5715040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 folderu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Program Files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nalaze se fajlovi potrebni za funkcionisanje instaliranog aplikativnog softvera, a u folderu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Windows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nalaze se fajlovi koji omogućavaju da operativni sistem funkcioniše i ne bi trebali da se modifikuju (mijenjaju).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097398" y="1785932"/>
            <a:ext cx="2849655" cy="2946697"/>
            <a:chOff x="6097398" y="1911069"/>
            <a:chExt cx="2849655" cy="2946697"/>
          </a:xfrm>
        </p:grpSpPr>
        <p:pic>
          <p:nvPicPr>
            <p:cNvPr id="2050" name="Picture 2" descr="C:\Users\Win 7\Desktop\školska 2018-19\OR, OS, ASiM, PMS\OS\ime fajla5.png"/>
            <p:cNvPicPr>
              <a:picLocks noChangeAspect="1" noChangeArrowheads="1"/>
            </p:cNvPicPr>
            <p:nvPr/>
          </p:nvPicPr>
          <p:blipFill>
            <a:blip r:embed="rId3"/>
            <a:srcRect l="877" t="4803" b="1601"/>
            <a:stretch>
              <a:fillRect/>
            </a:stretch>
          </p:blipFill>
          <p:spPr bwMode="auto">
            <a:xfrm>
              <a:off x="6097398" y="1911069"/>
              <a:ext cx="2849655" cy="2946697"/>
            </a:xfrm>
            <a:prstGeom prst="rect">
              <a:avLst/>
            </a:prstGeom>
            <a:noFill/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7286644" y="3429006"/>
              <a:ext cx="714380" cy="142876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286644" y="3143254"/>
              <a:ext cx="714380" cy="142876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16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286248" y="123478"/>
            <a:ext cx="4714908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l-PL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Obilježavanje  perifernih  jedinica</a:t>
            </a:r>
            <a:endParaRPr lang="pl-PL" sz="2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1100775"/>
            <a:ext cx="8786874" cy="11849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Operativni sistem Windows fajlove i foldere prikazije u obliku ikone 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Svi fajlovi i folderi koji se nalaze na jednom računaru smješteni su u folderu 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Computer</a:t>
            </a:r>
            <a:endParaRPr lang="sr-Latn-ME" sz="2200" b="1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3648" y="3042994"/>
            <a:ext cx="724031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8000" lvl="2" indent="-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Kada se otvori </a:t>
            </a: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Computer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u njemu se prepoznaju simbolička imena, koja se sastoje od jednog velikog slova latinice (A-Z) iza kog su dvije tačke (:)</a:t>
            </a:r>
          </a:p>
        </p:txBody>
      </p:sp>
      <p:pic>
        <p:nvPicPr>
          <p:cNvPr id="4098" name="Picture 2" descr="C:\Users\Win 7\Desktop\co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1" y="3214690"/>
            <a:ext cx="817792" cy="65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6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17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282" y="714362"/>
            <a:ext cx="8534182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Uobičajena su sljedeća simbolička imena:</a:t>
            </a:r>
          </a:p>
          <a:p>
            <a:pPr marL="637200" lvl="1" indent="288000" algn="just">
              <a:spcAft>
                <a:spcPts val="600"/>
              </a:spcAft>
              <a:buSzPct val="80000"/>
            </a:pPr>
            <a:r>
              <a:rPr lang="vi-VN" sz="2200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A: - disketa</a:t>
            </a:r>
          </a:p>
          <a:p>
            <a:pPr marL="637200" lvl="1" indent="288000" algn="just">
              <a:spcAft>
                <a:spcPts val="600"/>
              </a:spcAft>
              <a:buSzPct val="80000"/>
            </a:pPr>
            <a:r>
              <a:rPr lang="vi-VN" sz="2200" noProof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C: - hard disk</a:t>
            </a:r>
          </a:p>
          <a:p>
            <a:pPr marL="637200" lvl="1" indent="288000" algn="just">
              <a:spcAft>
                <a:spcPts val="600"/>
              </a:spcAft>
              <a:buSzPct val="80000"/>
            </a:pPr>
            <a:r>
              <a:rPr lang="vi-VN" sz="2200" noProof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D: - CD ili DVD      </a:t>
            </a:r>
          </a:p>
          <a:p>
            <a:pPr marL="637200" lvl="1" indent="288000" algn="just">
              <a:spcAft>
                <a:spcPts val="600"/>
              </a:spcAft>
              <a:buSzPct val="80000"/>
            </a:pPr>
            <a:r>
              <a:rPr lang="vi-VN" sz="2200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E: -  Flash memorija     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Pored ovih jedinica simbolička imena imaju i tastatura, ekran i priključci za povezivanje računara sa spoljašnjim svijetom (portovi):</a:t>
            </a:r>
          </a:p>
          <a:p>
            <a:pPr marL="637200" lvl="1" indent="288000" algn="just">
              <a:spcAft>
                <a:spcPts val="600"/>
              </a:spcAft>
              <a:buSzPct val="80000"/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CON: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tastatura, ekran</a:t>
            </a:r>
          </a:p>
          <a:p>
            <a:pPr marL="637200" lvl="1" indent="288000" algn="just">
              <a:spcAft>
                <a:spcPts val="600"/>
              </a:spcAft>
              <a:buSzPct val="80000"/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COM1: (AUX)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COM2: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COM3: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COM4: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serijski port</a:t>
            </a:r>
          </a:p>
          <a:p>
            <a:pPr marL="637200" lvl="1" indent="288000" algn="just">
              <a:spcAft>
                <a:spcPts val="600"/>
              </a:spcAft>
              <a:buSzPct val="80000"/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LPT1:(PRN)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LPT2: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LPT3: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paralelni port</a:t>
            </a:r>
          </a:p>
        </p:txBody>
      </p:sp>
    </p:spTree>
    <p:extLst>
      <p:ext uri="{BB962C8B-B14F-4D97-AF65-F5344CB8AC3E}">
        <p14:creationId xmlns:p14="http://schemas.microsoft.com/office/powerpoint/2010/main" val="3137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98149"/>
            <a:ext cx="2848373" cy="384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18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7" descr="C:\Users\Win 7\Desktop\školska 2018-19\OR, OS, ASiM, PMS\OS\Untitled-comp3.png"/>
          <p:cNvPicPr>
            <a:picLocks noChangeAspect="1" noChangeArrowheads="1"/>
          </p:cNvPicPr>
          <p:nvPr/>
        </p:nvPicPr>
        <p:blipFill>
          <a:blip r:embed="rId3"/>
          <a:srcRect l="3397" t="65159" r="63873" b="26303"/>
          <a:stretch>
            <a:fillRect/>
          </a:stretch>
        </p:blipFill>
        <p:spPr bwMode="auto">
          <a:xfrm>
            <a:off x="1071538" y="3143254"/>
            <a:ext cx="1126951" cy="334187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 bwMode="auto">
          <a:xfrm rot="10800000">
            <a:off x="7215206" y="3500444"/>
            <a:ext cx="428628" cy="35719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ounded Rectangle 37"/>
          <p:cNvSpPr/>
          <p:nvPr/>
        </p:nvSpPr>
        <p:spPr bwMode="auto">
          <a:xfrm>
            <a:off x="7000892" y="3303869"/>
            <a:ext cx="214314" cy="125137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75491" y="142858"/>
            <a:ext cx="3303236" cy="4977622"/>
            <a:chOff x="975491" y="142858"/>
            <a:chExt cx="3303236" cy="4977622"/>
          </a:xfrm>
        </p:grpSpPr>
        <p:grpSp>
          <p:nvGrpSpPr>
            <p:cNvPr id="33" name="Group 32"/>
            <p:cNvGrpSpPr/>
            <p:nvPr/>
          </p:nvGrpSpPr>
          <p:grpSpPr>
            <a:xfrm>
              <a:off x="975491" y="142858"/>
              <a:ext cx="3303236" cy="4977622"/>
              <a:chOff x="975491" y="142858"/>
              <a:chExt cx="3303236" cy="497762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975491" y="142858"/>
                <a:ext cx="3303236" cy="4977622"/>
                <a:chOff x="975491" y="142858"/>
                <a:chExt cx="3303236" cy="4977622"/>
              </a:xfrm>
            </p:grpSpPr>
            <p:pic>
              <p:nvPicPr>
                <p:cNvPr id="6151" name="Picture 7" descr="C:\Users\Win 7\Desktop\školska 2018-19\OR, OS, ASiM, PMS\OS\Untitled-comp3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359" t="54996" r="2718" b="1793"/>
                <a:stretch>
                  <a:fillRect/>
                </a:stretch>
              </p:blipFill>
              <p:spPr bwMode="auto">
                <a:xfrm>
                  <a:off x="975494" y="3429006"/>
                  <a:ext cx="3303233" cy="1691474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27" name="Group 26"/>
                <p:cNvGrpSpPr/>
                <p:nvPr/>
              </p:nvGrpSpPr>
              <p:grpSpPr>
                <a:xfrm>
                  <a:off x="975491" y="142858"/>
                  <a:ext cx="3301955" cy="3332645"/>
                  <a:chOff x="975491" y="214296"/>
                  <a:chExt cx="3301955" cy="3332645"/>
                </a:xfrm>
              </p:grpSpPr>
              <p:pic>
                <p:nvPicPr>
                  <p:cNvPr id="6150" name="Picture 6" descr="C:\Users\Win 7\Desktop\školska 2018-19\OR, OS, ASiM, PMS\OS\Untitled-comp5.png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 l="1369" r="2053" b="14968"/>
                  <a:stretch>
                    <a:fillRect/>
                  </a:stretch>
                </p:blipFill>
                <p:spPr bwMode="auto">
                  <a:xfrm>
                    <a:off x="975491" y="214296"/>
                    <a:ext cx="3301955" cy="332327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4" name="Picture 5" descr="C:\Users\Win 7\Desktop\školska 2018-19\OR, OS, ASiM, PMS\OS\Untitled-comp4.png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 l="63707" t="28007" r="1482" b="61378"/>
                  <a:stretch>
                    <a:fillRect/>
                  </a:stretch>
                </p:blipFill>
                <p:spPr bwMode="auto">
                  <a:xfrm>
                    <a:off x="2373286" y="2023672"/>
                    <a:ext cx="1649325" cy="416817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23" name="Group 22"/>
                  <p:cNvGrpSpPr>
                    <a:grpSpLocks noChangeAspect="1"/>
                  </p:cNvGrpSpPr>
                  <p:nvPr/>
                </p:nvGrpSpPr>
                <p:grpSpPr>
                  <a:xfrm>
                    <a:off x="2450243" y="2428874"/>
                    <a:ext cx="1621691" cy="390670"/>
                    <a:chOff x="3499865" y="2786051"/>
                    <a:chExt cx="4382927" cy="1055865"/>
                  </a:xfrm>
                </p:grpSpPr>
                <p:pic>
                  <p:nvPicPr>
                    <p:cNvPr id="15" name="Picture 5" descr="C:\Users\Win 7\Desktop\školska 2018-19\OR, OS, ASiM, PMS\OS\Untitled-comp4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 l="32101" t="37542" r="37533" b="53631"/>
                    <a:stretch>
                      <a:fillRect/>
                    </a:stretch>
                  </p:blipFill>
                  <p:spPr bwMode="auto">
                    <a:xfrm>
                      <a:off x="3499865" y="2786051"/>
                      <a:ext cx="4382927" cy="1055865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6154" name="Picture 10" descr="C:\Users\Win 7\Desktop\školska 2018-19\OR, OS, ASiM, PMS\OS\Untitled-comp5 - Copy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5489974" y="2857501"/>
                      <a:ext cx="367910" cy="294329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25" name="Group 24"/>
                  <p:cNvGrpSpPr>
                    <a:grpSpLocks noChangeAspect="1"/>
                  </p:cNvGrpSpPr>
                  <p:nvPr/>
                </p:nvGrpSpPr>
                <p:grpSpPr>
                  <a:xfrm>
                    <a:off x="1071542" y="2643170"/>
                    <a:ext cx="1302099" cy="336247"/>
                    <a:chOff x="1071532" y="2643156"/>
                    <a:chExt cx="3100237" cy="800586"/>
                  </a:xfrm>
                </p:grpSpPr>
                <p:pic>
                  <p:nvPicPr>
                    <p:cNvPr id="17" name="Picture 5" descr="C:\Users\Win 7\Desktop\školska 2018-19\OR, OS, ASiM, PMS\OS\Untitled-comp4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 l="2963" t="61378" r="70621" b="30391"/>
                    <a:stretch>
                      <a:fillRect/>
                    </a:stretch>
                  </p:blipFill>
                  <p:spPr bwMode="auto">
                    <a:xfrm>
                      <a:off x="1071532" y="2643156"/>
                      <a:ext cx="3100237" cy="800586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24" name="Picture 10" descr="C:\Users\Win 7\Desktop\školska 2018-19\OR, OS, ASiM, PMS\OS\Untitled-comp5 - Copy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2345796" y="3048227"/>
                      <a:ext cx="297378" cy="237903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6146" name="Picture 2" descr="C:\Users\Win 7\Desktop\školska 2018-19\OR, OS, ASiM, PMS\OS\Untitled-comp.png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 l="42129" t="56608" r="5436" b="23382"/>
                  <a:stretch>
                    <a:fillRect/>
                  </a:stretch>
                </p:blipFill>
                <p:spPr bwMode="auto">
                  <a:xfrm>
                    <a:off x="2405476" y="2786064"/>
                    <a:ext cx="1805306" cy="76087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" name="Picture 2" descr="C:\Users\Win 7\Desktop\školska 2018-19\OR, OS, ASiM, PMS\OS\Untitled-comp.png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 l="4077" t="67684" r="59796" b="22766"/>
                  <a:stretch>
                    <a:fillRect/>
                  </a:stretch>
                </p:blipFill>
                <p:spPr bwMode="auto">
                  <a:xfrm>
                    <a:off x="1071538" y="2952322"/>
                    <a:ext cx="1243519" cy="363080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6155" name="Picture 11" descr="C:\Users\Win 7\Desktop\školska 2018-19\OR, OS, ASiM, PMS\OS\Untitled-comp4 - Copy.pn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r="12637"/>
                <a:stretch>
                  <a:fillRect/>
                </a:stretch>
              </p:blipFill>
              <p:spPr bwMode="auto">
                <a:xfrm>
                  <a:off x="1049812" y="3429005"/>
                  <a:ext cx="1231959" cy="68673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2" name="Picture 7" descr="C:\Users\Win 7\Desktop\školska 2018-19\OR, OS, ASiM, PMS\OS\Untitled-comp3.png"/>
              <p:cNvPicPr>
                <a:picLocks noChangeAspect="1" noChangeArrowheads="1"/>
              </p:cNvPicPr>
              <p:nvPr/>
            </p:nvPicPr>
            <p:blipFill>
              <a:blip r:embed="rId3"/>
              <a:srcRect l="4077" t="65159" r="66591" b="27498"/>
              <a:stretch>
                <a:fillRect/>
              </a:stretch>
            </p:blipFill>
            <p:spPr bwMode="auto">
              <a:xfrm>
                <a:off x="1071538" y="3143250"/>
                <a:ext cx="1009774" cy="287410"/>
              </a:xfrm>
              <a:prstGeom prst="rect">
                <a:avLst/>
              </a:prstGeom>
              <a:noFill/>
            </p:spPr>
          </p:pic>
        </p:grpSp>
        <p:sp>
          <p:nvSpPr>
            <p:cNvPr id="40" name="Rectangle 39"/>
            <p:cNvSpPr>
              <a:spLocks noChangeAspect="1"/>
            </p:cNvSpPr>
            <p:nvPr/>
          </p:nvSpPr>
          <p:spPr bwMode="auto">
            <a:xfrm>
              <a:off x="3857619" y="1428741"/>
              <a:ext cx="143483" cy="14348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3714744" y="1378753"/>
              <a:ext cx="378057" cy="24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sr-Latn-ME" sz="850" dirty="0" smtClean="0">
                  <a:solidFill>
                    <a:srgbClr val="003399"/>
                  </a:solidFill>
                </a:rPr>
                <a:t>(5)</a:t>
              </a:r>
              <a:endParaRPr lang="en-US" sz="850" dirty="0">
                <a:solidFill>
                  <a:srgbClr val="00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19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000496" y="123478"/>
            <a:ext cx="5072066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pl-PL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Hijerarhijska  organizacija  podataka</a:t>
            </a:r>
            <a:endParaRPr lang="pl-PL" sz="2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44" y="1100775"/>
            <a:ext cx="8786874" cy="35240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path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je niz foldera započet osnovnim folderom, u kojem svaki folder pripada svom prethodniku iz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putanje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se zapisuje tako što se imena foldera razdvajaju obrnutom kosom crtom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\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backslash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Pošto je ime osnovnog foldera prazno, zapis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uv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ek započinje backslash-om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do bilo kog foldera je jedinstvena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Nekad se na kraju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piše backslash, a nekad ne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fajla je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do foldera koji je sadrži</a:t>
            </a:r>
            <a:endParaRPr lang="sr-Latn-ME" sz="2200" b="1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2844" y="857238"/>
            <a:ext cx="6000792" cy="15234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Hard disk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HDD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je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sekundarna memorija koja služi za čitanje, pisanje i čuvanje podataka. </a:t>
            </a:r>
          </a:p>
          <a:p>
            <a:pPr indent="457200" algn="just">
              <a:spcAft>
                <a:spcPts val="600"/>
              </a:spcAft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Sastoji se od jedne ili više kružnih ploča koje se vrte oko osovine uz pomoć elektromotora.</a:t>
            </a:r>
            <a:endParaRPr lang="vi-VN" sz="22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2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Rezultat slika za delovi hard di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759" y="142858"/>
            <a:ext cx="2795397" cy="21206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42844" y="2352776"/>
            <a:ext cx="8858312" cy="26161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Ploče su od nemagnetnog materijala koji daje oblik i čvrstinu (obično od aluminijuma ali mogu biti i od stakla). Sa obije strane su presvučene tankim slojem magnetnog materijala.</a:t>
            </a:r>
          </a:p>
          <a:p>
            <a:pPr indent="457200" algn="just">
              <a:spcAft>
                <a:spcPts val="600"/>
              </a:spcAft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Čitanje i upisivanje podataka vrši se pomoću posebne magnetne glave koja lebdi iznad magnetnog sloja. </a:t>
            </a:r>
          </a:p>
          <a:p>
            <a:pPr indent="457200" algn="just">
              <a:spcAft>
                <a:spcPts val="600"/>
              </a:spcAft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Svaka ploča ima po dvije magnetne glave koje se nalaze na pokretaču (aktuatoru).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Ru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kom pokretača upravlja kontroler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 </a:t>
            </a:r>
            <a:endParaRPr lang="vi-VN" sz="2200" noProof="1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20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44" y="714362"/>
            <a:ext cx="6286544" cy="22775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Fajl je na jedinstven način određen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om i imenom, a ne samo imenom.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Kada se zajedno zapisuju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 i ime fajla, razdvajaju se b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ckslash-om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Putanj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 se obično pridružuje i oznaka logičke jedinice čija se folderska struktura posmatra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14480" y="3357568"/>
            <a:ext cx="3000396" cy="1714512"/>
            <a:chOff x="2285984" y="3357568"/>
            <a:chExt cx="3000396" cy="171451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285984" y="3357568"/>
              <a:ext cx="1071570" cy="28575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ME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charset="0"/>
                </a:rPr>
                <a:t>C:\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71736" y="3643320"/>
              <a:ext cx="1285884" cy="285752"/>
            </a:xfrm>
            <a:prstGeom prst="rect">
              <a:avLst/>
            </a:prstGeom>
            <a:solidFill>
              <a:srgbClr val="00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ME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charset="0"/>
                </a:rPr>
                <a:t>knjiga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857488" y="3929072"/>
              <a:ext cx="1500198" cy="285752"/>
            </a:xfrm>
            <a:prstGeom prst="rect">
              <a:avLst/>
            </a:prstGeom>
            <a:solidFill>
              <a:srgbClr val="00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ME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charset="0"/>
                </a:rPr>
                <a:t>matematika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143240" y="4214824"/>
              <a:ext cx="1500198" cy="285752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ME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charset="0"/>
                </a:rPr>
                <a:t>geometrija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428992" y="4500576"/>
              <a:ext cx="1500198" cy="285752"/>
            </a:xfrm>
            <a:prstGeom prst="rect">
              <a:avLst/>
            </a:prstGeom>
            <a:solidFill>
              <a:srgbClr val="33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ME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charset="0"/>
                </a:rPr>
                <a:t>trougao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714744" y="4786328"/>
              <a:ext cx="1571636" cy="285752"/>
            </a:xfrm>
            <a:prstGeom prst="rect">
              <a:avLst/>
            </a:prstGeom>
            <a:solidFill>
              <a:srgbClr val="FF2F9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r-Latn-ME" sz="1600" dirty="0" smtClean="0">
                  <a:solidFill>
                    <a:schemeClr val="tx2">
                      <a:lumMod val="75000"/>
                    </a:schemeClr>
                  </a:solidFill>
                </a:rPr>
                <a:t>p</a:t>
              </a:r>
              <a:r>
                <a:rPr kumimoji="0" lang="sr-Latn-ME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charset="0"/>
                </a:rPr>
                <a:t>ravougli.doc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500826" y="838413"/>
            <a:ext cx="2558769" cy="3947915"/>
            <a:chOff x="6500824" y="214296"/>
            <a:chExt cx="2389141" cy="3686195"/>
          </a:xfrm>
        </p:grpSpPr>
        <p:pic>
          <p:nvPicPr>
            <p:cNvPr id="3076" name="Picture 4" descr="C:\Users\Win 7\Desktop\pravougli1.png"/>
            <p:cNvPicPr>
              <a:picLocks noChangeAspect="1" noChangeArrowheads="1"/>
            </p:cNvPicPr>
            <p:nvPr/>
          </p:nvPicPr>
          <p:blipFill>
            <a:blip r:embed="rId3"/>
            <a:srcRect r="4324"/>
            <a:stretch>
              <a:fillRect/>
            </a:stretch>
          </p:blipFill>
          <p:spPr bwMode="auto">
            <a:xfrm>
              <a:off x="6500826" y="214296"/>
              <a:ext cx="2389139" cy="2860675"/>
            </a:xfrm>
            <a:prstGeom prst="rect">
              <a:avLst/>
            </a:prstGeom>
            <a:noFill/>
          </p:spPr>
        </p:pic>
        <p:pic>
          <p:nvPicPr>
            <p:cNvPr id="3077" name="Picture 5" descr="C:\Users\Win 7\Desktop\pravougli2.png"/>
            <p:cNvPicPr>
              <a:picLocks noChangeAspect="1" noChangeArrowheads="1"/>
            </p:cNvPicPr>
            <p:nvPr/>
          </p:nvPicPr>
          <p:blipFill>
            <a:blip r:embed="rId4"/>
            <a:srcRect r="4324"/>
            <a:stretch>
              <a:fillRect/>
            </a:stretch>
          </p:blipFill>
          <p:spPr bwMode="auto">
            <a:xfrm>
              <a:off x="6500824" y="3071816"/>
              <a:ext cx="2389138" cy="828675"/>
            </a:xfrm>
            <a:prstGeom prst="rect">
              <a:avLst/>
            </a:prstGeom>
            <a:noFill/>
          </p:spPr>
        </p:pic>
      </p:grpSp>
      <p:sp>
        <p:nvSpPr>
          <p:cNvPr id="21" name="Rectangle 20"/>
          <p:cNvSpPr/>
          <p:nvPr/>
        </p:nvSpPr>
        <p:spPr>
          <a:xfrm>
            <a:off x="142844" y="3000378"/>
            <a:ext cx="641989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SzPct val="80000"/>
            </a:pPr>
            <a:r>
              <a:rPr lang="vi-VN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C: \ knjiga \ matematika \ geometrija \ trougao</a:t>
            </a:r>
            <a:r>
              <a:rPr lang="sr-Latn-ME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vi-VN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\ pravougli.doc</a:t>
            </a:r>
          </a:p>
        </p:txBody>
      </p:sp>
    </p:spTree>
    <p:extLst>
      <p:ext uri="{BB962C8B-B14F-4D97-AF65-F5344CB8AC3E}">
        <p14:creationId xmlns:p14="http://schemas.microsoft.com/office/powerpoint/2010/main" val="1116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21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85984" y="2500312"/>
            <a:ext cx="4307921" cy="2450976"/>
            <a:chOff x="4836079" y="893812"/>
            <a:chExt cx="4307921" cy="245097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7530" t="4050" r="18825" b="4050"/>
            <a:stretch>
              <a:fillRect/>
            </a:stretch>
          </p:blipFill>
          <p:spPr bwMode="auto">
            <a:xfrm>
              <a:off x="4836079" y="893812"/>
              <a:ext cx="3521588" cy="2450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 bwMode="auto">
            <a:xfrm>
              <a:off x="8358214" y="1285866"/>
              <a:ext cx="785786" cy="3571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ME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putanja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43008" y="785800"/>
            <a:ext cx="6715140" cy="1556252"/>
            <a:chOff x="357158" y="785800"/>
            <a:chExt cx="6715140" cy="1556252"/>
          </a:xfrm>
        </p:grpSpPr>
        <p:pic>
          <p:nvPicPr>
            <p:cNvPr id="5123" name="Picture 3" descr="C:\Users\Win 7\Desktop\putanja.png"/>
            <p:cNvPicPr>
              <a:picLocks noChangeAspect="1" noChangeArrowheads="1"/>
            </p:cNvPicPr>
            <p:nvPr/>
          </p:nvPicPr>
          <p:blipFill>
            <a:blip r:embed="rId3"/>
            <a:srcRect b="2262"/>
            <a:stretch>
              <a:fillRect/>
            </a:stretch>
          </p:blipFill>
          <p:spPr bwMode="auto">
            <a:xfrm>
              <a:off x="357158" y="785800"/>
              <a:ext cx="5394325" cy="1556252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 bwMode="auto">
            <a:xfrm>
              <a:off x="6286512" y="785800"/>
              <a:ext cx="785786" cy="35719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ME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putanja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5786446" y="928676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165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Rezultat slika za delovi hard di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705622"/>
            <a:ext cx="1342454" cy="115214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2844" y="857238"/>
            <a:ext cx="57864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  <a:buBlip>
                <a:blip r:embed="rId3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ućište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je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hermetički zatvoren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kako bi se spriječila oštećenja osjetljivih elemenata usled nečistoća (prašine) iz vazduha.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3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2844" y="2071684"/>
            <a:ext cx="8858312" cy="16773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  <a:buBlip>
                <a:blip r:embed="rId3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Debljina feromagnetnog sloja iznosi nekoliko desetina nanometara.</a:t>
            </a:r>
          </a:p>
          <a:p>
            <a:pPr indent="457200" algn="just">
              <a:spcAft>
                <a:spcPts val="600"/>
              </a:spcAft>
              <a:buBlip>
                <a:blip r:embed="rId3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Kapacitet diska raste sa brojem ploča.</a:t>
            </a:r>
          </a:p>
          <a:p>
            <a:pPr indent="457200" algn="just">
              <a:spcAft>
                <a:spcPts val="600"/>
              </a:spcAft>
              <a:buBlip>
                <a:blip r:embed="rId3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Brzina okretanja ploča mora biti stalna (najčešće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7200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obrt/min).</a:t>
            </a:r>
          </a:p>
          <a:p>
            <a:pPr indent="457200" algn="just">
              <a:spcAft>
                <a:spcPts val="600"/>
              </a:spcAft>
              <a:buBlip>
                <a:blip r:embed="rId3"/>
              </a:buBlip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Veća brzina okretanja znači brže čitanje i upis podataka.</a:t>
            </a:r>
          </a:p>
        </p:txBody>
      </p:sp>
      <p:pic>
        <p:nvPicPr>
          <p:cNvPr id="16387" name="Picture 3" descr="C:\Users\Win 7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4952" y="432722"/>
            <a:ext cx="2671890" cy="163896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2844" y="3714758"/>
            <a:ext cx="7358114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  <a:buBlip>
                <a:blip r:embed="rId3"/>
              </a:buBlip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Pri isključenju hard diska, glave se „parkiraju”odnosno pom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eraju na poseban d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 ploča na kom se ne skladište podaci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(obično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odmah pored osovine motora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).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28926" y="714362"/>
            <a:ext cx="607223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 bi se površina za smještanje podataka na pločama diska racionalno iskoristila, uvedena je posebna organizacija upisa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en-US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4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Organizacija </a:t>
            </a:r>
            <a:r>
              <a:rPr lang="sr-Latn-ME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upisa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7410" name="Picture 2" descr="C:\Users\Win 7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20"/>
            <a:ext cx="2743583" cy="181000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14282" y="2143122"/>
            <a:ext cx="8786874" cy="26161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</a:pP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Staze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su raspore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đ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ene kao koncentrični krugovi na ob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površine svih ploča, počevši od spoljnje ivice, pa prema unutrašnjosti ploče.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Zavisno od konstrukcije diska, svaka staza može da sadrži veliki broj bitova podataka, pa bi bilo neracionalno koristiti stazu kao jediničnu veličinu za smještaj podataka.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 bi se to izbjeglo, staze se d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ele na određen broj sektora, s tim da sektor sadrži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512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bajtova podataka.</a:t>
            </a: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5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Organizacija </a:t>
            </a:r>
            <a:r>
              <a:rPr lang="sr-Latn-ME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upisa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7290" y="785800"/>
            <a:ext cx="7572428" cy="22775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Cilindar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čine staze na svim pločama koje se nalaze na istom poluprečniku (na istom rastojanju od centra ploča). 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 ovakvom organizacijom se postiže racionalno iskorišćenje površine za sm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eštaj podataka i obezbjeđuje najbrži rad hard diska.</a:t>
            </a:r>
            <a:endParaRPr lang="sr-Latn-ME" sz="20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Najmanja veličina prostora koji se može iskoristiti za upisivanje nekih podataka je jedan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sektor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upload.wikimedia.org/wikipedia/sr/1/15/Sek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6"/>
            <a:ext cx="1102222" cy="1353651"/>
          </a:xfrm>
          <a:prstGeom prst="rect">
            <a:avLst/>
          </a:prstGeom>
          <a:noFill/>
        </p:spPr>
      </p:pic>
      <p:pic>
        <p:nvPicPr>
          <p:cNvPr id="19462" name="Picture 6" descr="https://upload.wikimedia.org/wikipedia/sr/f/fe/Tra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642924"/>
            <a:ext cx="1128000" cy="1277333"/>
          </a:xfrm>
          <a:prstGeom prst="rect">
            <a:avLst/>
          </a:prstGeom>
          <a:noFill/>
        </p:spPr>
      </p:pic>
      <p:pic>
        <p:nvPicPr>
          <p:cNvPr id="19464" name="Picture 8" descr="https://upload.wikimedia.org/wikipedia/sr/0/0f/Zo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3429006"/>
            <a:ext cx="1084445" cy="1414603"/>
          </a:xfrm>
          <a:prstGeom prst="rect">
            <a:avLst/>
          </a:prstGeom>
          <a:noFill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 l="4663"/>
          <a:stretch>
            <a:fillRect/>
          </a:stretch>
        </p:blipFill>
        <p:spPr bwMode="auto">
          <a:xfrm>
            <a:off x="7510593" y="3143254"/>
            <a:ext cx="1472003" cy="1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357290" y="3160618"/>
            <a:ext cx="6072230" cy="1554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</a:pPr>
            <a:r>
              <a:rPr lang="en-US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Klasteri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su grupe nekoliko uzastopnih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sektora jedne staze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spcAft>
                <a:spcPts val="600"/>
              </a:spcAft>
            </a:pP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Skup susjednih cilindara sa jednakim brojem sektora se naziva  </a:t>
            </a: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zona</a:t>
            </a:r>
            <a:r>
              <a:rPr lang="en-US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endParaRPr lang="sr-Latn-ME" sz="2400" dirty="0" smtClean="0"/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6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Organizacija </a:t>
            </a:r>
            <a:r>
              <a:rPr lang="sr-Latn-ME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upisa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785800"/>
            <a:ext cx="8786874" cy="40164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72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su podaci koje treba upisati veći od jednog sektora, onda se prelazi u sledeći sektor na istoj stazi i tako dalje. </a:t>
            </a:r>
            <a:endParaRPr lang="sr-Latn-ME" sz="20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ni cijela staza nije dovoljna za sm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eštaj potrebnih podataka, posl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popunjavanja te staze, prelazi se na stazu sa istim brojem, koja se nalazi na suprotnoj strani iste ploče. </a:t>
            </a:r>
            <a:endParaRPr lang="sr-Latn-ME" sz="20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Ako je veličina podataka koje treba smjestiti na disk, tolika da i posle popunjavanja istoimenih staza na jednoj ploči svi podaci nisu snimljeni, prelazi se na istoimenu stazu na susjednoj ploči, to jest smještanje podataka se obavlja u okviru jednog istog cilindra. </a:t>
            </a:r>
            <a:endParaRPr lang="sr-Latn-ME" sz="20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Tek kada se popuni cio cilindar, a svi podaci još uv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ek nisu smješteni na disk, ručice sa glavama za snimanje se pomjeraju na sledeći cilindar, gd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se nastavlja sa snimanjem.</a:t>
            </a:r>
            <a:endParaRPr lang="en-US" sz="20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7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sr-Latn-ME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Karakteristike  fajlova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177719"/>
            <a:ext cx="8786874" cy="3339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SzPct val="80000"/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Datoteka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ili fajl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je logička jedinica sm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eštanja podataka i informacija.</a:t>
            </a:r>
          </a:p>
          <a:p>
            <a:pPr indent="457200" algn="just">
              <a:spcAft>
                <a:spcPts val="600"/>
              </a:spcAft>
              <a:buSzPct val="80000"/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OS, to je objekat koji se čuva u sekundarnoj memoriji – na HDD </a:t>
            </a:r>
          </a:p>
          <a:p>
            <a:pPr indent="457200" algn="just">
              <a:spcAft>
                <a:spcPts val="1200"/>
              </a:spcAft>
              <a:buSzPct val="80000"/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korisnika, fajl je najmanja jedinica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 smještanje podataka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SzPct val="80000"/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 ne ulazi u tumačenje sadržaja i strukture fajla, osim za neke posebne vrste fajlova (npr. fajl-program). Strukturu fajla tumači onaj program koji ga je kreirao ili koji je u stanju da ga prepozna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indent="457200" algn="just">
              <a:spcAft>
                <a:spcPts val="600"/>
              </a:spcAft>
              <a:buSzPct val="80000"/>
            </a:pP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Fajl, osim imena i sadržaja, opisuju i dodatni atributi, koji se čuvaju u kontrolnom bloku fajla 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file control block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FCB).</a:t>
            </a: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8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sr-Latn-ME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Atributi  fajla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714362"/>
            <a:ext cx="8786874" cy="43550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SzPct val="80000"/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Atributi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fajla 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su: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simboličko ime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(naziv) fajla: jedini atribut u ljudski čitljivoj formi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identifikator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jedinstveni interni identifikator fajla u sistemu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tip datoteke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pomoću koga OS određuje vrstu datoteke i po potrebi je povezuje sa nekom aplikacijom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lokacija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informacija o uređaju i m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estu gd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se fajl nalazi na njemu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veličina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trenutna veličina (u bajtovima, r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ečima ili blokovima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zaštita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: informacije o pravima pristupa fajlu (ko sm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 da ga čita, piše, briše, izvršava itd.)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datum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, 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vr</a:t>
            </a: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ij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eme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korisnik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koji je kreirao, poslednji modifikovao ili poslednji pristupao fajlu</a:t>
            </a: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660525" y="541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87072" y="4876006"/>
            <a:ext cx="621432" cy="246956"/>
          </a:xfrm>
        </p:spPr>
        <p:txBody>
          <a:bodyPr/>
          <a:lstStyle/>
          <a:p>
            <a:pPr>
              <a:defRPr/>
            </a:pPr>
            <a:fld id="{7522E8FF-D5C6-4198-8996-035CB8842F75}" type="slidenum">
              <a:rPr lang="en-PH" sz="1050" smtClean="0"/>
              <a:pPr>
                <a:defRPr/>
              </a:pPr>
              <a:t>9</a:t>
            </a:fld>
            <a:endParaRPr lang="en-PH" sz="105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8" y="148814"/>
            <a:ext cx="3500462" cy="422672"/>
          </a:xfrm>
        </p:spPr>
        <p:txBody>
          <a:bodyPr/>
          <a:lstStyle/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AutoShape 5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" descr="Rezultat slika za mobilni operativni sistem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black">
          <a:xfrm>
            <a:off x="4786314" y="214296"/>
            <a:ext cx="392909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sv-S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714362"/>
            <a:ext cx="8786874" cy="43550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SzPct val="80000"/>
            </a:pP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Osnovne operacije sa fajlom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– usluge OS (sistemski pozivi):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k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reiranje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create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fajla: 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alociranje prostora za sm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eštanje fajla i formiranje ulaza u direktorijumu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u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pis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write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u fajl 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parametri: ime fajla i podaci za upis. Traži se fajl sa datim imenom, na poziciju pokazivača za upis datog fajla upisuju se dati podaci i na kraju, pokazivač se pom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era na novo 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esto</a:t>
            </a:r>
            <a:endParaRPr lang="sr-Latn-ME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č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itanje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read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 iz fajla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 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parametri: ime fajla i 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esto u OM za sm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eštanje pročitanih podataka; sa pozicije pokazivača za čitanje datog fajla čitaju se podaci i pokazivač pom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era na novo m</a:t>
            </a:r>
            <a:r>
              <a:rPr lang="sr-Latn-ME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esto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ozicioniranje pokazivača 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na novo m</a:t>
            </a:r>
            <a:r>
              <a:rPr lang="sr-Latn-ME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j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esto 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seek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</a:t>
            </a:r>
          </a:p>
          <a:p>
            <a:pPr marL="180000" indent="288000" algn="just">
              <a:spcAft>
                <a:spcPts val="600"/>
              </a:spcAft>
              <a:buSzPct val="80000"/>
              <a:buBlip>
                <a:blip r:embed="rId2"/>
              </a:buBlip>
            </a:pPr>
            <a:r>
              <a:rPr lang="sr-Latn-ME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b</a:t>
            </a:r>
            <a:r>
              <a:rPr lang="vi-VN" sz="2200" b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risanje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fajla (</a:t>
            </a:r>
            <a:r>
              <a:rPr lang="vi-VN" sz="2200" i="1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delete</a:t>
            </a:r>
            <a:r>
              <a:rPr lang="vi-VN" sz="22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): </a:t>
            </a:r>
            <a:r>
              <a:rPr lang="vi-VN" sz="2000" noProof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prostor koji je zauzimao fajl se proglašava slobodnim i briše se ulaz u direktorijumu</a:t>
            </a:r>
            <a:endParaRPr lang="vi-VN" sz="2200" noProof="1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3_PowerPoint-Template-5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P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P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1667</Words>
  <Application>Microsoft Office PowerPoint</Application>
  <PresentationFormat>On-screen Show (16:9)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PowerPoint Template 2</vt:lpstr>
      <vt:lpstr>Operativni   sistemi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sistemi</dc:title>
  <dc:creator>violeta</dc:creator>
  <cp:lastModifiedBy>Gordana</cp:lastModifiedBy>
  <cp:revision>369</cp:revision>
  <dcterms:created xsi:type="dcterms:W3CDTF">2018-09-05T06:31:17Z</dcterms:created>
  <dcterms:modified xsi:type="dcterms:W3CDTF">2020-11-30T08:44:16Z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