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64" r:id="rId4"/>
    <p:sldId id="265" r:id="rId5"/>
    <p:sldId id="266" r:id="rId6"/>
    <p:sldId id="267" r:id="rId7"/>
    <p:sldId id="268" r:id="rId8"/>
    <p:sldId id="269" r:id="rId9"/>
    <p:sldId id="270" r:id="rId10"/>
    <p:sldId id="272" r:id="rId11"/>
    <p:sldId id="273" r:id="rId12"/>
    <p:sldId id="275" r:id="rId13"/>
    <p:sldId id="276" r:id="rId14"/>
    <p:sldId id="277" r:id="rId15"/>
    <p:sldId id="278" r:id="rId16"/>
    <p:sldId id="279" r:id="rId17"/>
    <p:sldId id="280" r:id="rId18"/>
    <p:sldId id="282" r:id="rId19"/>
    <p:sldId id="281" r:id="rId20"/>
    <p:sldId id="284" r:id="rId21"/>
    <p:sldId id="287" r:id="rId22"/>
    <p:sldId id="286" r:id="rId23"/>
    <p:sldId id="288" r:id="rId24"/>
    <p:sldId id="289" r:id="rId25"/>
    <p:sldId id="290" r:id="rId26"/>
    <p:sldId id="291" r:id="rId27"/>
    <p:sldId id="292" r:id="rId28"/>
    <p:sldId id="293" r:id="rId29"/>
  </p:sldIdLst>
  <p:sldSz cx="9144000" cy="6858000" type="screen4x3"/>
  <p:notesSz cx="6858000" cy="9144000"/>
  <p:defaultTextStyle>
    <a:defPPr>
      <a:defRPr lang="es-E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FF0000"/>
    <a:srgbClr val="FF3300"/>
    <a:srgbClr val="663300"/>
    <a:srgbClr val="996600"/>
    <a:srgbClr val="CC6600"/>
    <a:srgbClr val="FF6600"/>
    <a:srgbClr val="66FF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895B066-2AE7-4751-A518-01928496EA89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F8619A5-F3D2-4F25-B1E3-49C6704C7407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50C50D3-94CD-41D1-AAA3-36F701DA83C1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549735C-D825-4DCD-ADAD-1F1BFCBCB77D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46F2F09-4435-465A-B932-BC89C0881010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0B70B9D-37CD-4956-B12B-1D7BD587C3E9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F41FB47-7F42-4226-916C-8AFEE761486E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6F0AD9D-C624-47B0-AF59-3A06C4FCBE57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954FB41-9B34-4B57-A1CB-B72B660C53BE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4415B44-4FF2-42C3-AB6A-A496024AE4FC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9D33DB3-583C-4555-B4E9-7D5421D145E8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5E093AD6-5F59-4E39-913C-1F358E55C420}" type="slidenum">
              <a:rPr lang="es-ES"/>
              <a:pPr/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6"/>
          <p:cNvSpPr>
            <a:spLocks noGrp="1" noChangeArrowheads="1"/>
          </p:cNvSpPr>
          <p:nvPr>
            <p:ph type="ctrTitle"/>
          </p:nvPr>
        </p:nvSpPr>
        <p:spPr>
          <a:xfrm>
            <a:off x="3708400" y="1916113"/>
            <a:ext cx="4968875" cy="1296987"/>
          </a:xfrm>
        </p:spPr>
        <p:txBody>
          <a:bodyPr/>
          <a:lstStyle/>
          <a:p>
            <a:pPr eaLnBrk="1" hangingPunct="1"/>
            <a:r>
              <a:rPr lang="es-UY" sz="5400" b="1" smtClean="0">
                <a:solidFill>
                  <a:schemeClr val="tx1"/>
                </a:solidFill>
              </a:rPr>
              <a:t>Past Perfect</a:t>
            </a:r>
            <a:endParaRPr lang="es-ES" sz="5400" b="1" smtClean="0">
              <a:solidFill>
                <a:schemeClr val="tx1"/>
              </a:solidFill>
            </a:endParaRPr>
          </a:p>
        </p:txBody>
      </p:sp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5929322" y="6488113"/>
            <a:ext cx="3214678" cy="369332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sr-Latn-ME" dirty="0"/>
              <a:t>c</a:t>
            </a:r>
            <a:r>
              <a:rPr lang="sr-Latn-ME" dirty="0" smtClean="0"/>
              <a:t>redits: www.islcollective.com</a:t>
            </a:r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750" y="404813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3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I. Fill in the gaps with the </a:t>
            </a:r>
            <a:r>
              <a:rPr lang="en-US" sz="3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3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Past Perfect of the verbs given</a:t>
            </a:r>
            <a:endParaRPr lang="ru-RU" sz="38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7345" name="Rectangle 1"/>
          <p:cNvSpPr>
            <a:spLocks noChangeArrowheads="1"/>
          </p:cNvSpPr>
          <p:nvPr/>
        </p:nvSpPr>
        <p:spPr bwMode="auto">
          <a:xfrm>
            <a:off x="611188" y="2492375"/>
            <a:ext cx="7921625" cy="1200150"/>
          </a:xfrm>
          <a:prstGeom prst="rect">
            <a:avLst/>
          </a:prstGeom>
          <a:solidFill>
            <a:srgbClr val="FFCC66"/>
          </a:solidFill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ctr" eaLnBrk="1" hangingPunct="1">
              <a:defRPr/>
            </a:pPr>
            <a:r>
              <a:rPr lang="en-US" sz="3600" dirty="0"/>
              <a:t>9. When the police arrived, the riots…………. [stop].</a:t>
            </a:r>
            <a:endParaRPr lang="ru-RU" sz="3600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979613" y="4724400"/>
            <a:ext cx="3960812" cy="792163"/>
          </a:xfrm>
          <a:prstGeom prst="roundRect">
            <a:avLst/>
          </a:prstGeom>
          <a:solidFill>
            <a:srgbClr val="FFFF00"/>
          </a:solidFill>
          <a:ln w="38100">
            <a:solidFill>
              <a:srgbClr val="800000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4000" b="1" dirty="0">
                <a:solidFill>
                  <a:schemeClr val="tx1"/>
                </a:solidFill>
              </a:rPr>
              <a:t>had stopped</a:t>
            </a:r>
            <a:endParaRPr lang="ru-RU" sz="4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573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573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" dur="2000"/>
                                        <p:tgtEl>
                                          <p:spTgt spid="57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7345" grpId="0" animBg="1"/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750" y="404813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3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I. Fill in the gaps with the </a:t>
            </a:r>
            <a:r>
              <a:rPr lang="en-US" sz="3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3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Past Perfect of the verbs given</a:t>
            </a:r>
            <a:endParaRPr lang="ru-RU" sz="38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7345" name="Rectangle 1"/>
          <p:cNvSpPr>
            <a:spLocks noChangeArrowheads="1"/>
          </p:cNvSpPr>
          <p:nvPr/>
        </p:nvSpPr>
        <p:spPr bwMode="auto">
          <a:xfrm>
            <a:off x="611188" y="2492375"/>
            <a:ext cx="7921625" cy="1200150"/>
          </a:xfrm>
          <a:prstGeom prst="rect">
            <a:avLst/>
          </a:prstGeom>
          <a:solidFill>
            <a:srgbClr val="FFCC66"/>
          </a:solidFill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ctr" eaLnBrk="1" hangingPunct="1">
              <a:defRPr/>
            </a:pPr>
            <a:r>
              <a:rPr lang="en-US" sz="3600" dirty="0"/>
              <a:t>10. After we……………. [reach] an agreement, we shook hands.</a:t>
            </a:r>
            <a:endParaRPr lang="ru-RU" sz="3600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835150" y="4797425"/>
            <a:ext cx="3960813" cy="792163"/>
          </a:xfrm>
          <a:prstGeom prst="roundRect">
            <a:avLst/>
          </a:prstGeom>
          <a:solidFill>
            <a:srgbClr val="FFFF00"/>
          </a:solidFill>
          <a:ln w="38100">
            <a:solidFill>
              <a:srgbClr val="800000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4000" b="1" dirty="0">
                <a:solidFill>
                  <a:schemeClr val="tx1"/>
                </a:solidFill>
              </a:rPr>
              <a:t>had reached</a:t>
            </a:r>
            <a:endParaRPr lang="ru-RU" sz="4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573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573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" dur="2000"/>
                                        <p:tgtEl>
                                          <p:spTgt spid="57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7345" grpId="0" animBg="1"/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13" y="404813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3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II. Look at the sentences and decide which happened first</a:t>
            </a:r>
            <a:endParaRPr lang="ru-RU" sz="38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1681" name="Rectangle 1"/>
          <p:cNvSpPr>
            <a:spLocks noChangeArrowheads="1"/>
          </p:cNvSpPr>
          <p:nvPr/>
        </p:nvSpPr>
        <p:spPr bwMode="auto">
          <a:xfrm>
            <a:off x="468313" y="1916113"/>
            <a:ext cx="8064500" cy="175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1" hangingPunct="1"/>
            <a:r>
              <a:rPr lang="en-US" sz="3600"/>
              <a:t>1. By the time Charles arrived at the office, the boss had already  left for the meeting.</a:t>
            </a:r>
            <a:r>
              <a:rPr lang="ru-RU" sz="3600"/>
              <a:t> </a:t>
            </a:r>
          </a:p>
        </p:txBody>
      </p:sp>
      <p:sp>
        <p:nvSpPr>
          <p:cNvPr id="7" name="Прямоугольник 6"/>
          <p:cNvSpPr>
            <a:spLocks noChangeArrowheads="1"/>
          </p:cNvSpPr>
          <p:nvPr/>
        </p:nvSpPr>
        <p:spPr bwMode="auto">
          <a:xfrm>
            <a:off x="1547813" y="4149725"/>
            <a:ext cx="6553200" cy="646113"/>
          </a:xfrm>
          <a:prstGeom prst="rect">
            <a:avLst/>
          </a:prstGeom>
          <a:gradFill rotWithShape="1">
            <a:gsLst>
              <a:gs pos="0">
                <a:srgbClr val="FF8080"/>
              </a:gs>
              <a:gs pos="50000">
                <a:srgbClr val="FFB3B3"/>
              </a:gs>
              <a:gs pos="100000">
                <a:srgbClr val="FFDADA"/>
              </a:gs>
            </a:gsLst>
            <a:lin ang="10800000" scaled="1"/>
          </a:gradFill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buFontTx/>
              <a:buChar char="•"/>
            </a:pPr>
            <a:r>
              <a:rPr lang="en-US" sz="3600"/>
              <a:t>Charles arrived at the office.</a:t>
            </a:r>
            <a:endParaRPr lang="ru-RU" sz="3600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979613" y="5229225"/>
            <a:ext cx="6553200" cy="646113"/>
          </a:xfrm>
          <a:prstGeom prst="rect">
            <a:avLst/>
          </a:prstGeom>
          <a:gradFill rotWithShape="1">
            <a:gsLst>
              <a:gs pos="0">
                <a:srgbClr val="FF8080"/>
              </a:gs>
              <a:gs pos="50000">
                <a:srgbClr val="FFB3B3"/>
              </a:gs>
              <a:gs pos="100000">
                <a:srgbClr val="FFDADA"/>
              </a:gs>
            </a:gsLst>
            <a:lin ang="0" scaled="1"/>
          </a:gradFill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buFontTx/>
              <a:buChar char="•"/>
            </a:pPr>
            <a:r>
              <a:rPr lang="en-US" sz="3600"/>
              <a:t>The boss left for the meeting.</a:t>
            </a:r>
            <a:endParaRPr lang="ru-RU" sz="3600"/>
          </a:p>
        </p:txBody>
      </p:sp>
      <p:pic>
        <p:nvPicPr>
          <p:cNvPr id="13" name="Рисунок 12" descr="well-done-congratulations-card-679-p[ekm]500x500[ekm]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contrast="30000"/>
          </a:blip>
          <a:srcRect/>
          <a:stretch>
            <a:fillRect/>
          </a:stretch>
        </p:blipFill>
        <p:spPr bwMode="auto">
          <a:xfrm>
            <a:off x="3708400" y="3429000"/>
            <a:ext cx="2663825" cy="177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Рисунок 13" descr="well-done-congratulations-card-679-p[ekm]500x500[ekm]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contrast="30000"/>
          </a:blip>
          <a:srcRect/>
          <a:stretch>
            <a:fillRect/>
          </a:stretch>
        </p:blipFill>
        <p:spPr bwMode="auto">
          <a:xfrm>
            <a:off x="6084888" y="2997200"/>
            <a:ext cx="2663825" cy="177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Рисунок 14" descr="well-done-congratulations-card-679-p[ekm]500x500[ekm]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contrast="30000"/>
          </a:blip>
          <a:srcRect/>
          <a:stretch>
            <a:fillRect/>
          </a:stretch>
        </p:blipFill>
        <p:spPr bwMode="auto">
          <a:xfrm>
            <a:off x="1116013" y="3068638"/>
            <a:ext cx="2663825" cy="177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716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716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2000"/>
                                        <p:tgtEl>
                                          <p:spTgt spid="716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6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2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3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1681" grpId="0"/>
      <p:bldP spid="7" grpId="0" animBg="1"/>
      <p:bldP spid="7" grpId="1" animBg="1"/>
      <p:bldP spid="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13" y="404813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II. Look at the sentences and decide which happened first</a:t>
            </a:r>
            <a:endParaRPr lang="ru-RU" sz="36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1681" name="Rectangle 1"/>
          <p:cNvSpPr>
            <a:spLocks noChangeArrowheads="1"/>
          </p:cNvSpPr>
          <p:nvPr/>
        </p:nvSpPr>
        <p:spPr bwMode="auto">
          <a:xfrm>
            <a:off x="468313" y="2193925"/>
            <a:ext cx="80645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1" hangingPunct="1"/>
            <a:r>
              <a:rPr lang="en-US" sz="3600" b="1"/>
              <a:t> </a:t>
            </a:r>
            <a:r>
              <a:rPr lang="en-US" sz="3600"/>
              <a:t>2. Britney had washed all the dishes when her husband came.</a:t>
            </a:r>
            <a:endParaRPr lang="ru-RU" sz="3600"/>
          </a:p>
        </p:txBody>
      </p:sp>
      <p:sp>
        <p:nvSpPr>
          <p:cNvPr id="7" name="Прямоугольник 6"/>
          <p:cNvSpPr>
            <a:spLocks noChangeArrowheads="1"/>
          </p:cNvSpPr>
          <p:nvPr/>
        </p:nvSpPr>
        <p:spPr bwMode="auto">
          <a:xfrm>
            <a:off x="1619250" y="4221163"/>
            <a:ext cx="6553200" cy="646112"/>
          </a:xfrm>
          <a:prstGeom prst="rect">
            <a:avLst/>
          </a:prstGeom>
          <a:gradFill rotWithShape="1">
            <a:gsLst>
              <a:gs pos="0">
                <a:srgbClr val="FFFF80"/>
              </a:gs>
              <a:gs pos="50000">
                <a:srgbClr val="FFFFB3"/>
              </a:gs>
              <a:gs pos="100000">
                <a:srgbClr val="FFFFDA"/>
              </a:gs>
            </a:gsLst>
            <a:lin ang="10800000" scaled="1"/>
          </a:gradFill>
          <a:ln w="38100">
            <a:solidFill>
              <a:srgbClr val="FFC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buFontTx/>
              <a:buChar char="•"/>
            </a:pPr>
            <a:r>
              <a:rPr lang="en-US" sz="3400"/>
              <a:t>Britney washed all the dishes</a:t>
            </a:r>
            <a:r>
              <a:rPr lang="en-US" sz="3600"/>
              <a:t>.</a:t>
            </a:r>
            <a:endParaRPr lang="ru-RU" sz="3600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2124075" y="5300663"/>
            <a:ext cx="6335713" cy="646112"/>
          </a:xfrm>
          <a:prstGeom prst="rect">
            <a:avLst/>
          </a:prstGeom>
          <a:gradFill rotWithShape="1">
            <a:gsLst>
              <a:gs pos="0">
                <a:srgbClr val="FFFF80"/>
              </a:gs>
              <a:gs pos="50000">
                <a:srgbClr val="FFFFB3"/>
              </a:gs>
              <a:gs pos="100000">
                <a:srgbClr val="FFFFDA"/>
              </a:gs>
            </a:gsLst>
            <a:lin ang="0" scaled="1"/>
          </a:gradFill>
          <a:ln w="38100">
            <a:solidFill>
              <a:srgbClr val="FFC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buFontTx/>
              <a:buChar char="•"/>
            </a:pPr>
            <a:r>
              <a:rPr lang="en-US" sz="3600"/>
              <a:t>Her husband came.</a:t>
            </a:r>
            <a:endParaRPr lang="ru-RU" sz="3600"/>
          </a:p>
        </p:txBody>
      </p:sp>
      <p:pic>
        <p:nvPicPr>
          <p:cNvPr id="6" name="Рисунок 5" descr="well-done-congratulations-card-679-p[ekm]500x500[ekm]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contrast="30000"/>
          </a:blip>
          <a:srcRect/>
          <a:stretch>
            <a:fillRect/>
          </a:stretch>
        </p:blipFill>
        <p:spPr bwMode="auto">
          <a:xfrm>
            <a:off x="6480175" y="4508500"/>
            <a:ext cx="2663825" cy="177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 descr="well-done-congratulations-card-679-p[ekm]500x500[ekm]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contrast="30000"/>
          </a:blip>
          <a:srcRect/>
          <a:stretch>
            <a:fillRect/>
          </a:stretch>
        </p:blipFill>
        <p:spPr bwMode="auto">
          <a:xfrm>
            <a:off x="3779838" y="4868863"/>
            <a:ext cx="2663825" cy="177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Рисунок 9" descr="well-done-congratulations-card-679-p[ekm]500x500[ekm]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contrast="30000"/>
          </a:blip>
          <a:srcRect/>
          <a:stretch>
            <a:fillRect/>
          </a:stretch>
        </p:blipFill>
        <p:spPr bwMode="auto">
          <a:xfrm>
            <a:off x="1042988" y="4581525"/>
            <a:ext cx="2665412" cy="177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716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716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" dur="2000"/>
                                        <p:tgtEl>
                                          <p:spTgt spid="716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5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21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2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1681" grpId="0"/>
      <p:bldP spid="7" grpId="0" animBg="1"/>
      <p:bldP spid="8" grpId="0" animBg="1"/>
      <p:bldP spid="8" grpId="1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13" y="404813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II. Look at the sentences and decide which happened first</a:t>
            </a:r>
            <a:endParaRPr lang="ru-RU" sz="36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1681" name="Rectangle 1"/>
          <p:cNvSpPr>
            <a:spLocks noChangeArrowheads="1"/>
          </p:cNvSpPr>
          <p:nvPr/>
        </p:nvSpPr>
        <p:spPr bwMode="auto">
          <a:xfrm>
            <a:off x="539750" y="1989138"/>
            <a:ext cx="80645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1" hangingPunct="1"/>
            <a:r>
              <a:rPr lang="en-US" sz="3600" b="1"/>
              <a:t> </a:t>
            </a:r>
            <a:r>
              <a:rPr lang="en-US" sz="3600"/>
              <a:t>3. After he had had the accident, he reported it to the insurance </a:t>
            </a:r>
            <a:r>
              <a:rPr lang="en-US" sz="3600" b="1"/>
              <a:t>                                          </a:t>
            </a:r>
            <a:r>
              <a:rPr lang="en-US" sz="3600"/>
              <a:t>    company.</a:t>
            </a:r>
            <a:endParaRPr lang="ru-RU" sz="3600"/>
          </a:p>
          <a:p>
            <a:pPr eaLnBrk="1" hangingPunct="1"/>
            <a:endParaRPr lang="ru-RU" sz="3600"/>
          </a:p>
        </p:txBody>
      </p:sp>
      <p:sp>
        <p:nvSpPr>
          <p:cNvPr id="7" name="Прямоугольник 6"/>
          <p:cNvSpPr>
            <a:spLocks noChangeArrowheads="1"/>
          </p:cNvSpPr>
          <p:nvPr/>
        </p:nvSpPr>
        <p:spPr bwMode="auto">
          <a:xfrm>
            <a:off x="1908175" y="5229225"/>
            <a:ext cx="6335713" cy="554038"/>
          </a:xfrm>
          <a:prstGeom prst="rect">
            <a:avLst/>
          </a:prstGeom>
          <a:gradFill rotWithShape="1">
            <a:gsLst>
              <a:gs pos="0">
                <a:srgbClr val="83D3FF"/>
              </a:gs>
              <a:gs pos="50000">
                <a:srgbClr val="B5E2FF"/>
              </a:gs>
              <a:gs pos="100000">
                <a:srgbClr val="DBF0FF"/>
              </a:gs>
            </a:gsLst>
            <a:lin ang="10800000" scaled="1"/>
          </a:gradFill>
          <a:ln w="38100">
            <a:solidFill>
              <a:srgbClr val="00B0F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buFontTx/>
              <a:buChar char="•"/>
            </a:pPr>
            <a:r>
              <a:rPr lang="en-US" sz="3000"/>
              <a:t>He had an accident.</a:t>
            </a:r>
            <a:endParaRPr lang="ru-RU" sz="3000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403350" y="4292600"/>
            <a:ext cx="7200900" cy="554038"/>
          </a:xfrm>
          <a:prstGeom prst="rect">
            <a:avLst/>
          </a:prstGeom>
          <a:gradFill rotWithShape="1">
            <a:gsLst>
              <a:gs pos="0">
                <a:srgbClr val="83D3FF"/>
              </a:gs>
              <a:gs pos="50000">
                <a:srgbClr val="B5E2FF"/>
              </a:gs>
              <a:gs pos="100000">
                <a:srgbClr val="DBF0FF"/>
              </a:gs>
            </a:gsLst>
            <a:lin ang="0" scaled="1"/>
          </a:gradFill>
          <a:ln w="38100">
            <a:solidFill>
              <a:srgbClr val="00B0F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buFontTx/>
              <a:buChar char="•"/>
            </a:pPr>
            <a:r>
              <a:rPr lang="en-US" sz="3000"/>
              <a:t>He reported it to the insurance company.</a:t>
            </a:r>
            <a:endParaRPr lang="ru-RU" sz="3000"/>
          </a:p>
        </p:txBody>
      </p:sp>
      <p:pic>
        <p:nvPicPr>
          <p:cNvPr id="10" name="Рисунок 9" descr="well-done-congratulations-card-679-p[ekm]500x500[ekm]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contrast="30000"/>
          </a:blip>
          <a:srcRect/>
          <a:stretch>
            <a:fillRect/>
          </a:stretch>
        </p:blipFill>
        <p:spPr bwMode="auto">
          <a:xfrm>
            <a:off x="5435600" y="3357563"/>
            <a:ext cx="2665413" cy="177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716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716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" dur="2000"/>
                                        <p:tgtEl>
                                          <p:spTgt spid="716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5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21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1681" grpId="0"/>
      <p:bldP spid="7" grpId="0" animBg="1"/>
      <p:bldP spid="8" grpId="0" animBg="1"/>
      <p:bldP spid="8" grpId="1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13" y="404813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II. Look at the sentences and decide which happened first</a:t>
            </a:r>
            <a:endParaRPr lang="ru-RU" sz="36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1681" name="Rectangle 1"/>
          <p:cNvSpPr>
            <a:spLocks noChangeArrowheads="1"/>
          </p:cNvSpPr>
          <p:nvPr/>
        </p:nvSpPr>
        <p:spPr bwMode="auto">
          <a:xfrm>
            <a:off x="611188" y="2265363"/>
            <a:ext cx="80645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1" hangingPunct="1"/>
            <a:r>
              <a:rPr lang="en-US" sz="3600" b="1"/>
              <a:t> </a:t>
            </a:r>
            <a:r>
              <a:rPr lang="en-US" sz="3600"/>
              <a:t>4. Tom had saved a lot of money so he bought a motorbike.</a:t>
            </a:r>
            <a:endParaRPr lang="ru-RU" sz="3600"/>
          </a:p>
        </p:txBody>
      </p:sp>
      <p:sp>
        <p:nvSpPr>
          <p:cNvPr id="7" name="Прямоугольник 6"/>
          <p:cNvSpPr>
            <a:spLocks noChangeArrowheads="1"/>
          </p:cNvSpPr>
          <p:nvPr/>
        </p:nvSpPr>
        <p:spPr bwMode="auto">
          <a:xfrm>
            <a:off x="1619250" y="4221163"/>
            <a:ext cx="6553200" cy="646112"/>
          </a:xfrm>
          <a:prstGeom prst="rect">
            <a:avLst/>
          </a:prstGeom>
          <a:solidFill>
            <a:srgbClr val="9900CC"/>
          </a:solidFill>
          <a:ln w="38100">
            <a:solidFill>
              <a:srgbClr val="FFFF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buFontTx/>
              <a:buChar char="•"/>
            </a:pPr>
            <a:r>
              <a:rPr lang="en-US" sz="3600">
                <a:solidFill>
                  <a:schemeClr val="bg1"/>
                </a:solidFill>
              </a:rPr>
              <a:t>Tom saved a lot of money.</a:t>
            </a:r>
            <a:endParaRPr lang="ru-RU" sz="3600">
              <a:solidFill>
                <a:schemeClr val="bg1"/>
              </a:solidFill>
            </a:endParaRP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2124075" y="5157788"/>
            <a:ext cx="6408738" cy="646112"/>
          </a:xfrm>
          <a:prstGeom prst="rect">
            <a:avLst/>
          </a:prstGeom>
          <a:solidFill>
            <a:srgbClr val="9900CC"/>
          </a:solidFill>
          <a:ln w="38100">
            <a:solidFill>
              <a:srgbClr val="FFFF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buFontTx/>
              <a:buChar char="•"/>
            </a:pPr>
            <a:r>
              <a:rPr lang="en-US" sz="3600">
                <a:solidFill>
                  <a:schemeClr val="bg1"/>
                </a:solidFill>
              </a:rPr>
              <a:t>He bought a motorbike.</a:t>
            </a:r>
            <a:endParaRPr lang="ru-RU" sz="3600">
              <a:solidFill>
                <a:schemeClr val="bg1"/>
              </a:solidFill>
            </a:endParaRPr>
          </a:p>
        </p:txBody>
      </p:sp>
      <p:pic>
        <p:nvPicPr>
          <p:cNvPr id="6" name="Рисунок 5" descr="well-done-congratulations-card-679-p[ekm]500x500[ekm]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contrast="30000"/>
          </a:blip>
          <a:srcRect/>
          <a:stretch>
            <a:fillRect/>
          </a:stretch>
        </p:blipFill>
        <p:spPr bwMode="auto">
          <a:xfrm>
            <a:off x="1547813" y="4724400"/>
            <a:ext cx="2663825" cy="177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 descr="well-done-congratulations-card-679-p[ekm]500x500[ekm]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contrast="30000"/>
          </a:blip>
          <a:srcRect/>
          <a:stretch>
            <a:fillRect/>
          </a:stretch>
        </p:blipFill>
        <p:spPr bwMode="auto">
          <a:xfrm>
            <a:off x="3779838" y="5300663"/>
            <a:ext cx="2663825" cy="177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Рисунок 9" descr="well-done-congratulations-card-679-p[ekm]500x500[ekm]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contrast="30000"/>
          </a:blip>
          <a:srcRect/>
          <a:stretch>
            <a:fillRect/>
          </a:stretch>
        </p:blipFill>
        <p:spPr bwMode="auto">
          <a:xfrm>
            <a:off x="6300788" y="4724400"/>
            <a:ext cx="2663825" cy="177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716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716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" dur="2000"/>
                                        <p:tgtEl>
                                          <p:spTgt spid="716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5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21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2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1681" grpId="0"/>
      <p:bldP spid="7" grpId="0" animBg="1"/>
      <p:bldP spid="8" grpId="0" animBg="1"/>
      <p:bldP spid="8" grpId="1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13" y="404813"/>
            <a:ext cx="8229600" cy="1143000"/>
          </a:xfrm>
        </p:spPr>
        <p:txBody>
          <a:bodyPr/>
          <a:lstStyle/>
          <a:p>
            <a:pPr eaLnBrk="1" hangingPunct="1"/>
            <a:r>
              <a:rPr lang="en-US" sz="3600" smtClean="0">
                <a:solidFill>
                  <a:srgbClr val="FF0000"/>
                </a:solidFill>
              </a:rPr>
              <a:t>II. Look at the sentences and decide which happened first</a:t>
            </a:r>
            <a:endParaRPr lang="ru-RU" sz="3600" smtClean="0">
              <a:solidFill>
                <a:srgbClr val="FF0000"/>
              </a:solidFill>
            </a:endParaRPr>
          </a:p>
        </p:txBody>
      </p:sp>
      <p:sp>
        <p:nvSpPr>
          <p:cNvPr id="71681" name="Rectangle 1"/>
          <p:cNvSpPr>
            <a:spLocks noChangeArrowheads="1"/>
          </p:cNvSpPr>
          <p:nvPr/>
        </p:nvSpPr>
        <p:spPr bwMode="auto">
          <a:xfrm>
            <a:off x="611188" y="2265363"/>
            <a:ext cx="80645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1" hangingPunct="1"/>
            <a:r>
              <a:rPr lang="en-US" sz="3600" b="1"/>
              <a:t> </a:t>
            </a:r>
            <a:r>
              <a:rPr lang="en-US" sz="3600"/>
              <a:t>5. After Margaret had read the book, she took it back to the library.</a:t>
            </a:r>
            <a:endParaRPr lang="ru-RU" sz="3600"/>
          </a:p>
        </p:txBody>
      </p:sp>
      <p:sp>
        <p:nvSpPr>
          <p:cNvPr id="7" name="Прямоугольник 6"/>
          <p:cNvSpPr>
            <a:spLocks noChangeArrowheads="1"/>
          </p:cNvSpPr>
          <p:nvPr/>
        </p:nvSpPr>
        <p:spPr bwMode="auto">
          <a:xfrm>
            <a:off x="2051050" y="5157788"/>
            <a:ext cx="6121400" cy="646112"/>
          </a:xfrm>
          <a:prstGeom prst="rect">
            <a:avLst/>
          </a:prstGeom>
          <a:solidFill>
            <a:srgbClr val="FFFF99"/>
          </a:solidFill>
          <a:ln w="38100">
            <a:solidFill>
              <a:srgbClr val="0070C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buFontTx/>
              <a:buChar char="•"/>
            </a:pPr>
            <a:r>
              <a:rPr lang="en-US" sz="3200"/>
              <a:t>Margaret read the book</a:t>
            </a:r>
            <a:r>
              <a:rPr lang="en-US" sz="3600"/>
              <a:t>.</a:t>
            </a:r>
            <a:endParaRPr lang="ru-RU" sz="3600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403350" y="4221163"/>
            <a:ext cx="7056438" cy="584200"/>
          </a:xfrm>
          <a:prstGeom prst="rect">
            <a:avLst/>
          </a:prstGeom>
          <a:solidFill>
            <a:srgbClr val="FFFF99"/>
          </a:solidFill>
          <a:ln w="38100">
            <a:solidFill>
              <a:srgbClr val="0070C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buFontTx/>
              <a:buChar char="•"/>
            </a:pPr>
            <a:r>
              <a:rPr lang="en-US" sz="3200"/>
              <a:t>She took the book back to the library.</a:t>
            </a:r>
            <a:endParaRPr lang="ru-RU" sz="3200"/>
          </a:p>
        </p:txBody>
      </p:sp>
      <p:pic>
        <p:nvPicPr>
          <p:cNvPr id="6" name="Рисунок 5" descr="well-done-congratulations-card-679-p[ekm]500x500[ekm]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contrast="30000"/>
          </a:blip>
          <a:srcRect/>
          <a:stretch>
            <a:fillRect/>
          </a:stretch>
        </p:blipFill>
        <p:spPr bwMode="auto">
          <a:xfrm>
            <a:off x="6659563" y="692150"/>
            <a:ext cx="2665412" cy="177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 descr="well-done-congratulations-card-679-p[ekm]500x500[ekm]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contrast="30000"/>
          </a:blip>
          <a:srcRect/>
          <a:stretch>
            <a:fillRect/>
          </a:stretch>
        </p:blipFill>
        <p:spPr bwMode="auto">
          <a:xfrm>
            <a:off x="1619250" y="3141663"/>
            <a:ext cx="2665413" cy="177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Рисунок 9" descr="well-done-congratulations-card-679-p[ekm]500x500[ekm]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contrast="30000"/>
          </a:blip>
          <a:srcRect/>
          <a:stretch>
            <a:fillRect/>
          </a:stretch>
        </p:blipFill>
        <p:spPr bwMode="auto">
          <a:xfrm>
            <a:off x="4787900" y="3500438"/>
            <a:ext cx="2663825" cy="177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716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16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" dur="1000"/>
                                        <p:tgtEl>
                                          <p:spTgt spid="716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5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1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2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1681" grpId="0"/>
      <p:bldP spid="7" grpId="0" animBg="1"/>
      <p:bldP spid="8" grpId="0" animBg="1"/>
      <p:bldP spid="8" grpId="1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13" y="404813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II. Look at the sentences and decide which happened first</a:t>
            </a:r>
            <a:endParaRPr lang="ru-RU" sz="36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1681" name="Rectangle 1"/>
          <p:cNvSpPr>
            <a:spLocks noChangeArrowheads="1"/>
          </p:cNvSpPr>
          <p:nvPr/>
        </p:nvSpPr>
        <p:spPr bwMode="auto">
          <a:xfrm>
            <a:off x="611188" y="2265363"/>
            <a:ext cx="80645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1" hangingPunct="1"/>
            <a:r>
              <a:rPr lang="en-US" sz="3600" b="1"/>
              <a:t> </a:t>
            </a:r>
            <a:r>
              <a:rPr lang="en-US" sz="3600"/>
              <a:t>6. Before my parents visited London, they had visited Paris.</a:t>
            </a:r>
            <a:endParaRPr lang="ru-RU" sz="3600"/>
          </a:p>
        </p:txBody>
      </p:sp>
      <p:sp>
        <p:nvSpPr>
          <p:cNvPr id="7" name="Прямоугольник 6"/>
          <p:cNvSpPr>
            <a:spLocks noChangeArrowheads="1"/>
          </p:cNvSpPr>
          <p:nvPr/>
        </p:nvSpPr>
        <p:spPr bwMode="auto">
          <a:xfrm>
            <a:off x="2051050" y="5157788"/>
            <a:ext cx="6121400" cy="646112"/>
          </a:xfrm>
          <a:prstGeom prst="rect">
            <a:avLst/>
          </a:prstGeom>
          <a:solidFill>
            <a:srgbClr val="FF00FF"/>
          </a:solidFill>
          <a:ln w="38100">
            <a:solidFill>
              <a:srgbClr val="000099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buFontTx/>
              <a:buChar char="•"/>
            </a:pPr>
            <a:r>
              <a:rPr lang="en-US" sz="3600">
                <a:solidFill>
                  <a:schemeClr val="bg1"/>
                </a:solidFill>
              </a:rPr>
              <a:t>My parents visited Paris.</a:t>
            </a:r>
            <a:endParaRPr lang="ru-RU" sz="3600">
              <a:solidFill>
                <a:schemeClr val="bg1"/>
              </a:solidFill>
            </a:endParaRP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403350" y="4221163"/>
            <a:ext cx="7056438" cy="646112"/>
          </a:xfrm>
          <a:prstGeom prst="rect">
            <a:avLst/>
          </a:prstGeom>
          <a:solidFill>
            <a:srgbClr val="FF00FF"/>
          </a:solidFill>
          <a:ln w="38100">
            <a:solidFill>
              <a:srgbClr val="000099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buFontTx/>
              <a:buChar char="•"/>
            </a:pPr>
            <a:r>
              <a:rPr lang="en-US" sz="3600">
                <a:solidFill>
                  <a:schemeClr val="bg1"/>
                </a:solidFill>
              </a:rPr>
              <a:t>My parents visited London</a:t>
            </a:r>
            <a:r>
              <a:rPr lang="en-US" sz="3600"/>
              <a:t>.</a:t>
            </a:r>
            <a:endParaRPr lang="ru-RU" sz="3600"/>
          </a:p>
        </p:txBody>
      </p:sp>
      <p:pic>
        <p:nvPicPr>
          <p:cNvPr id="6" name="Рисунок 5" descr="well-done-congratulations-card-679-p[ekm]500x500[ekm]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contrast="30000"/>
          </a:blip>
          <a:srcRect/>
          <a:stretch>
            <a:fillRect/>
          </a:stretch>
        </p:blipFill>
        <p:spPr bwMode="auto">
          <a:xfrm>
            <a:off x="6227763" y="3357563"/>
            <a:ext cx="2665412" cy="177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 descr="well-done-congratulations-card-679-p[ekm]500x500[ekm]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contrast="30000"/>
          </a:blip>
          <a:srcRect/>
          <a:stretch>
            <a:fillRect/>
          </a:stretch>
        </p:blipFill>
        <p:spPr bwMode="auto">
          <a:xfrm>
            <a:off x="3708400" y="3357563"/>
            <a:ext cx="2663825" cy="177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Рисунок 9" descr="well-done-congratulations-card-679-p[ekm]500x500[ekm]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contrast="30000"/>
          </a:blip>
          <a:srcRect/>
          <a:stretch>
            <a:fillRect/>
          </a:stretch>
        </p:blipFill>
        <p:spPr bwMode="auto">
          <a:xfrm>
            <a:off x="1403350" y="3357563"/>
            <a:ext cx="2663825" cy="177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716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716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" dur="2000"/>
                                        <p:tgtEl>
                                          <p:spTgt spid="716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5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21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2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1681" grpId="0"/>
      <p:bldP spid="7" grpId="0" animBg="1"/>
      <p:bldP spid="8" grpId="0" animBg="1"/>
      <p:bldP spid="8" grpId="1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13" y="404813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II. Look at the sentences and decide which happened first</a:t>
            </a:r>
            <a:endParaRPr lang="ru-RU" sz="36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1681" name="Rectangle 1"/>
          <p:cNvSpPr>
            <a:spLocks noChangeArrowheads="1"/>
          </p:cNvSpPr>
          <p:nvPr/>
        </p:nvSpPr>
        <p:spPr bwMode="auto">
          <a:xfrm>
            <a:off x="611188" y="2265363"/>
            <a:ext cx="80645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1" hangingPunct="1"/>
            <a:r>
              <a:rPr lang="en-US" sz="3600" b="1"/>
              <a:t> </a:t>
            </a:r>
            <a:r>
              <a:rPr lang="en-US" sz="3600"/>
              <a:t>8. I read the book after I’d seen </a:t>
            </a:r>
          </a:p>
          <a:p>
            <a:pPr algn="ctr" eaLnBrk="1" hangingPunct="1"/>
            <a:r>
              <a:rPr lang="en-US" sz="3600"/>
              <a:t>the film.</a:t>
            </a:r>
            <a:endParaRPr lang="ru-RU" sz="3600"/>
          </a:p>
        </p:txBody>
      </p:sp>
      <p:sp>
        <p:nvSpPr>
          <p:cNvPr id="7" name="Прямоугольник 6"/>
          <p:cNvSpPr>
            <a:spLocks noChangeArrowheads="1"/>
          </p:cNvSpPr>
          <p:nvPr/>
        </p:nvSpPr>
        <p:spPr bwMode="auto">
          <a:xfrm>
            <a:off x="1042988" y="3789363"/>
            <a:ext cx="7489825" cy="584200"/>
          </a:xfrm>
          <a:prstGeom prst="rect">
            <a:avLst/>
          </a:prstGeom>
          <a:solidFill>
            <a:srgbClr val="00FF00"/>
          </a:solidFill>
          <a:ln w="38100">
            <a:solidFill>
              <a:srgbClr val="FFC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buFontTx/>
              <a:buChar char="•"/>
            </a:pPr>
            <a:r>
              <a:rPr lang="en-US" sz="3200"/>
              <a:t>I saw the film and then I read the book.</a:t>
            </a:r>
            <a:endParaRPr lang="ru-RU" sz="3200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403350" y="4797425"/>
            <a:ext cx="7345363" cy="584200"/>
          </a:xfrm>
          <a:prstGeom prst="rect">
            <a:avLst/>
          </a:prstGeom>
          <a:solidFill>
            <a:srgbClr val="00FF00"/>
          </a:solidFill>
          <a:ln w="38100">
            <a:solidFill>
              <a:srgbClr val="FFC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buFontTx/>
              <a:buChar char="•"/>
            </a:pPr>
            <a:r>
              <a:rPr lang="en-US" sz="3200"/>
              <a:t>I read the book and then I saw the film.</a:t>
            </a:r>
            <a:endParaRPr lang="ru-RU" sz="3200"/>
          </a:p>
        </p:txBody>
      </p:sp>
      <p:pic>
        <p:nvPicPr>
          <p:cNvPr id="6" name="Рисунок 5" descr="well-done-congratulations-card-679-p[ekm]500x500[ekm]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contrast="30000"/>
          </a:blip>
          <a:srcRect/>
          <a:stretch>
            <a:fillRect/>
          </a:stretch>
        </p:blipFill>
        <p:spPr bwMode="auto">
          <a:xfrm>
            <a:off x="2268538" y="4797425"/>
            <a:ext cx="2663825" cy="177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 descr="well-done-congratulations-card-679-p[ekm]500x500[ekm]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contrast="30000"/>
          </a:blip>
          <a:srcRect/>
          <a:stretch>
            <a:fillRect/>
          </a:stretch>
        </p:blipFill>
        <p:spPr bwMode="auto">
          <a:xfrm>
            <a:off x="5580063" y="4292600"/>
            <a:ext cx="2663825" cy="177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Рисунок 9" descr="well-done-congratulations-card-679-p[ekm]500x500[ekm]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contrast="30000"/>
          </a:blip>
          <a:srcRect/>
          <a:stretch>
            <a:fillRect/>
          </a:stretch>
        </p:blipFill>
        <p:spPr bwMode="auto">
          <a:xfrm>
            <a:off x="6480175" y="765175"/>
            <a:ext cx="2663825" cy="177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716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716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" dur="2000"/>
                                        <p:tgtEl>
                                          <p:spTgt spid="716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5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21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2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1681" grpId="0"/>
      <p:bldP spid="7" grpId="0" animBg="1"/>
      <p:bldP spid="8" grpId="0" animBg="1"/>
      <p:bldP spid="8" grpId="1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13" y="404813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II. Look at the sentences and decide which happened first</a:t>
            </a:r>
            <a:endParaRPr lang="ru-RU" sz="36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1681" name="Rectangle 1"/>
          <p:cNvSpPr>
            <a:spLocks noChangeArrowheads="1"/>
          </p:cNvSpPr>
          <p:nvPr/>
        </p:nvSpPr>
        <p:spPr bwMode="auto">
          <a:xfrm>
            <a:off x="539750" y="2565400"/>
            <a:ext cx="80645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1" hangingPunct="1"/>
            <a:r>
              <a:rPr lang="en-US" sz="3600" b="1"/>
              <a:t> </a:t>
            </a:r>
            <a:r>
              <a:rPr lang="en-US" sz="3600"/>
              <a:t>7. We’d had dinner when Ann arrived.</a:t>
            </a:r>
            <a:endParaRPr lang="ru-RU" sz="3600"/>
          </a:p>
        </p:txBody>
      </p:sp>
      <p:sp>
        <p:nvSpPr>
          <p:cNvPr id="7" name="Прямоугольник 6"/>
          <p:cNvSpPr>
            <a:spLocks noChangeArrowheads="1"/>
          </p:cNvSpPr>
          <p:nvPr/>
        </p:nvSpPr>
        <p:spPr bwMode="auto">
          <a:xfrm>
            <a:off x="1403350" y="3933825"/>
            <a:ext cx="7200900" cy="584200"/>
          </a:xfrm>
          <a:prstGeom prst="rect">
            <a:avLst/>
          </a:prstGeom>
          <a:solidFill>
            <a:srgbClr val="00B0F0"/>
          </a:solidFill>
          <a:ln w="38100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buFontTx/>
              <a:buChar char="•"/>
            </a:pPr>
            <a:r>
              <a:rPr lang="en-US" sz="3200"/>
              <a:t>We had dinner and then Ann arrived.</a:t>
            </a:r>
            <a:endParaRPr lang="ru-RU" sz="3200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692275" y="5013325"/>
            <a:ext cx="6983413" cy="584200"/>
          </a:xfrm>
          <a:prstGeom prst="rect">
            <a:avLst/>
          </a:prstGeom>
          <a:solidFill>
            <a:srgbClr val="00B0F0"/>
          </a:solidFill>
          <a:ln w="38100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buFontTx/>
              <a:buChar char="•"/>
            </a:pPr>
            <a:r>
              <a:rPr lang="en-US" sz="3200"/>
              <a:t>Ann arrived and then we had dinner.</a:t>
            </a:r>
            <a:endParaRPr lang="ru-RU" sz="3200"/>
          </a:p>
        </p:txBody>
      </p:sp>
      <p:pic>
        <p:nvPicPr>
          <p:cNvPr id="6" name="Рисунок 5" descr="well-done-congratulations-card-679-p[ekm]500x500[ekm]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contrast="30000"/>
          </a:blip>
          <a:srcRect/>
          <a:stretch>
            <a:fillRect/>
          </a:stretch>
        </p:blipFill>
        <p:spPr bwMode="auto">
          <a:xfrm>
            <a:off x="2195513" y="5080000"/>
            <a:ext cx="2663825" cy="177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 descr="well-done-congratulations-card-679-p[ekm]500x500[ekm]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contrast="30000"/>
          </a:blip>
          <a:srcRect/>
          <a:stretch>
            <a:fillRect/>
          </a:stretch>
        </p:blipFill>
        <p:spPr bwMode="auto">
          <a:xfrm>
            <a:off x="5508625" y="5080000"/>
            <a:ext cx="2663825" cy="177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Рисунок 9" descr="well-done-congratulations-card-679-p[ekm]500x500[ekm]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contrast="30000"/>
          </a:blip>
          <a:srcRect/>
          <a:stretch>
            <a:fillRect/>
          </a:stretch>
        </p:blipFill>
        <p:spPr bwMode="auto">
          <a:xfrm>
            <a:off x="6480175" y="908050"/>
            <a:ext cx="2663825" cy="177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716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716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" dur="2000"/>
                                        <p:tgtEl>
                                          <p:spTgt spid="716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5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21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2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1681" grpId="0"/>
      <p:bldP spid="7" grpId="0" animBg="1"/>
      <p:bldP spid="8" grpId="0" animBg="1"/>
      <p:bldP spid="8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750" y="404813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3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I. Fill in the gaps with the </a:t>
            </a:r>
            <a:br>
              <a:rPr lang="en-US" sz="3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Past Perfect of the verbs given</a:t>
            </a:r>
            <a:endParaRPr lang="ru-RU" sz="38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7345" name="Rectangle 1"/>
          <p:cNvSpPr>
            <a:spLocks noChangeArrowheads="1"/>
          </p:cNvSpPr>
          <p:nvPr/>
        </p:nvSpPr>
        <p:spPr bwMode="auto">
          <a:xfrm>
            <a:off x="539750" y="2349500"/>
            <a:ext cx="7993063" cy="1200150"/>
          </a:xfrm>
          <a:prstGeom prst="rect">
            <a:avLst/>
          </a:prstGeom>
          <a:solidFill>
            <a:srgbClr val="FFCC66"/>
          </a:solidFill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marL="742950" indent="-742950" algn="ctr" eaLnBrk="1" hangingPunct="1">
              <a:buFontTx/>
              <a:buAutoNum type="arabicPeriod"/>
              <a:defRPr/>
            </a:pPr>
            <a:r>
              <a:rPr lang="en-US" sz="3600" dirty="0">
                <a:solidFill>
                  <a:schemeClr val="tx1"/>
                </a:solidFill>
                <a:ea typeface="Calibri" pitchFamily="34" charset="0"/>
              </a:rPr>
              <a:t>When I got to the station, the train</a:t>
            </a:r>
          </a:p>
          <a:p>
            <a:pPr marL="742950" indent="-742950" eaLnBrk="1" hangingPunct="1">
              <a:defRPr/>
            </a:pPr>
            <a:r>
              <a:rPr lang="en-US" sz="3600" dirty="0">
                <a:ea typeface="Calibri" pitchFamily="34" charset="0"/>
              </a:rPr>
              <a:t>    ………………..  </a:t>
            </a:r>
            <a:r>
              <a:rPr lang="en-US" sz="3600" dirty="0">
                <a:solidFill>
                  <a:schemeClr val="tx1"/>
                </a:solidFill>
                <a:ea typeface="Calibri" pitchFamily="34" charset="0"/>
              </a:rPr>
              <a:t>[already / leave].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835150" y="4149725"/>
            <a:ext cx="4321175" cy="792163"/>
          </a:xfrm>
          <a:prstGeom prst="roundRect">
            <a:avLst/>
          </a:prstGeom>
          <a:solidFill>
            <a:srgbClr val="FFFF00"/>
          </a:solidFill>
          <a:ln w="38100">
            <a:solidFill>
              <a:srgbClr val="800000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4000" b="1" dirty="0">
                <a:solidFill>
                  <a:schemeClr val="tx1"/>
                </a:solidFill>
              </a:rPr>
              <a:t>had already left</a:t>
            </a:r>
            <a:endParaRPr lang="ru-RU" sz="4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573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573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2000"/>
                                        <p:tgtEl>
                                          <p:spTgt spid="57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7345" grpId="0" animBg="1"/>
      <p:bldP spid="6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III. </a:t>
            </a:r>
            <a:r>
              <a:rPr lang="sr-Latn-ME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Fill in the gaps using past simple and past perfect</a:t>
            </a:r>
            <a:endParaRPr lang="ru-RU" sz="24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531" name="Rectangle 1"/>
          <p:cNvSpPr>
            <a:spLocks noChangeArrowheads="1"/>
          </p:cNvSpPr>
          <p:nvPr/>
        </p:nvSpPr>
        <p:spPr bwMode="auto">
          <a:xfrm>
            <a:off x="611188" y="2543175"/>
            <a:ext cx="80645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1" hangingPunct="1"/>
            <a:r>
              <a:rPr lang="en-US" sz="3600" b="1"/>
              <a:t> </a:t>
            </a:r>
            <a:endParaRPr lang="ru-RU" sz="3600"/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395288" y="928671"/>
            <a:ext cx="8353425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en-US" sz="2800" dirty="0">
                <a:solidFill>
                  <a:srgbClr val="FF0000"/>
                </a:solidFill>
              </a:rPr>
              <a:t>1.We </a:t>
            </a:r>
            <a:r>
              <a:rPr lang="sr-Latn-ME" sz="2800" b="1" dirty="0" smtClean="0">
                <a:solidFill>
                  <a:srgbClr val="FF0000"/>
                </a:solidFill>
              </a:rPr>
              <a:t>___________ (just, hear)</a:t>
            </a:r>
            <a:r>
              <a:rPr lang="en-US" sz="2800" dirty="0" smtClean="0">
                <a:solidFill>
                  <a:srgbClr val="FF0000"/>
                </a:solidFill>
              </a:rPr>
              <a:t>the </a:t>
            </a:r>
            <a:r>
              <a:rPr lang="en-US" sz="2800" dirty="0">
                <a:solidFill>
                  <a:srgbClr val="FF0000"/>
                </a:solidFill>
              </a:rPr>
              <a:t>news when you </a:t>
            </a:r>
            <a:r>
              <a:rPr lang="sr-Latn-ME" sz="2800" dirty="0" smtClean="0">
                <a:solidFill>
                  <a:srgbClr val="FF0000"/>
                </a:solidFill>
              </a:rPr>
              <a:t>________(ring). 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468313" y="1928803"/>
            <a:ext cx="8351837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en-US" sz="2800" dirty="0">
                <a:solidFill>
                  <a:srgbClr val="FF0000"/>
                </a:solidFill>
              </a:rPr>
              <a:t>2.I </a:t>
            </a:r>
            <a:r>
              <a:rPr lang="sr-Latn-ME" sz="2800" b="1" dirty="0" smtClean="0">
                <a:solidFill>
                  <a:srgbClr val="FF0000"/>
                </a:solidFill>
              </a:rPr>
              <a:t>___________(</a:t>
            </a:r>
            <a:r>
              <a:rPr lang="en-US" sz="2800" dirty="0" smtClean="0">
                <a:solidFill>
                  <a:srgbClr val="FF0000"/>
                </a:solidFill>
              </a:rPr>
              <a:t>already </a:t>
            </a:r>
            <a:r>
              <a:rPr lang="sr-Latn-ME" sz="2800" b="1" dirty="0" smtClean="0">
                <a:solidFill>
                  <a:srgbClr val="FF0000"/>
                </a:solidFill>
              </a:rPr>
              <a:t>think)</a:t>
            </a:r>
            <a:r>
              <a:rPr lang="en-US" sz="2800" dirty="0" smtClean="0">
                <a:solidFill>
                  <a:srgbClr val="FF0000"/>
                </a:solidFill>
              </a:rPr>
              <a:t>of </a:t>
            </a:r>
            <a:r>
              <a:rPr lang="en-US" sz="2800" dirty="0">
                <a:solidFill>
                  <a:srgbClr val="FF0000"/>
                </a:solidFill>
              </a:rPr>
              <a:t>that before </a:t>
            </a:r>
            <a:r>
              <a:rPr lang="en-US" sz="2800" dirty="0" smtClean="0">
                <a:solidFill>
                  <a:srgbClr val="FF0000"/>
                </a:solidFill>
              </a:rPr>
              <a:t>you</a:t>
            </a:r>
            <a:r>
              <a:rPr lang="sr-Latn-ME" sz="2800" dirty="0" smtClean="0">
                <a:solidFill>
                  <a:srgbClr val="FF0000"/>
                </a:solidFill>
              </a:rPr>
              <a:t> ________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sr-Latn-ME" sz="2800" dirty="0" smtClean="0">
                <a:solidFill>
                  <a:srgbClr val="FF0000"/>
                </a:solidFill>
              </a:rPr>
              <a:t>(s</a:t>
            </a:r>
            <a:r>
              <a:rPr lang="en-US" sz="2800" dirty="0" err="1" smtClean="0">
                <a:solidFill>
                  <a:srgbClr val="FF0000"/>
                </a:solidFill>
              </a:rPr>
              <a:t>uggest</a:t>
            </a:r>
            <a:r>
              <a:rPr lang="sr-Latn-ME" sz="2800" dirty="0" smtClean="0">
                <a:solidFill>
                  <a:srgbClr val="FF0000"/>
                </a:solidFill>
              </a:rPr>
              <a:t>)</a:t>
            </a:r>
            <a:r>
              <a:rPr lang="en-US" sz="2800" dirty="0" smtClean="0">
                <a:solidFill>
                  <a:srgbClr val="FF0000"/>
                </a:solidFill>
              </a:rPr>
              <a:t>it</a:t>
            </a:r>
            <a:r>
              <a:rPr lang="en-US" sz="3200" dirty="0">
                <a:solidFill>
                  <a:srgbClr val="FF0000"/>
                </a:solidFill>
              </a:rPr>
              <a:t>.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395288" y="3000372"/>
            <a:ext cx="82804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en-US" sz="2800" dirty="0">
                <a:solidFill>
                  <a:srgbClr val="FF0000"/>
                </a:solidFill>
              </a:rPr>
              <a:t>3.When I </a:t>
            </a:r>
            <a:r>
              <a:rPr lang="sr-Latn-ME" sz="2800" dirty="0" smtClean="0">
                <a:solidFill>
                  <a:srgbClr val="FF0000"/>
                </a:solidFill>
              </a:rPr>
              <a:t>_______(</a:t>
            </a:r>
            <a:r>
              <a:rPr lang="en-US" sz="2800" dirty="0" err="1" smtClean="0">
                <a:solidFill>
                  <a:srgbClr val="FF0000"/>
                </a:solidFill>
              </a:rPr>
              <a:t>tur</a:t>
            </a:r>
            <a:r>
              <a:rPr lang="sr-Latn-ME" sz="2800" dirty="0" smtClean="0">
                <a:solidFill>
                  <a:srgbClr val="FF0000"/>
                </a:solidFill>
              </a:rPr>
              <a:t>n </a:t>
            </a:r>
            <a:r>
              <a:rPr lang="en-US" sz="2800" dirty="0" smtClean="0">
                <a:solidFill>
                  <a:srgbClr val="FF0000"/>
                </a:solidFill>
              </a:rPr>
              <a:t>on</a:t>
            </a:r>
            <a:r>
              <a:rPr lang="sr-Latn-ME" sz="2800" dirty="0">
                <a:solidFill>
                  <a:srgbClr val="FF0000"/>
                </a:solidFill>
              </a:rPr>
              <a:t>)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>
                <a:solidFill>
                  <a:srgbClr val="FF0000"/>
                </a:solidFill>
              </a:rPr>
              <a:t>the TV the </a:t>
            </a:r>
            <a:r>
              <a:rPr lang="en-US" sz="2800" dirty="0" err="1">
                <a:solidFill>
                  <a:srgbClr val="FF0000"/>
                </a:solidFill>
              </a:rPr>
              <a:t>programme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sr-Latn-ME" sz="2800" b="1" dirty="0" smtClean="0">
                <a:solidFill>
                  <a:srgbClr val="FF0000"/>
                </a:solidFill>
              </a:rPr>
              <a:t>___________(</a:t>
            </a:r>
            <a:r>
              <a:rPr lang="en-US" sz="2800" dirty="0" smtClean="0">
                <a:solidFill>
                  <a:srgbClr val="FF0000"/>
                </a:solidFill>
              </a:rPr>
              <a:t>already </a:t>
            </a:r>
            <a:r>
              <a:rPr lang="sr-Latn-ME" sz="2800" b="1" dirty="0" smtClean="0">
                <a:solidFill>
                  <a:srgbClr val="FF0000"/>
                </a:solidFill>
              </a:rPr>
              <a:t>start)</a:t>
            </a:r>
            <a:r>
              <a:rPr lang="en-US" sz="2800" dirty="0" smtClean="0">
                <a:solidFill>
                  <a:srgbClr val="FF0000"/>
                </a:solidFill>
              </a:rPr>
              <a:t>.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1331913" y="4149725"/>
            <a:ext cx="7343775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2800" dirty="0" smtClean="0">
                <a:solidFill>
                  <a:srgbClr val="FF0000"/>
                </a:solidFill>
              </a:rPr>
              <a:t>4.She</a:t>
            </a:r>
            <a:r>
              <a:rPr lang="sr-Latn-ME" sz="2800" dirty="0" smtClean="0">
                <a:solidFill>
                  <a:srgbClr val="FF0000"/>
                </a:solidFill>
              </a:rPr>
              <a:t> ______ (to be) </a:t>
            </a:r>
            <a:r>
              <a:rPr lang="en-US" sz="2800" dirty="0" smtClean="0">
                <a:solidFill>
                  <a:srgbClr val="FF0000"/>
                </a:solidFill>
              </a:rPr>
              <a:t>hungry </a:t>
            </a:r>
            <a:r>
              <a:rPr lang="en-US" sz="2800" dirty="0">
                <a:solidFill>
                  <a:srgbClr val="FF0000"/>
                </a:solidFill>
              </a:rPr>
              <a:t>because she </a:t>
            </a:r>
            <a:r>
              <a:rPr lang="sr-Latn-ME" sz="2800" b="1" dirty="0" smtClean="0">
                <a:solidFill>
                  <a:srgbClr val="FF0000"/>
                </a:solidFill>
              </a:rPr>
              <a:t>________ (not eat) </a:t>
            </a:r>
            <a:r>
              <a:rPr lang="en-US" sz="2800" dirty="0" smtClean="0">
                <a:solidFill>
                  <a:srgbClr val="FF0000"/>
                </a:solidFill>
              </a:rPr>
              <a:t>anything </a:t>
            </a:r>
            <a:r>
              <a:rPr lang="en-US" sz="2800" dirty="0">
                <a:solidFill>
                  <a:srgbClr val="FF0000"/>
                </a:solidFill>
              </a:rPr>
              <a:t>all day.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1619250" y="5157788"/>
            <a:ext cx="69850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2800" dirty="0">
                <a:solidFill>
                  <a:srgbClr val="FF0000"/>
                </a:solidFill>
              </a:rPr>
              <a:t>5. By the time I </a:t>
            </a:r>
            <a:r>
              <a:rPr lang="sr-Latn-ME" sz="2800" dirty="0" smtClean="0">
                <a:solidFill>
                  <a:srgbClr val="FF0000"/>
                </a:solidFill>
              </a:rPr>
              <a:t>_______ (leave) </a:t>
            </a:r>
            <a:r>
              <a:rPr lang="en-US" sz="2800" dirty="0" smtClean="0">
                <a:solidFill>
                  <a:srgbClr val="FF0000"/>
                </a:solidFill>
              </a:rPr>
              <a:t>school </a:t>
            </a:r>
            <a:r>
              <a:rPr lang="en-US" sz="2800" dirty="0">
                <a:solidFill>
                  <a:srgbClr val="FF0000"/>
                </a:solidFill>
              </a:rPr>
              <a:t>I </a:t>
            </a:r>
            <a:r>
              <a:rPr lang="sr-Latn-ME" sz="2800" b="1" dirty="0" smtClean="0">
                <a:solidFill>
                  <a:srgbClr val="FF0000"/>
                </a:solidFill>
              </a:rPr>
              <a:t>_________ (decide)  </a:t>
            </a:r>
            <a:r>
              <a:rPr lang="en-US" sz="2800" dirty="0" smtClean="0">
                <a:solidFill>
                  <a:srgbClr val="FF0000"/>
                </a:solidFill>
              </a:rPr>
              <a:t>to </a:t>
            </a:r>
            <a:r>
              <a:rPr lang="en-US" sz="2800" dirty="0">
                <a:solidFill>
                  <a:srgbClr val="FF0000"/>
                </a:solidFill>
              </a:rPr>
              <a:t>become a musician.</a:t>
            </a:r>
            <a:endParaRPr lang="ru-RU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9" presetID="22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3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2" presetID="22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4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5" presetID="22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5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5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5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5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8" presetID="22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7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/>
      <p:bldP spid="9" grpId="1"/>
      <p:bldP spid="10" grpId="0"/>
      <p:bldP spid="10" grpId="1"/>
      <p:bldP spid="11" grpId="0"/>
      <p:bldP spid="11" grpId="1"/>
      <p:bldP spid="12" grpId="0"/>
      <p:bldP spid="12" grpId="1"/>
      <p:bldP spid="14" grpId="0"/>
      <p:bldP spid="14" grpId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13" y="620713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Strange Days in a strange country.</a:t>
            </a:r>
            <a:r>
              <a:rPr lang="ru-RU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sz="36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0897" name="Rectangle 1"/>
          <p:cNvSpPr>
            <a:spLocks noChangeArrowheads="1"/>
          </p:cNvSpPr>
          <p:nvPr/>
        </p:nvSpPr>
        <p:spPr bwMode="auto">
          <a:xfrm>
            <a:off x="1331913" y="2492375"/>
            <a:ext cx="5903912" cy="212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eaLnBrk="1" hangingPunct="1">
              <a:buFontTx/>
              <a:buChar char="•"/>
              <a:tabLst>
                <a:tab pos="228600" algn="l"/>
              </a:tabLst>
              <a:defRPr/>
            </a:pPr>
            <a:r>
              <a:rPr lang="en-US" sz="4400" dirty="0">
                <a:latin typeface="+mj-lt"/>
                <a:ea typeface="Times New Roman" pitchFamily="18" charset="0"/>
                <a:cs typeface="Arial" panose="020B0604020202020204" pitchFamily="34" charset="0"/>
              </a:rPr>
              <a:t>Anna was crying and her mum looked angry. What had happened?</a:t>
            </a:r>
            <a:endParaRPr lang="en-US" sz="4400" dirty="0">
              <a:latin typeface="+mj-lt"/>
              <a:cs typeface="Arial" panose="020B0604020202020204" pitchFamily="34" charset="0"/>
            </a:endParaRPr>
          </a:p>
        </p:txBody>
      </p:sp>
      <p:pic>
        <p:nvPicPr>
          <p:cNvPr id="4" name="Рисунок 3" descr="cry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E0D1F2"/>
              </a:clrFrom>
              <a:clrTo>
                <a:srgbClr val="E0D1F2">
                  <a:alpha val="0"/>
                </a:srgbClr>
              </a:clrTo>
            </a:clrChange>
            <a:lum contrast="20000"/>
          </a:blip>
          <a:srcRect/>
          <a:stretch>
            <a:fillRect/>
          </a:stretch>
        </p:blipFill>
        <p:spPr bwMode="auto">
          <a:xfrm>
            <a:off x="6948488" y="1628775"/>
            <a:ext cx="1855787" cy="1871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08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08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808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08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0897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750" y="765175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Strange Days in a strange country.</a:t>
            </a:r>
            <a:r>
              <a:rPr lang="ru-RU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sz="36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0897" name="Rectangle 1"/>
          <p:cNvSpPr>
            <a:spLocks noChangeArrowheads="1"/>
          </p:cNvSpPr>
          <p:nvPr/>
        </p:nvSpPr>
        <p:spPr bwMode="auto">
          <a:xfrm>
            <a:off x="684213" y="1844675"/>
            <a:ext cx="5903912" cy="280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1" hangingPunct="1"/>
            <a:r>
              <a:rPr lang="en-US" sz="4400"/>
              <a:t>Masha was running down Sumskoy pr. at midnight. What had happened?</a:t>
            </a:r>
            <a:endParaRPr lang="ru-RU" sz="4400"/>
          </a:p>
        </p:txBody>
      </p:sp>
      <p:pic>
        <p:nvPicPr>
          <p:cNvPr id="4" name="Рисунок 3" descr="jogging-vs-running.gif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contrast="20000"/>
          </a:blip>
          <a:srcRect/>
          <a:stretch>
            <a:fillRect/>
          </a:stretch>
        </p:blipFill>
        <p:spPr bwMode="auto">
          <a:xfrm>
            <a:off x="6156325" y="1916113"/>
            <a:ext cx="2519363" cy="2732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08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08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808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08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0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0897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750" y="765175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Strange Days in a strange country.</a:t>
            </a:r>
            <a:r>
              <a:rPr lang="ru-RU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sz="36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0897" name="Rectangle 1"/>
          <p:cNvSpPr>
            <a:spLocks noChangeArrowheads="1"/>
          </p:cNvSpPr>
          <p:nvPr/>
        </p:nvSpPr>
        <p:spPr bwMode="auto">
          <a:xfrm>
            <a:off x="1763713" y="1671638"/>
            <a:ext cx="5903912" cy="3478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1" hangingPunct="1"/>
            <a:r>
              <a:rPr lang="en-US" sz="4400"/>
              <a:t>Stas was wearing a big coat and had a chicken in his pocket. What had just happened?</a:t>
            </a:r>
            <a:endParaRPr lang="ru-RU" sz="4400"/>
          </a:p>
        </p:txBody>
      </p:sp>
      <p:pic>
        <p:nvPicPr>
          <p:cNvPr id="5" name="Рисунок 4" descr="images (2)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contrast="20000"/>
          </a:blip>
          <a:srcRect/>
          <a:stretch>
            <a:fillRect/>
          </a:stretch>
        </p:blipFill>
        <p:spPr bwMode="auto">
          <a:xfrm>
            <a:off x="6659563" y="4221163"/>
            <a:ext cx="1866900" cy="244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08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08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808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08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0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0897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750" y="765175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Strange Days in a strange country.</a:t>
            </a:r>
            <a:r>
              <a:rPr lang="ru-RU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sz="36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0897" name="Rectangle 1"/>
          <p:cNvSpPr>
            <a:spLocks noChangeArrowheads="1"/>
          </p:cNvSpPr>
          <p:nvPr/>
        </p:nvSpPr>
        <p:spPr bwMode="auto">
          <a:xfrm>
            <a:off x="1619250" y="2276475"/>
            <a:ext cx="5905500" cy="212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1" hangingPunct="1"/>
            <a:r>
              <a:rPr lang="en-US" sz="4400"/>
              <a:t>Sasha was crying with laughter. What had just happened?</a:t>
            </a:r>
            <a:endParaRPr lang="ru-RU" sz="4400"/>
          </a:p>
        </p:txBody>
      </p:sp>
      <p:pic>
        <p:nvPicPr>
          <p:cNvPr id="4" name="Рисунок 3" descr="laugh8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52455"/>
          <a:stretch>
            <a:fillRect/>
          </a:stretch>
        </p:blipFill>
        <p:spPr bwMode="auto">
          <a:xfrm>
            <a:off x="7235825" y="4221163"/>
            <a:ext cx="1498600" cy="2252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08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08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808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08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0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0897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750" y="765175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Strange Days in a strange country.</a:t>
            </a:r>
            <a:r>
              <a:rPr lang="ru-RU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sz="36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0897" name="Rectangle 1"/>
          <p:cNvSpPr>
            <a:spLocks noChangeArrowheads="1"/>
          </p:cNvSpPr>
          <p:nvPr/>
        </p:nvSpPr>
        <p:spPr bwMode="auto">
          <a:xfrm>
            <a:off x="1763713" y="2009775"/>
            <a:ext cx="5903912" cy="280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1" hangingPunct="1"/>
            <a:r>
              <a:rPr lang="en-US" sz="4400"/>
              <a:t>Alex went to his room, but it was a different colour. What had happened?</a:t>
            </a:r>
            <a:endParaRPr lang="ru-RU" sz="4400"/>
          </a:p>
        </p:txBody>
      </p:sp>
      <p:pic>
        <p:nvPicPr>
          <p:cNvPr id="4" name="Рисунок 3" descr="colour01x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04025" y="4508500"/>
            <a:ext cx="1800225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08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08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808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08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0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0897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750" y="765175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Strange Days in a strange country.</a:t>
            </a:r>
            <a:r>
              <a:rPr lang="ru-RU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sz="36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0897" name="Rectangle 1"/>
          <p:cNvSpPr>
            <a:spLocks noChangeArrowheads="1"/>
          </p:cNvSpPr>
          <p:nvPr/>
        </p:nvSpPr>
        <p:spPr bwMode="auto">
          <a:xfrm>
            <a:off x="1763713" y="2349500"/>
            <a:ext cx="5903912" cy="2122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1" hangingPunct="1"/>
            <a:r>
              <a:rPr lang="en-US" sz="4400"/>
              <a:t>Kate’s bedroom was full of sheep. What had happened?</a:t>
            </a:r>
            <a:endParaRPr lang="ru-RU" sz="4400"/>
          </a:p>
        </p:txBody>
      </p:sp>
      <p:pic>
        <p:nvPicPr>
          <p:cNvPr id="4" name="Рисунок 3" descr="загруженное (1)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5585D7"/>
              </a:clrFrom>
              <a:clrTo>
                <a:srgbClr val="5585D7">
                  <a:alpha val="0"/>
                </a:srgbClr>
              </a:clrTo>
            </a:clrChange>
            <a:lum contrast="30000"/>
          </a:blip>
          <a:srcRect t="14232" b="21725"/>
          <a:stretch>
            <a:fillRect/>
          </a:stretch>
        </p:blipFill>
        <p:spPr bwMode="auto">
          <a:xfrm>
            <a:off x="6300788" y="4724400"/>
            <a:ext cx="2527300" cy="161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08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08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808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08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0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0897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750" y="765175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Strange Days in a strange country.</a:t>
            </a:r>
            <a:r>
              <a:rPr lang="ru-RU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sz="36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0897" name="Rectangle 1"/>
          <p:cNvSpPr>
            <a:spLocks noChangeArrowheads="1"/>
          </p:cNvSpPr>
          <p:nvPr/>
        </p:nvSpPr>
        <p:spPr bwMode="auto">
          <a:xfrm>
            <a:off x="1763713" y="2009775"/>
            <a:ext cx="5903912" cy="280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1" hangingPunct="1"/>
            <a:r>
              <a:rPr lang="en-US" sz="4400"/>
              <a:t>Vika was wearing one shoe and holding a dead rat. What had happened?</a:t>
            </a:r>
            <a:endParaRPr lang="ru-RU" sz="4400">
              <a:solidFill>
                <a:srgbClr val="FFFF00"/>
              </a:solidFill>
            </a:endParaRPr>
          </a:p>
        </p:txBody>
      </p:sp>
      <p:pic>
        <p:nvPicPr>
          <p:cNvPr id="4" name="Рисунок 3" descr="images (4)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contrast="30000"/>
          </a:blip>
          <a:srcRect/>
          <a:stretch>
            <a:fillRect/>
          </a:stretch>
        </p:blipFill>
        <p:spPr bwMode="auto">
          <a:xfrm>
            <a:off x="6659563" y="4508500"/>
            <a:ext cx="2143125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08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08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808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08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0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0897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Рисунок 1" descr="See-you-later-clock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79613" y="549275"/>
            <a:ext cx="5715000" cy="5753100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750" y="404813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3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I. Fill in the gaps with the </a:t>
            </a:r>
            <a:r>
              <a:rPr lang="en-US" sz="3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3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Past Perfect of the verbs given</a:t>
            </a:r>
            <a:endParaRPr lang="ru-RU" sz="38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7345" name="Rectangle 1"/>
          <p:cNvSpPr>
            <a:spLocks noChangeArrowheads="1"/>
          </p:cNvSpPr>
          <p:nvPr/>
        </p:nvSpPr>
        <p:spPr bwMode="auto">
          <a:xfrm>
            <a:off x="539750" y="2349500"/>
            <a:ext cx="7993063" cy="1200150"/>
          </a:xfrm>
          <a:prstGeom prst="rect">
            <a:avLst/>
          </a:prstGeom>
          <a:solidFill>
            <a:srgbClr val="FFCC66"/>
          </a:solidFill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marL="742950" indent="-742950" algn="ctr" eaLnBrk="1" hangingPunct="1">
              <a:defRPr/>
            </a:pPr>
            <a:r>
              <a:rPr lang="en-US" sz="3600" dirty="0"/>
              <a:t>2. Before I lost my wallet I</a:t>
            </a:r>
          </a:p>
          <a:p>
            <a:pPr marL="742950" indent="-742950" algn="ctr" eaLnBrk="1" hangingPunct="1">
              <a:defRPr/>
            </a:pPr>
            <a:r>
              <a:rPr lang="en-US" sz="3600" dirty="0"/>
              <a:t>………….. [lose] my umbrella.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908175" y="4508500"/>
            <a:ext cx="3959225" cy="792163"/>
          </a:xfrm>
          <a:prstGeom prst="roundRect">
            <a:avLst/>
          </a:prstGeom>
          <a:solidFill>
            <a:srgbClr val="FFFF00"/>
          </a:solidFill>
          <a:ln w="38100">
            <a:solidFill>
              <a:srgbClr val="800000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4000" b="1" dirty="0">
                <a:solidFill>
                  <a:schemeClr val="tx1"/>
                </a:solidFill>
              </a:rPr>
              <a:t>had lost</a:t>
            </a:r>
            <a:endParaRPr lang="ru-RU" sz="4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573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573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" dur="2000"/>
                                        <p:tgtEl>
                                          <p:spTgt spid="57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7345" grpId="0" animBg="1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750" y="404813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3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I. Fill in the gaps with the </a:t>
            </a:r>
            <a:r>
              <a:rPr lang="en-US" sz="3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3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Past Perfect of the verbs given</a:t>
            </a:r>
            <a:endParaRPr lang="ru-RU" sz="38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7345" name="Rectangle 1"/>
          <p:cNvSpPr>
            <a:spLocks noChangeArrowheads="1"/>
          </p:cNvSpPr>
          <p:nvPr/>
        </p:nvSpPr>
        <p:spPr bwMode="auto">
          <a:xfrm>
            <a:off x="611188" y="2565400"/>
            <a:ext cx="7993062" cy="1200150"/>
          </a:xfrm>
          <a:prstGeom prst="rect">
            <a:avLst/>
          </a:prstGeom>
          <a:solidFill>
            <a:srgbClr val="FFCC66"/>
          </a:solidFill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ctr" eaLnBrk="1" hangingPunct="1">
              <a:defRPr/>
            </a:pPr>
            <a:r>
              <a:rPr lang="en-US" sz="3600" dirty="0">
                <a:solidFill>
                  <a:schemeClr val="tx1"/>
                </a:solidFill>
                <a:ea typeface="Calibri" pitchFamily="34" charset="0"/>
              </a:rPr>
              <a:t>3. By the time the doctor arrived, the patient ………………..[die].</a:t>
            </a:r>
            <a:endParaRPr lang="en-US" sz="5400" dirty="0">
              <a:solidFill>
                <a:schemeClr val="tx1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908175" y="4868863"/>
            <a:ext cx="3959225" cy="792162"/>
          </a:xfrm>
          <a:prstGeom prst="roundRect">
            <a:avLst/>
          </a:prstGeom>
          <a:solidFill>
            <a:srgbClr val="FFFF00"/>
          </a:solidFill>
          <a:ln w="38100">
            <a:solidFill>
              <a:srgbClr val="800000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4000" b="1" dirty="0">
                <a:solidFill>
                  <a:schemeClr val="tx1"/>
                </a:solidFill>
              </a:rPr>
              <a:t>had died</a:t>
            </a:r>
            <a:endParaRPr lang="ru-RU" sz="4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573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573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" dur="2000"/>
                                        <p:tgtEl>
                                          <p:spTgt spid="57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7345" grpId="0" animBg="1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750" y="404813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3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I. Fill in the gaps with the </a:t>
            </a:r>
            <a:r>
              <a:rPr lang="en-US" sz="3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3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Past Perfect of the verbs given</a:t>
            </a:r>
            <a:endParaRPr lang="ru-RU" sz="38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7345" name="Rectangle 1"/>
          <p:cNvSpPr>
            <a:spLocks noChangeArrowheads="1"/>
          </p:cNvSpPr>
          <p:nvPr/>
        </p:nvSpPr>
        <p:spPr bwMode="auto">
          <a:xfrm>
            <a:off x="611188" y="2565400"/>
            <a:ext cx="7993062" cy="1200150"/>
          </a:xfrm>
          <a:prstGeom prst="rect">
            <a:avLst/>
          </a:prstGeom>
          <a:solidFill>
            <a:srgbClr val="FFCC66"/>
          </a:solidFill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ctr" eaLnBrk="1" hangingPunct="1">
              <a:defRPr/>
            </a:pPr>
            <a:r>
              <a:rPr lang="en-US" sz="3600" dirty="0"/>
              <a:t>4. When Anna phoned, I ………[leave] to work.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908175" y="4292600"/>
            <a:ext cx="3959225" cy="792163"/>
          </a:xfrm>
          <a:prstGeom prst="roundRect">
            <a:avLst/>
          </a:prstGeom>
          <a:solidFill>
            <a:srgbClr val="FFFF00"/>
          </a:solidFill>
          <a:ln w="38100">
            <a:solidFill>
              <a:srgbClr val="800000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4000" b="1" dirty="0">
                <a:solidFill>
                  <a:schemeClr val="tx1"/>
                </a:solidFill>
              </a:rPr>
              <a:t>had left</a:t>
            </a:r>
            <a:endParaRPr lang="ru-RU" sz="4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573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573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" dur="2000"/>
                                        <p:tgtEl>
                                          <p:spTgt spid="57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7345" grpId="0" animBg="1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750" y="404813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3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I. Fill in the gaps with the </a:t>
            </a:r>
            <a:r>
              <a:rPr lang="en-US" sz="3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3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Past Perfect of the verbs given</a:t>
            </a:r>
            <a:endParaRPr lang="ru-RU" sz="38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7345" name="Rectangle 1"/>
          <p:cNvSpPr>
            <a:spLocks noChangeArrowheads="1"/>
          </p:cNvSpPr>
          <p:nvPr/>
        </p:nvSpPr>
        <p:spPr bwMode="auto">
          <a:xfrm>
            <a:off x="611188" y="2565400"/>
            <a:ext cx="7993062" cy="1200150"/>
          </a:xfrm>
          <a:prstGeom prst="rect">
            <a:avLst/>
          </a:prstGeom>
          <a:solidFill>
            <a:srgbClr val="FFCC66"/>
          </a:solidFill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ctr" eaLnBrk="1" hangingPunct="1">
              <a:defRPr/>
            </a:pPr>
            <a:r>
              <a:rPr lang="en-US" sz="3600" dirty="0"/>
              <a:t>5. Before Sarah crossed the road, she……………. [look] both ways.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979613" y="4581525"/>
            <a:ext cx="3960812" cy="792163"/>
          </a:xfrm>
          <a:prstGeom prst="roundRect">
            <a:avLst/>
          </a:prstGeom>
          <a:solidFill>
            <a:srgbClr val="FFFF00"/>
          </a:solidFill>
          <a:ln w="38100">
            <a:solidFill>
              <a:srgbClr val="800000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4000" b="1" dirty="0">
                <a:solidFill>
                  <a:schemeClr val="tx1"/>
                </a:solidFill>
              </a:rPr>
              <a:t>had looked</a:t>
            </a:r>
            <a:endParaRPr lang="ru-RU" sz="4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573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573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" dur="2000"/>
                                        <p:tgtEl>
                                          <p:spTgt spid="57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7345" grpId="0" animBg="1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750" y="404813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3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I. Fill in the gaps with the </a:t>
            </a:r>
            <a:r>
              <a:rPr lang="en-US" sz="3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3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Past Perfect of the verbs given</a:t>
            </a:r>
            <a:endParaRPr lang="ru-RU" sz="38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7345" name="Rectangle 1"/>
          <p:cNvSpPr>
            <a:spLocks noChangeArrowheads="1"/>
          </p:cNvSpPr>
          <p:nvPr/>
        </p:nvSpPr>
        <p:spPr bwMode="auto">
          <a:xfrm>
            <a:off x="539750" y="2420938"/>
            <a:ext cx="7993063" cy="1200150"/>
          </a:xfrm>
          <a:prstGeom prst="rect">
            <a:avLst/>
          </a:prstGeom>
          <a:solidFill>
            <a:srgbClr val="FFCC66"/>
          </a:solidFill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ctr" eaLnBrk="1" hangingPunct="1">
              <a:defRPr/>
            </a:pPr>
            <a:r>
              <a:rPr lang="en-US" sz="3600" dirty="0"/>
              <a:t>6. Before I had a driving license, I………….. [have] a driving test.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908175" y="4437063"/>
            <a:ext cx="3959225" cy="792162"/>
          </a:xfrm>
          <a:prstGeom prst="roundRect">
            <a:avLst/>
          </a:prstGeom>
          <a:solidFill>
            <a:srgbClr val="FFFF00"/>
          </a:solidFill>
          <a:ln w="38100">
            <a:solidFill>
              <a:srgbClr val="800000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4000" b="1" dirty="0">
                <a:solidFill>
                  <a:schemeClr val="tx1"/>
                </a:solidFill>
              </a:rPr>
              <a:t>had had</a:t>
            </a:r>
            <a:endParaRPr lang="ru-RU" sz="4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573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573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" dur="2000"/>
                                        <p:tgtEl>
                                          <p:spTgt spid="57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7345" grpId="0" animBg="1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750" y="404813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3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I. Fill in the gaps with the </a:t>
            </a:r>
            <a:r>
              <a:rPr lang="en-US" sz="3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3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Past Perfect of the verbs given</a:t>
            </a:r>
            <a:endParaRPr lang="ru-RU" sz="38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7345" name="Rectangle 1"/>
          <p:cNvSpPr>
            <a:spLocks noChangeArrowheads="1"/>
          </p:cNvSpPr>
          <p:nvPr/>
        </p:nvSpPr>
        <p:spPr bwMode="auto">
          <a:xfrm>
            <a:off x="611188" y="2276475"/>
            <a:ext cx="7993062" cy="1754188"/>
          </a:xfrm>
          <a:prstGeom prst="rect">
            <a:avLst/>
          </a:prstGeom>
          <a:solidFill>
            <a:srgbClr val="FFCC66"/>
          </a:solidFill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ctr" eaLnBrk="1" hangingPunct="1">
              <a:defRPr/>
            </a:pPr>
            <a:r>
              <a:rPr lang="en-US" sz="3600" dirty="0"/>
              <a:t>7. Before he……………. [fill] in the application form, he looked for job offers in the newspaper.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051050" y="4724400"/>
            <a:ext cx="3960813" cy="792163"/>
          </a:xfrm>
          <a:prstGeom prst="roundRect">
            <a:avLst/>
          </a:prstGeom>
          <a:solidFill>
            <a:srgbClr val="FFFF00"/>
          </a:solidFill>
          <a:ln w="38100">
            <a:solidFill>
              <a:srgbClr val="800000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4000" b="1" dirty="0">
                <a:solidFill>
                  <a:schemeClr val="tx1"/>
                </a:solidFill>
              </a:rPr>
              <a:t>had filled</a:t>
            </a:r>
            <a:endParaRPr lang="ru-RU" sz="4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573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573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" dur="2000"/>
                                        <p:tgtEl>
                                          <p:spTgt spid="57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7345" grpId="0" animBg="1"/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750" y="404813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3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I. Fill in the gaps with the </a:t>
            </a:r>
            <a:r>
              <a:rPr lang="en-US" sz="3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3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Past Perfect of the verbs given</a:t>
            </a:r>
            <a:endParaRPr lang="ru-RU" sz="38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7345" name="Rectangle 1"/>
          <p:cNvSpPr>
            <a:spLocks noChangeArrowheads="1"/>
          </p:cNvSpPr>
          <p:nvPr/>
        </p:nvSpPr>
        <p:spPr bwMode="auto">
          <a:xfrm>
            <a:off x="611188" y="2349500"/>
            <a:ext cx="7993062" cy="1200150"/>
          </a:xfrm>
          <a:prstGeom prst="rect">
            <a:avLst/>
          </a:prstGeom>
          <a:solidFill>
            <a:srgbClr val="FFCC66"/>
          </a:solidFill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ctr" eaLnBrk="1" hangingPunct="1">
              <a:defRPr/>
            </a:pPr>
            <a:r>
              <a:rPr lang="en-US" sz="3600" dirty="0"/>
              <a:t>8. When I looked up, the burglar ……………. [go].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835150" y="4365625"/>
            <a:ext cx="3960813" cy="792163"/>
          </a:xfrm>
          <a:prstGeom prst="roundRect">
            <a:avLst/>
          </a:prstGeom>
          <a:solidFill>
            <a:srgbClr val="FFFF00"/>
          </a:solidFill>
          <a:ln w="38100">
            <a:solidFill>
              <a:srgbClr val="800000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4000" b="1" dirty="0">
                <a:solidFill>
                  <a:schemeClr val="tx1"/>
                </a:solidFill>
              </a:rPr>
              <a:t>had gone</a:t>
            </a:r>
            <a:endParaRPr lang="ru-RU" sz="4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573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573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" dur="2000"/>
                                        <p:tgtEl>
                                          <p:spTgt spid="57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7345" grpId="0" animBg="1"/>
      <p:bldP spid="6" grpId="0" animBg="1"/>
    </p:bld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1117</TotalTime>
  <Words>827</Words>
  <Application>Microsoft Office PowerPoint</Application>
  <PresentationFormat>On-screen Show (4:3)</PresentationFormat>
  <Paragraphs>88</Paragraphs>
  <Slides>28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2" baseType="lpstr">
      <vt:lpstr>Arial</vt:lpstr>
      <vt:lpstr>Calibri</vt:lpstr>
      <vt:lpstr>Times New Roman</vt:lpstr>
      <vt:lpstr>Diseño predeterminado</vt:lpstr>
      <vt:lpstr>Past Perfect</vt:lpstr>
      <vt:lpstr>I. Fill in the gaps with the  Past Perfect of the verbs given</vt:lpstr>
      <vt:lpstr>I. Fill in the gaps with the  Past Perfect of the verbs given</vt:lpstr>
      <vt:lpstr>I. Fill in the gaps with the  Past Perfect of the verbs given</vt:lpstr>
      <vt:lpstr>I. Fill in the gaps with the  Past Perfect of the verbs given</vt:lpstr>
      <vt:lpstr>I. Fill in the gaps with the  Past Perfect of the verbs given</vt:lpstr>
      <vt:lpstr>I. Fill in the gaps with the  Past Perfect of the verbs given</vt:lpstr>
      <vt:lpstr>I. Fill in the gaps with the  Past Perfect of the verbs given</vt:lpstr>
      <vt:lpstr>I. Fill in the gaps with the  Past Perfect of the verbs given</vt:lpstr>
      <vt:lpstr>I. Fill in the gaps with the  Past Perfect of the verbs given</vt:lpstr>
      <vt:lpstr>I. Fill in the gaps with the  Past Perfect of the verbs given</vt:lpstr>
      <vt:lpstr>II. Look at the sentences and decide which happened first</vt:lpstr>
      <vt:lpstr>II. Look at the sentences and decide which happened first</vt:lpstr>
      <vt:lpstr>II. Look at the sentences and decide which happened first</vt:lpstr>
      <vt:lpstr>II. Look at the sentences and decide which happened first</vt:lpstr>
      <vt:lpstr>II. Look at the sentences and decide which happened first</vt:lpstr>
      <vt:lpstr>II. Look at the sentences and decide which happened first</vt:lpstr>
      <vt:lpstr>II. Look at the sentences and decide which happened first</vt:lpstr>
      <vt:lpstr>II. Look at the sentences and decide which happened first</vt:lpstr>
      <vt:lpstr>III. Fill in the gaps using past simple and past perfect</vt:lpstr>
      <vt:lpstr>Strange Days in a strange country. </vt:lpstr>
      <vt:lpstr>Strange Days in a strange country. </vt:lpstr>
      <vt:lpstr>Strange Days in a strange country. </vt:lpstr>
      <vt:lpstr>Strange Days in a strange country. </vt:lpstr>
      <vt:lpstr>Strange Days in a strange country. </vt:lpstr>
      <vt:lpstr>Strange Days in a strange country. </vt:lpstr>
      <vt:lpstr>Strange Days in a strange country. </vt:lpstr>
      <vt:lpstr>Slide 28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Mariajose</dc:creator>
  <cp:lastModifiedBy>EOP</cp:lastModifiedBy>
  <cp:revision>78</cp:revision>
  <dcterms:created xsi:type="dcterms:W3CDTF">2009-10-07T17:55:06Z</dcterms:created>
  <dcterms:modified xsi:type="dcterms:W3CDTF">2020-11-28T21:32:50Z</dcterms:modified>
</cp:coreProperties>
</file>