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225C53-946D-4685-B0EC-73042076E056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AAF4B47-AB20-46C9-9041-E679340E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LEKSIKOLOGIJA </a:t>
            </a:r>
            <a:endParaRPr lang="en-US" sz="6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592763"/>
          </a:xfrm>
        </p:spPr>
        <p:txBody>
          <a:bodyPr/>
          <a:lstStyle/>
          <a:p>
            <a:r>
              <a:rPr lang="sr-Latn-CS" b="1" dirty="0" smtClean="0"/>
              <a:t>PREDMETNO I EMOTIVNO ZNAČENjE </a:t>
            </a:r>
            <a:r>
              <a:rPr lang="sr-Latn-CS" dirty="0" smtClean="0"/>
              <a:t>– Prvo je tipično za predmete i pojave koji ne uključuju neki poseban ljudski odnos, a u drugom je prisutna osjećajna nota ( </a:t>
            </a:r>
            <a:r>
              <a:rPr lang="sr-Latn-CS" i="1" dirty="0" smtClean="0"/>
              <a:t>kuća, dom – kuća i dom se razlikuju</a:t>
            </a:r>
            <a:r>
              <a:rPr lang="sr-Latn-CS" dirty="0" smtClean="0"/>
              <a:t>).</a:t>
            </a:r>
          </a:p>
          <a:p>
            <a:endParaRPr lang="sr-Latn-CS" dirty="0" smtClean="0"/>
          </a:p>
          <a:p>
            <a:r>
              <a:rPr lang="sr-Latn-CS" b="1" dirty="0" smtClean="0"/>
              <a:t>KONKRETNO I APSTRAKTNO ZNAČENjE </a:t>
            </a:r>
            <a:r>
              <a:rPr lang="sr-Latn-CS" dirty="0" smtClean="0"/>
              <a:t>– Prvo se odnosi na nešto određeno, često materijalno (</a:t>
            </a:r>
            <a:r>
              <a:rPr lang="sr-Latn-CS" i="1" dirty="0" smtClean="0"/>
              <a:t>sto, voda</a:t>
            </a:r>
            <a:r>
              <a:rPr lang="sr-Latn-CS" dirty="0" smtClean="0"/>
              <a:t>...), a drugo na apstrakcije (</a:t>
            </a:r>
            <a:r>
              <a:rPr lang="sr-Latn-CS" i="1" dirty="0" smtClean="0"/>
              <a:t>mladost, ljepota, tuga, uspijeh</a:t>
            </a:r>
            <a:r>
              <a:rPr lang="sr-Latn-CS" dirty="0" smtClean="0"/>
              <a:t>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r>
              <a:rPr lang="sr-Latn-CS" b="1" dirty="0" smtClean="0"/>
              <a:t>OSNOVNO I PRENESENO ZNAČENjE </a:t>
            </a:r>
            <a:r>
              <a:rPr lang="sr-Latn-CS" dirty="0" smtClean="0"/>
              <a:t>– Prvo je ono koje shvatamo kao naziv za pojave, predmete, a drugo značenje nastaje iz situacije u kojoj je riječ upotrijebljena. 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i="1" dirty="0" smtClean="0"/>
              <a:t>npr: glava je naziv za dio tijela, ili putem metaforičkog prenosa: domaćin-glava kuće; preneseno značenje imamo u primjeru pravi je zec – znači da je plašljiv.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772400" cy="2972762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Polisemija, homonimija, sinonimija;</a:t>
            </a:r>
            <a:br>
              <a:rPr lang="sr-Latn-CS" dirty="0" smtClean="0"/>
            </a:br>
            <a:r>
              <a:rPr lang="sr-Latn-CS" dirty="0" smtClean="0"/>
              <a:t>Antonimi, paronimi, hiponimi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>
            <a:normAutofit/>
          </a:bodyPr>
          <a:lstStyle/>
          <a:p>
            <a:r>
              <a:rPr lang="sr-Latn-CS" dirty="0" smtClean="0"/>
              <a:t>Polazeći od činjenice da riječi imaju i prenesena značenja, jasno je da jedna riječ može imati više značenja. </a:t>
            </a:r>
          </a:p>
          <a:p>
            <a:r>
              <a:rPr lang="sr-Latn-CS" u="sng" dirty="0" smtClean="0"/>
              <a:t>Ako su različita značenja riječi izvedena iz istog zajedničkog osnovnog značenja putem metaforičkog prenosa, riječ je o </a:t>
            </a:r>
            <a:r>
              <a:rPr lang="sr-Latn-CS" b="1" u="sng" dirty="0" smtClean="0"/>
              <a:t>polisemiji.</a:t>
            </a:r>
          </a:p>
          <a:p>
            <a:r>
              <a:rPr lang="sr-Latn-CS" dirty="0" smtClean="0"/>
              <a:t>Tako riječ </a:t>
            </a:r>
            <a:r>
              <a:rPr lang="sr-Latn-CS" i="1" dirty="0" smtClean="0"/>
              <a:t>glava </a:t>
            </a:r>
            <a:r>
              <a:rPr lang="sr-Latn-CS" dirty="0" smtClean="0"/>
              <a:t>ima više značenja: 1. gornji dio čovječjeg tijela, 2. čovjekov razum, pamet; 3. život – </a:t>
            </a:r>
            <a:r>
              <a:rPr lang="sr-Latn-CS" i="1" dirty="0" smtClean="0"/>
              <a:t>Platio je glavom;                </a:t>
            </a:r>
            <a:r>
              <a:rPr lang="sr-Latn-CS" dirty="0" smtClean="0"/>
              <a:t>4. stanovnik; 5. poglavar, starješina; 6. dio knjige...</a:t>
            </a:r>
            <a:endParaRPr lang="en-US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/>
          <a:lstStyle/>
          <a:p>
            <a:r>
              <a:rPr lang="sr-Latn-CS" dirty="0" smtClean="0"/>
              <a:t>Pojava da riječi imaju isti glasovni sklop, a različito značenje, naziva se </a:t>
            </a:r>
            <a:r>
              <a:rPr lang="sr-Latn-CS" b="1" dirty="0" smtClean="0"/>
              <a:t>HOMONIMIJA.</a:t>
            </a:r>
          </a:p>
          <a:p>
            <a:r>
              <a:rPr lang="sr-Latn-CS" b="1" dirty="0" smtClean="0"/>
              <a:t>Npr: </a:t>
            </a:r>
            <a:r>
              <a:rPr lang="sr-Latn-CS" i="1" dirty="0" smtClean="0"/>
              <a:t>zamrznuti</a:t>
            </a:r>
            <a:r>
              <a:rPr lang="sr-Latn-CS" dirty="0" smtClean="0"/>
              <a:t> (pretvoriti u led) - </a:t>
            </a:r>
            <a:r>
              <a:rPr lang="sr-Latn-CS" i="1" dirty="0" smtClean="0"/>
              <a:t>zamrznuti</a:t>
            </a:r>
            <a:r>
              <a:rPr lang="sr-Latn-CS" dirty="0" smtClean="0"/>
              <a:t> (osjetiti mržnju); </a:t>
            </a:r>
            <a:r>
              <a:rPr lang="sr-Latn-CS" i="1" dirty="0" smtClean="0"/>
              <a:t>biti </a:t>
            </a:r>
            <a:r>
              <a:rPr lang="sr-Latn-CS" dirty="0" smtClean="0"/>
              <a:t>(postojati) – </a:t>
            </a:r>
            <a:r>
              <a:rPr lang="sr-Latn-CS" i="1" dirty="0" smtClean="0"/>
              <a:t>biti</a:t>
            </a:r>
            <a:r>
              <a:rPr lang="sr-Latn-CS" dirty="0" smtClean="0"/>
              <a:t> (tući)</a:t>
            </a:r>
          </a:p>
          <a:p>
            <a:endParaRPr lang="sr-Latn-CS" dirty="0" smtClean="0"/>
          </a:p>
          <a:p>
            <a:r>
              <a:rPr lang="sr-Latn-CS" dirty="0" smtClean="0"/>
              <a:t>Nasuprot homonimji stoji </a:t>
            </a:r>
            <a:r>
              <a:rPr lang="sr-Latn-CS" b="1" dirty="0" smtClean="0"/>
              <a:t>SINONIMIJA–</a:t>
            </a:r>
            <a:r>
              <a:rPr lang="sr-Latn-CS" dirty="0" smtClean="0"/>
              <a:t> postojanje riječi istog značenja  a različitog oblika: vatra – oganj; stid – sram; </a:t>
            </a:r>
          </a:p>
          <a:p>
            <a:pPr>
              <a:buNone/>
            </a:pPr>
            <a:r>
              <a:rPr lang="sr-Latn-CS" dirty="0" smtClean="0"/>
              <a:t>   dom – kuća...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Riječi suprotnog značenja zovu se </a:t>
            </a:r>
            <a:r>
              <a:rPr lang="sr-Latn-CS" b="1" dirty="0" smtClean="0"/>
              <a:t>ANTONIMI.</a:t>
            </a:r>
          </a:p>
          <a:p>
            <a:r>
              <a:rPr lang="sr-Latn-CS" dirty="0" smtClean="0"/>
              <a:t>Oni mogu biti trojaki: 1. </a:t>
            </a:r>
            <a:r>
              <a:rPr lang="sr-Latn-CS" b="1" i="1" dirty="0" smtClean="0"/>
              <a:t>pravi </a:t>
            </a:r>
            <a:r>
              <a:rPr lang="sr-Latn-CS" dirty="0" smtClean="0"/>
              <a:t>(najčešće parovi pridjeva: (</a:t>
            </a:r>
            <a:r>
              <a:rPr lang="sr-Latn-CS" i="1" dirty="0" smtClean="0"/>
              <a:t>mlad – star; gorak-sladak)</a:t>
            </a:r>
          </a:p>
          <a:p>
            <a:pPr>
              <a:buNone/>
            </a:pPr>
            <a:r>
              <a:rPr lang="sr-Latn-CS" dirty="0" smtClean="0"/>
              <a:t>   2. </a:t>
            </a:r>
            <a:r>
              <a:rPr lang="sr-Latn-CS" b="1" dirty="0" smtClean="0"/>
              <a:t>dopunski</a:t>
            </a:r>
            <a:r>
              <a:rPr lang="sr-Latn-CS" dirty="0" smtClean="0"/>
              <a:t> (pridjevi koji se ne kompariraju: </a:t>
            </a:r>
            <a:r>
              <a:rPr lang="sr-Latn-CS" i="1" dirty="0" smtClean="0"/>
              <a:t>živ-mrtav, muški-ženski</a:t>
            </a:r>
            <a:r>
              <a:rPr lang="sr-Latn-CS" dirty="0" smtClean="0"/>
              <a:t>); 3.</a:t>
            </a:r>
            <a:r>
              <a:rPr lang="sr-Latn-CS" b="1" dirty="0" smtClean="0"/>
              <a:t>relacioni </a:t>
            </a:r>
            <a:r>
              <a:rPr lang="sr-Latn-CS" dirty="0" smtClean="0"/>
              <a:t>(koji podrazumijevaju određenu relaciju jednog člana prema drugom (</a:t>
            </a:r>
            <a:r>
              <a:rPr lang="sr-Latn-CS" i="1" dirty="0" smtClean="0"/>
              <a:t>muž-žena, iznad-ispod, kupiti-prodati</a:t>
            </a:r>
            <a:r>
              <a:rPr lang="sr-Latn-CS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Riječi bliske po zvučanju koje potiču iz istog korijena, a koje su različite po značenju zovu </a:t>
            </a:r>
            <a:r>
              <a:rPr lang="sr-Latn-CS" dirty="0" smtClean="0"/>
              <a:t>se </a:t>
            </a:r>
            <a:r>
              <a:rPr lang="sr-Latn-CS" b="1" dirty="0" smtClean="0"/>
              <a:t>PARONIMI</a:t>
            </a:r>
            <a:r>
              <a:rPr lang="sr-Latn-CS" dirty="0" smtClean="0"/>
              <a:t> </a:t>
            </a:r>
            <a:endParaRPr lang="sr-Latn-CS" dirty="0" smtClean="0"/>
          </a:p>
          <a:p>
            <a:r>
              <a:rPr lang="sr-Latn-CS" b="1" dirty="0" smtClean="0"/>
              <a:t>npr: </a:t>
            </a:r>
            <a:r>
              <a:rPr lang="sr-Latn-CS" dirty="0" smtClean="0"/>
              <a:t>zubni-zubat, </a:t>
            </a:r>
          </a:p>
          <a:p>
            <a:pPr>
              <a:buNone/>
            </a:pPr>
            <a:r>
              <a:rPr lang="sr-Latn-CS" dirty="0" smtClean="0"/>
              <a:t>	susjedni-susjedski, osjećaj-osjećanje, mandator-mandatar, sumnjiv-sumnjičav, montažer-monter...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/>
          <a:lstStyle/>
          <a:p>
            <a:r>
              <a:rPr lang="sr-Latn-CS" b="1" dirty="0" smtClean="0"/>
              <a:t>HIPONIMIJA  </a:t>
            </a:r>
            <a:r>
              <a:rPr lang="sr-Latn-CS" dirty="0" smtClean="0"/>
              <a:t>je pojava svrstavanja riječi u hijerarhijski raspoređene značenjske klase sa </a:t>
            </a:r>
            <a:r>
              <a:rPr lang="sr-Latn-CS" b="1" dirty="0" smtClean="0"/>
              <a:t>nadređenim</a:t>
            </a:r>
            <a:r>
              <a:rPr lang="sr-Latn-CS" dirty="0" smtClean="0"/>
              <a:t> članovima (</a:t>
            </a:r>
            <a:r>
              <a:rPr lang="sr-Latn-CS" b="1" dirty="0" smtClean="0"/>
              <a:t>hiperonimima</a:t>
            </a:r>
            <a:r>
              <a:rPr lang="sr-Latn-CS" dirty="0" smtClean="0"/>
              <a:t>) i </a:t>
            </a:r>
            <a:r>
              <a:rPr lang="sr-Latn-CS" b="1" dirty="0" smtClean="0"/>
              <a:t>podređenim</a:t>
            </a:r>
            <a:r>
              <a:rPr lang="sr-Latn-CS" dirty="0" smtClean="0"/>
              <a:t> (</a:t>
            </a:r>
            <a:r>
              <a:rPr lang="sr-Latn-CS" b="1" dirty="0" smtClean="0"/>
              <a:t>hiponimima</a:t>
            </a:r>
            <a:r>
              <a:rPr lang="sr-Latn-CS" dirty="0" smtClean="0"/>
              <a:t>).</a:t>
            </a:r>
          </a:p>
          <a:p>
            <a:endParaRPr lang="sr-Latn-CS" dirty="0" smtClean="0"/>
          </a:p>
          <a:p>
            <a:r>
              <a:rPr lang="sr-Latn-CS" dirty="0" smtClean="0"/>
              <a:t>Tako su riječi ljubav, mržnja, pažnja, tuga radost </a:t>
            </a:r>
            <a:r>
              <a:rPr lang="sr-Latn-CS" b="1" dirty="0" smtClean="0"/>
              <a:t>hiponimi</a:t>
            </a:r>
            <a:r>
              <a:rPr lang="sr-Latn-CS" dirty="0" smtClean="0"/>
              <a:t>  </a:t>
            </a:r>
            <a:r>
              <a:rPr lang="sr-Latn-CS" b="1" dirty="0" smtClean="0"/>
              <a:t>hiperonimu</a:t>
            </a:r>
            <a:r>
              <a:rPr lang="sr-Latn-CS" dirty="0" smtClean="0"/>
              <a:t> </a:t>
            </a:r>
            <a:r>
              <a:rPr lang="sr-Latn-CS" i="1" u="sng" dirty="0" smtClean="0"/>
              <a:t>osjećaj.</a:t>
            </a:r>
          </a:p>
          <a:p>
            <a:r>
              <a:rPr lang="sr-Latn-CS" dirty="0" smtClean="0"/>
              <a:t>Riječ </a:t>
            </a:r>
            <a:r>
              <a:rPr lang="sr-Latn-CS" i="1" dirty="0" smtClean="0"/>
              <a:t>cvijet</a:t>
            </a:r>
            <a:r>
              <a:rPr lang="sr-Latn-CS" dirty="0" smtClean="0"/>
              <a:t> je hiperonim hiponimima </a:t>
            </a:r>
            <a:r>
              <a:rPr lang="sr-Latn-CS" i="1" dirty="0" smtClean="0"/>
              <a:t>ruža, lala, karanfil, narcis, fikus..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Leksikologija</a:t>
            </a:r>
            <a:r>
              <a:rPr lang="en-US" sz="2800" b="1" dirty="0" smtClean="0"/>
              <a:t> je </a:t>
            </a:r>
            <a:r>
              <a:rPr lang="en-US" sz="2800" b="1" dirty="0" err="1" smtClean="0"/>
              <a:t>dio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</a:t>
            </a:r>
            <a:r>
              <a:rPr lang="x-none" sz="2800" b="1" dirty="0" smtClean="0"/>
              <a:t>uke o jeziku, koji proučava riječi kao osnovne jedinice imenovanja pojmova i ukupno leksičko blago jednoga jezika:</a:t>
            </a:r>
          </a:p>
          <a:p>
            <a:pPr>
              <a:buNone/>
            </a:pPr>
            <a:r>
              <a:rPr lang="x-none" sz="2800" b="1" dirty="0" smtClean="0"/>
              <a:t> </a:t>
            </a:r>
          </a:p>
          <a:p>
            <a:pPr>
              <a:buNone/>
            </a:pPr>
            <a:r>
              <a:rPr lang="x-none" sz="2800" b="1" dirty="0" smtClean="0"/>
              <a:t>  ona bilježi riječi, utvrđuje njihovo porijeklo, objašnjava osnovno </a:t>
            </a:r>
            <a:r>
              <a:rPr lang="x-none" sz="2800" b="1" dirty="0" smtClean="0"/>
              <a:t>i preneseno</a:t>
            </a:r>
            <a:r>
              <a:rPr lang="sr-Latn-ME" sz="2800" b="1" dirty="0" smtClean="0"/>
              <a:t> </a:t>
            </a:r>
            <a:r>
              <a:rPr lang="x-none" sz="2800" b="1" dirty="0" smtClean="0"/>
              <a:t>značenje </a:t>
            </a:r>
            <a:r>
              <a:rPr lang="x-none" sz="2800" b="1" dirty="0" smtClean="0"/>
              <a:t>riječi.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</a:t>
            </a:r>
            <a:r>
              <a:rPr lang="x-none" sz="2800" dirty="0" smtClean="0"/>
              <a:t>orijeklo </a:t>
            </a:r>
            <a:r>
              <a:rPr lang="x-none" sz="2800" smtClean="0"/>
              <a:t>naziva je</a:t>
            </a:r>
            <a:r>
              <a:rPr lang="sr-Latn-CS" sz="2800" dirty="0" smtClean="0"/>
              <a:t> </a:t>
            </a:r>
            <a:r>
              <a:rPr lang="x-none" sz="2800" smtClean="0"/>
              <a:t>u </a:t>
            </a:r>
            <a:r>
              <a:rPr lang="x-none" sz="2800" dirty="0" smtClean="0"/>
              <a:t>grčkim riječima:</a:t>
            </a:r>
          </a:p>
          <a:p>
            <a:r>
              <a:rPr lang="x-none" sz="2800" b="1" dirty="0" smtClean="0"/>
              <a:t>lexikos (koji se odnosi na riječ)</a:t>
            </a:r>
          </a:p>
          <a:p>
            <a:r>
              <a:rPr lang="x-none" sz="2800" b="1" dirty="0" smtClean="0"/>
              <a:t>lexikon (rječnik)</a:t>
            </a:r>
          </a:p>
          <a:p>
            <a:r>
              <a:rPr lang="x-none" sz="2800" b="1" dirty="0" smtClean="0"/>
              <a:t>legein (govoriti)</a:t>
            </a:r>
          </a:p>
          <a:p>
            <a:r>
              <a:rPr lang="x-none" sz="2800" b="1" dirty="0" smtClean="0"/>
              <a:t>logia (nauka)</a:t>
            </a:r>
          </a:p>
          <a:p>
            <a:r>
              <a:rPr lang="x-none" sz="2800" b="1" dirty="0" smtClean="0"/>
              <a:t>grapho (pišem)</a:t>
            </a:r>
          </a:p>
          <a:p>
            <a:endParaRPr lang="x-none" sz="2800" b="1" dirty="0" smtClean="0"/>
          </a:p>
          <a:p>
            <a:r>
              <a:rPr lang="en-US" sz="2800" b="1" dirty="0" smtClean="0"/>
              <a:t>I</a:t>
            </a:r>
            <a:r>
              <a:rPr lang="x-none" sz="2800" b="1" dirty="0" smtClean="0"/>
              <a:t>z kojih su nastali brojni termini:</a:t>
            </a:r>
          </a:p>
          <a:p>
            <a:r>
              <a:rPr lang="x-none" sz="2800" b="1" dirty="0" smtClean="0"/>
              <a:t>leksema, leksem, leksika, leksički fond, leksikolog, leksički sistem, leksikograf, leksikografija.</a:t>
            </a:r>
            <a:endParaRPr 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sr-Latn-CS" b="1" u="sng" dirty="0" smtClean="0"/>
              <a:t>Riječ kao najmanja samostalna jedinica rječnika jednog jezika naziva </a:t>
            </a:r>
            <a:r>
              <a:rPr lang="x-none" b="1" u="sng" dirty="0" smtClean="0"/>
              <a:t>LEKSEMA</a:t>
            </a:r>
            <a:r>
              <a:rPr lang="sr-Latn-CS" b="1" u="sng" dirty="0" smtClean="0"/>
              <a:t>;</a:t>
            </a:r>
            <a:endParaRPr lang="x-none" b="1" u="sng" dirty="0" smtClean="0"/>
          </a:p>
          <a:p>
            <a:r>
              <a:rPr lang="x-none" b="1" u="sng" dirty="0" smtClean="0"/>
              <a:t>LEKSIKA je </a:t>
            </a:r>
            <a:r>
              <a:rPr lang="sr-Latn-CS" b="1" u="sng" dirty="0" smtClean="0"/>
              <a:t>skup </a:t>
            </a:r>
            <a:r>
              <a:rPr lang="x-none" b="1" u="sng" dirty="0" smtClean="0"/>
              <a:t>riječi jednoga jezika;</a:t>
            </a:r>
          </a:p>
          <a:p>
            <a:r>
              <a:rPr lang="en-US" b="1" dirty="0" smtClean="0"/>
              <a:t>L</a:t>
            </a:r>
            <a:r>
              <a:rPr lang="x-none" b="1" dirty="0" smtClean="0"/>
              <a:t>eksički fond - sve riječi jednoga jezika;</a:t>
            </a:r>
          </a:p>
          <a:p>
            <a:r>
              <a:rPr lang="x-none" b="1" dirty="0" smtClean="0"/>
              <a:t>LEKSIKOLOG- koji se bavi leksikom: bilježi je, objašnjava porijeklo i značenje – osnovno i preneseno.</a:t>
            </a:r>
          </a:p>
          <a:p>
            <a:r>
              <a:rPr lang="x-none" b="1" dirty="0" smtClean="0"/>
              <a:t>LEKSIKOGRAF – koji se bavi sastavljanjem i izdavanjem rječnika, leksikona i enciklopedija.</a:t>
            </a:r>
          </a:p>
          <a:p>
            <a:r>
              <a:rPr lang="x-none" b="1" dirty="0" smtClean="0"/>
              <a:t>LEKSIKOGRAFIJA – je nauka o sastavljanju </a:t>
            </a:r>
            <a:r>
              <a:rPr lang="x-none" b="1" dirty="0" smtClean="0"/>
              <a:t>rje</a:t>
            </a:r>
            <a:r>
              <a:rPr lang="sr-Latn-ME" b="1" dirty="0" smtClean="0"/>
              <a:t>č</a:t>
            </a:r>
            <a:r>
              <a:rPr lang="x-none" b="1" dirty="0" smtClean="0"/>
              <a:t>nika</a:t>
            </a:r>
            <a:r>
              <a:rPr lang="x-none" b="1" dirty="0" smtClean="0"/>
              <a:t>; opisivanje leksike jednoga jezika; svi rječnici jednoga jezika;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</a:t>
            </a:r>
            <a:r>
              <a:rPr lang="x-none" sz="2800" b="1" dirty="0" smtClean="0"/>
              <a:t>eksikologija i srodne discipline</a:t>
            </a:r>
          </a:p>
          <a:p>
            <a:endParaRPr lang="x-none" sz="2800" b="1" dirty="0" smtClean="0"/>
          </a:p>
          <a:p>
            <a:r>
              <a:rPr lang="en-US" sz="2800" u="sng" dirty="0" smtClean="0"/>
              <a:t>L</a:t>
            </a:r>
            <a:r>
              <a:rPr lang="x-none" sz="2800" u="sng" dirty="0" smtClean="0"/>
              <a:t>ingvistička disciplina koja se bavi proučavanjem leksike jednog jezika zove se </a:t>
            </a:r>
            <a:r>
              <a:rPr lang="x-none" sz="2800" b="1" u="sng" dirty="0" smtClean="0"/>
              <a:t>leksikologija.</a:t>
            </a:r>
          </a:p>
          <a:p>
            <a:r>
              <a:rPr lang="x-none" sz="2800" b="1" u="sng" dirty="0" smtClean="0"/>
              <a:t>sinhronijska</a:t>
            </a:r>
            <a:r>
              <a:rPr lang="x-none" sz="2800" u="sng" dirty="0" smtClean="0"/>
              <a:t> (opisna) – u određenom trenutku;</a:t>
            </a:r>
          </a:p>
          <a:p>
            <a:r>
              <a:rPr lang="x-none" sz="2800" b="1" u="sng" dirty="0" smtClean="0"/>
              <a:t>dijahronijska </a:t>
            </a:r>
            <a:r>
              <a:rPr lang="x-none" sz="2800" u="sng" dirty="0" smtClean="0"/>
              <a:t>(istorijsko) – proučava leksiku jednoga jezika u njenom razvoju.</a:t>
            </a:r>
          </a:p>
          <a:p>
            <a:pPr marL="109728" indent="0">
              <a:buNone/>
            </a:pPr>
            <a:endParaRPr lang="x-none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L</a:t>
            </a:r>
            <a:r>
              <a:rPr lang="x-none" b="1" dirty="0" smtClean="0"/>
              <a:t>eksikologija i srodne discipline</a:t>
            </a:r>
          </a:p>
          <a:p>
            <a:r>
              <a:rPr lang="en-US" b="1" dirty="0" smtClean="0"/>
              <a:t>E</a:t>
            </a:r>
            <a:r>
              <a:rPr lang="x-none" b="1" dirty="0" smtClean="0"/>
              <a:t>timologija </a:t>
            </a:r>
            <a:r>
              <a:rPr lang="x-none" dirty="0" smtClean="0"/>
              <a:t>– (specifična grana) se bavi porijeklom pojedinačnih riječi (etimološki rječnici);</a:t>
            </a:r>
          </a:p>
          <a:p>
            <a:r>
              <a:rPr lang="en-US" b="1" dirty="0" smtClean="0"/>
              <a:t>S</a:t>
            </a:r>
            <a:r>
              <a:rPr lang="x-none" b="1" dirty="0" smtClean="0"/>
              <a:t>emantika </a:t>
            </a:r>
            <a:r>
              <a:rPr lang="x-none" dirty="0" smtClean="0"/>
              <a:t>– proučava značenje riječi / rečenica </a:t>
            </a:r>
            <a:r>
              <a:rPr lang="x-none" b="1" dirty="0" smtClean="0"/>
              <a:t>(leksička semantika);</a:t>
            </a:r>
          </a:p>
          <a:p>
            <a:r>
              <a:rPr lang="x-none" b="1" dirty="0" smtClean="0"/>
              <a:t>Onomastika –</a:t>
            </a:r>
            <a:r>
              <a:rPr lang="x-none" dirty="0" smtClean="0"/>
              <a:t> vlastita imena;</a:t>
            </a:r>
          </a:p>
          <a:p>
            <a:r>
              <a:rPr lang="en-US" b="1" dirty="0" smtClean="0"/>
              <a:t>E</a:t>
            </a:r>
            <a:r>
              <a:rPr lang="x-none" b="1" dirty="0" smtClean="0"/>
              <a:t>tnonimija </a:t>
            </a:r>
            <a:r>
              <a:rPr lang="x-none" dirty="0" smtClean="0"/>
              <a:t>– imena naroda;</a:t>
            </a:r>
          </a:p>
          <a:p>
            <a:r>
              <a:rPr lang="en-US" b="1" dirty="0" smtClean="0"/>
              <a:t>A</a:t>
            </a:r>
            <a:r>
              <a:rPr lang="x-none" b="1" dirty="0" smtClean="0"/>
              <a:t>ntroponimija </a:t>
            </a:r>
            <a:r>
              <a:rPr lang="x-none" dirty="0" smtClean="0"/>
              <a:t>– imena ljudi;</a:t>
            </a:r>
          </a:p>
          <a:p>
            <a:r>
              <a:rPr lang="en-US" b="1" dirty="0" smtClean="0"/>
              <a:t>Z</a:t>
            </a:r>
            <a:r>
              <a:rPr lang="x-none" b="1" dirty="0" smtClean="0"/>
              <a:t>oonimija </a:t>
            </a:r>
            <a:r>
              <a:rPr lang="x-none" dirty="0" smtClean="0"/>
              <a:t>– imena životinja;</a:t>
            </a:r>
          </a:p>
          <a:p>
            <a:r>
              <a:rPr lang="x-none" b="1" smtClean="0"/>
              <a:t>Hidronimija</a:t>
            </a:r>
            <a:r>
              <a:rPr lang="sr-Latn-CS" b="1" dirty="0" smtClean="0"/>
              <a:t> – </a:t>
            </a:r>
            <a:r>
              <a:rPr lang="sr-Latn-CS" dirty="0" smtClean="0"/>
              <a:t>imena voda;</a:t>
            </a:r>
            <a:endParaRPr lang="x-none" dirty="0" smtClean="0"/>
          </a:p>
          <a:p>
            <a:r>
              <a:rPr lang="en-US" b="1" dirty="0" smtClean="0"/>
              <a:t>T</a:t>
            </a:r>
            <a:r>
              <a:rPr lang="x-none" b="1" dirty="0" smtClean="0"/>
              <a:t>oponimija </a:t>
            </a:r>
            <a:r>
              <a:rPr lang="x-none" dirty="0" smtClean="0"/>
              <a:t>– imena mjesta;</a:t>
            </a:r>
          </a:p>
          <a:p>
            <a:r>
              <a:rPr lang="en-US" b="1" dirty="0" smtClean="0"/>
              <a:t>T</a:t>
            </a:r>
            <a:r>
              <a:rPr lang="x-none" b="1" dirty="0" smtClean="0"/>
              <a:t>erminologija </a:t>
            </a:r>
            <a:r>
              <a:rPr lang="x-none" dirty="0" smtClean="0"/>
              <a:t>– stručni nazivi;</a:t>
            </a:r>
          </a:p>
          <a:p>
            <a:r>
              <a:rPr lang="en-US" b="1" dirty="0" smtClean="0"/>
              <a:t>F</a:t>
            </a:r>
            <a:r>
              <a:rPr lang="x-none" b="1" dirty="0" smtClean="0"/>
              <a:t>razeologija- </a:t>
            </a:r>
            <a:r>
              <a:rPr lang="x-none" dirty="0" smtClean="0"/>
              <a:t>frazeološke kombinacije leksičkih jedinica.</a:t>
            </a:r>
          </a:p>
          <a:p>
            <a:endParaRPr lang="x-none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F</a:t>
            </a:r>
            <a:r>
              <a:rPr lang="x-none" sz="2800" b="1" dirty="0" smtClean="0"/>
              <a:t>onema </a:t>
            </a:r>
            <a:r>
              <a:rPr lang="x-none" sz="2800" dirty="0" smtClean="0"/>
              <a:t>– najmanja govorna jedinica.</a:t>
            </a:r>
          </a:p>
          <a:p>
            <a:r>
              <a:rPr lang="en-US" sz="2800" b="1" dirty="0" smtClean="0"/>
              <a:t>M</a:t>
            </a:r>
            <a:r>
              <a:rPr lang="x-none" sz="2800" b="1" dirty="0" smtClean="0"/>
              <a:t>orfema </a:t>
            </a:r>
            <a:r>
              <a:rPr lang="x-none" sz="2800" dirty="0" smtClean="0"/>
              <a:t>– najmanja značenjska jedinica (ne može se razložiti na manje jedinice.</a:t>
            </a:r>
          </a:p>
          <a:p>
            <a:r>
              <a:rPr lang="en-US" sz="2800" b="1" dirty="0" smtClean="0"/>
              <a:t>R</a:t>
            </a:r>
            <a:r>
              <a:rPr lang="x-none" sz="2800" b="1" dirty="0" smtClean="0"/>
              <a:t>iječ </a:t>
            </a:r>
            <a:r>
              <a:rPr lang="x-none" sz="2800" dirty="0" smtClean="0"/>
              <a:t>– osnovna jedinica imenovanja stvari, radnji, pojava – tj. pojmova uopšte.</a:t>
            </a:r>
          </a:p>
          <a:p>
            <a:r>
              <a:rPr lang="en-US" sz="2800" dirty="0" smtClean="0"/>
              <a:t>R</a:t>
            </a:r>
            <a:r>
              <a:rPr lang="x-none" sz="2800" dirty="0" smtClean="0"/>
              <a:t>iječ kao jedinica rječnika u sručnoj literaturi zove se </a:t>
            </a:r>
            <a:r>
              <a:rPr lang="x-none" sz="2800" b="1" dirty="0" smtClean="0"/>
              <a:t>leksema.</a:t>
            </a:r>
          </a:p>
          <a:p>
            <a:r>
              <a:rPr lang="en-US" sz="2800" dirty="0" smtClean="0"/>
              <a:t>S</a:t>
            </a:r>
            <a:r>
              <a:rPr lang="x-none" sz="2800" dirty="0" smtClean="0"/>
              <a:t>kup riječi zove se </a:t>
            </a:r>
            <a:r>
              <a:rPr lang="x-none" sz="2800" b="1" dirty="0" smtClean="0"/>
              <a:t>leksika.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r>
              <a:rPr lang="x-none" sz="2800" b="1" dirty="0" smtClean="0"/>
              <a:t>RADITI </a:t>
            </a:r>
            <a:r>
              <a:rPr lang="x-none" sz="2800" dirty="0" smtClean="0"/>
              <a:t>– je jedna leksema;</a:t>
            </a:r>
          </a:p>
          <a:p>
            <a:r>
              <a:rPr lang="en-US" sz="2800" b="1" dirty="0" smtClean="0"/>
              <a:t>S</a:t>
            </a:r>
            <a:r>
              <a:rPr lang="x-none" sz="2800" b="1" dirty="0" smtClean="0"/>
              <a:t>naći se, odreći se, razići se</a:t>
            </a:r>
            <a:r>
              <a:rPr lang="x-none" sz="2800" dirty="0" smtClean="0"/>
              <a:t> – lekseme su često duže od jedne riječi, tzv. </a:t>
            </a:r>
            <a:r>
              <a:rPr lang="x-none" sz="2800" b="1" dirty="0" smtClean="0"/>
              <a:t>leksičke jedinice</a:t>
            </a:r>
            <a:r>
              <a:rPr lang="x-none" sz="2800" dirty="0" smtClean="0"/>
              <a:t>;</a:t>
            </a:r>
          </a:p>
          <a:p>
            <a:r>
              <a:rPr lang="en-US" sz="2800" dirty="0" smtClean="0"/>
              <a:t>T</a:t>
            </a:r>
            <a:r>
              <a:rPr lang="x-none" sz="2800" dirty="0" smtClean="0"/>
              <a:t>akav status imaju i mnogi ustaljeni izrazi ili frazeologizmi:</a:t>
            </a:r>
          </a:p>
          <a:p>
            <a:r>
              <a:rPr lang="x-none" sz="2800" b="1" dirty="0" smtClean="0"/>
              <a:t>BIJELA KUĆA </a:t>
            </a:r>
            <a:r>
              <a:rPr lang="x-none" sz="2800" smtClean="0"/>
              <a:t>(s</a:t>
            </a:r>
            <a:r>
              <a:rPr lang="sr-Latn-CS" sz="2800" dirty="0" smtClean="0"/>
              <a:t>j</a:t>
            </a:r>
            <a:r>
              <a:rPr lang="x-none" sz="2800" smtClean="0"/>
              <a:t>edište </a:t>
            </a:r>
            <a:r>
              <a:rPr lang="x-none" sz="2800" dirty="0" smtClean="0"/>
              <a:t>predsjednika SAD)- </a:t>
            </a:r>
            <a:r>
              <a:rPr lang="x-none" sz="2800" b="1" dirty="0" smtClean="0"/>
              <a:t>JEDNA LEKSEMA;</a:t>
            </a:r>
          </a:p>
          <a:p>
            <a:r>
              <a:rPr lang="x-none" sz="2800" b="1" dirty="0" smtClean="0"/>
              <a:t>BIJELA KUĆA </a:t>
            </a:r>
            <a:r>
              <a:rPr lang="x-none" sz="2800" dirty="0" smtClean="0"/>
              <a:t>(u značenju bilo koje kuće) sintagma od </a:t>
            </a:r>
            <a:r>
              <a:rPr lang="x-none" sz="2800" b="1" dirty="0" smtClean="0"/>
              <a:t>DVIJE LEKSEME</a:t>
            </a:r>
            <a:r>
              <a:rPr lang="x-none" sz="2800" dirty="0" smtClean="0"/>
              <a:t>;</a:t>
            </a:r>
          </a:p>
          <a:p>
            <a:r>
              <a:rPr lang="x-none" sz="2800" b="1" dirty="0" smtClean="0"/>
              <a:t>POLICIJSKI PAS </a:t>
            </a:r>
            <a:r>
              <a:rPr lang="x-none" sz="2800" dirty="0" smtClean="0"/>
              <a:t>– sintagma koja upućuje na jednu vrstu psa;</a:t>
            </a:r>
          </a:p>
          <a:p>
            <a:pPr>
              <a:buNone/>
            </a:pPr>
            <a:endParaRPr lang="x-none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r>
              <a:rPr lang="x-none" b="1" u="sng" smtClean="0"/>
              <a:t>LEKSIČKA SEMANTIKA</a:t>
            </a:r>
            <a:r>
              <a:rPr lang="sr-Latn-CS" b="1" u="sng" dirty="0" smtClean="0"/>
              <a:t> </a:t>
            </a:r>
            <a:r>
              <a:rPr lang="sr-Latn-CS" dirty="0" smtClean="0"/>
              <a:t>je nauka koja se bavi izučavanjem značenja riječi, tj. sadržaja leksema. 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dirty="0" smtClean="0"/>
              <a:t>Imamo nekoliko tipova značenja riječi:</a:t>
            </a:r>
            <a:endParaRPr lang="x-none" dirty="0" smtClean="0"/>
          </a:p>
          <a:p>
            <a:endParaRPr lang="x-none" dirty="0" smtClean="0"/>
          </a:p>
          <a:p>
            <a:r>
              <a:rPr lang="x-none" sz="2800" b="1" dirty="0" smtClean="0"/>
              <a:t>LEKSIČKO </a:t>
            </a:r>
            <a:r>
              <a:rPr lang="x-none" sz="2800" b="1" smtClean="0"/>
              <a:t>I </a:t>
            </a:r>
            <a:r>
              <a:rPr lang="sr-Latn-CS" sz="2800" b="1" dirty="0" smtClean="0"/>
              <a:t>GRAMA</a:t>
            </a:r>
            <a:r>
              <a:rPr lang="x-none" sz="2800" b="1" smtClean="0"/>
              <a:t>TIČKO ZNAČENjE RIJEČI</a:t>
            </a:r>
            <a:r>
              <a:rPr lang="sr-Latn-CS" sz="2800" b="1" dirty="0" smtClean="0"/>
              <a:t> – S</a:t>
            </a:r>
            <a:r>
              <a:rPr lang="sr-Latn-CS" sz="2800" dirty="0" smtClean="0"/>
              <a:t>vaka riječ ima svoje leksičko i gramatičko značenje riječi. Prvo se odnosi na pojmove koji označavaju predmet, pojam, misli, osjećanja (</a:t>
            </a:r>
            <a:r>
              <a:rPr lang="sr-Latn-CS" sz="2800" i="1" dirty="0" smtClean="0"/>
              <a:t>gledati, knjiga</a:t>
            </a:r>
            <a:r>
              <a:rPr lang="sr-Latn-CS" sz="2800" dirty="0" smtClean="0"/>
              <a:t>), a drugo za gramatičke kategorije roda, broja, padeža, lica, i sl. (</a:t>
            </a:r>
            <a:r>
              <a:rPr lang="sr-Latn-CS" sz="2800" i="1" dirty="0" smtClean="0"/>
              <a:t>knjiga je imenica žen.r. u nom.jed., a glagol gledati – infinitiv, prelazni, nesvršeni).</a:t>
            </a:r>
            <a:endParaRPr lang="x-none" sz="2800" b="1" i="1" dirty="0" smtClean="0"/>
          </a:p>
          <a:p>
            <a:endParaRPr lang="x-none" sz="2800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223</TotalTime>
  <Words>945</Words>
  <Application>Microsoft Office PowerPoint</Application>
  <PresentationFormat>On-screen Show (4:3)</PresentationFormat>
  <Paragraphs>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Lucida Sans Unicode</vt:lpstr>
      <vt:lpstr>Verdana</vt:lpstr>
      <vt:lpstr>Wingdings 2</vt:lpstr>
      <vt:lpstr>Wingdings 3</vt:lpstr>
      <vt:lpstr>Concourse</vt:lpstr>
      <vt:lpstr>LEKSIKOLOGIJA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Polisemija, homonimija, sinonimija; Antonimi, paronimi, hiponimi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LEKSIKOLOGIJA</dc:title>
  <dc:creator>Mirko</dc:creator>
  <cp:lastModifiedBy>Natasa</cp:lastModifiedBy>
  <cp:revision>26</cp:revision>
  <dcterms:created xsi:type="dcterms:W3CDTF">2016-01-27T10:04:48Z</dcterms:created>
  <dcterms:modified xsi:type="dcterms:W3CDTF">2021-01-26T21:54:13Z</dcterms:modified>
</cp:coreProperties>
</file>