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b="1" dirty="0" smtClean="0">
                <a:solidFill>
                  <a:srgbClr val="FF0000"/>
                </a:solidFill>
              </a:rPr>
              <a:t>OSNOVNE KOMPONENTE STRUJA U TRANZISTORU.</a:t>
            </a:r>
          </a:p>
          <a:p>
            <a:pPr algn="ctr"/>
            <a:r>
              <a:rPr lang="sr-Latn-RS" b="1" dirty="0" smtClean="0">
                <a:solidFill>
                  <a:srgbClr val="FF0000"/>
                </a:solidFill>
              </a:rPr>
              <a:t>KOEFICIJENTI STRUJNOG POJAČANJA</a:t>
            </a:r>
          </a:p>
          <a:p>
            <a:r>
              <a:rPr lang="sr-Latn-RS" dirty="0" smtClean="0"/>
              <a:t>	Slika prikazuje princip rada bipolarnog tranzistora. Kao što se vidi iz slike, postoje dva strujna kruga. Ulazni, spoj emiter- baza, te izlazni, spoj kolektor-baza. Spoj emiter-baza je polariziran propusno, a kolektor-baza nepropusno, s tim da je baza zajednička elektroda. To je tzv. normalno aktivno područje rada trnzistora. </a:t>
            </a:r>
          </a:p>
          <a:p>
            <a:r>
              <a:rPr lang="sr-Latn-RS" dirty="0" smtClean="0"/>
              <a:t>	Na slici je prikazan tok nosilaca naelektrisanje i struje u bipolarnom tranzistoru polarizovanom za  aktivni režim rada.</a:t>
            </a:r>
            <a:endParaRPr lang="sr-Latn-R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324" y="2661316"/>
            <a:ext cx="5500255" cy="314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540" y="3251421"/>
            <a:ext cx="3073400" cy="196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3254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60648"/>
            <a:ext cx="8496944" cy="483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1450" algn="just">
              <a:lnSpc>
                <a:spcPct val="115000"/>
              </a:lnSpc>
              <a:spcAft>
                <a:spcPts val="0"/>
              </a:spcAft>
            </a:pPr>
            <a:r>
              <a:rPr lang="sr-Latn-CS" dirty="0">
                <a:latin typeface="Times New Roman"/>
                <a:ea typeface="Calibri"/>
                <a:cs typeface="Times New Roman"/>
              </a:rPr>
              <a:t>Struja emitora I</a:t>
            </a:r>
            <a:r>
              <a:rPr lang="sr-Latn-CS" baseline="-25000" dirty="0">
                <a:latin typeface="Times New Roman"/>
                <a:ea typeface="Calibri"/>
                <a:cs typeface="Times New Roman"/>
              </a:rPr>
              <a:t>e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 izlazi, a struja baze I</a:t>
            </a:r>
            <a:r>
              <a:rPr lang="sr-Latn-CS" baseline="-25000" dirty="0">
                <a:latin typeface="Times New Roman"/>
                <a:ea typeface="Calibri"/>
                <a:cs typeface="Times New Roman"/>
              </a:rPr>
              <a:t>B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 i kolektora I</a:t>
            </a:r>
            <a:r>
              <a:rPr lang="sr-Latn-CS" baseline="-25000" dirty="0">
                <a:latin typeface="Times New Roman"/>
                <a:ea typeface="Calibri"/>
                <a:cs typeface="Times New Roman"/>
              </a:rPr>
              <a:t>C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 ulaze u transistor. Zbir struja baze I kolektora jednak je emitorskoj struji:</a:t>
            </a:r>
            <a:endParaRPr lang="sr-Latn-RS" sz="1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			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=I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+I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</a:t>
            </a:r>
            <a:endParaRPr lang="sr-Latn-RS" sz="2000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</a:pPr>
            <a:endParaRPr lang="sr-Latn-RS" sz="2000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Struja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baze je mnogo manja od struja kolektora i emitera, pa struja teče praktično od emitera ka kolektoru </a:t>
            </a:r>
            <a:endParaRPr lang="sr-Latn-RS" sz="2000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Struja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između baze i kolektora uopšte ne zavisi od napona U</a:t>
            </a:r>
            <a:r>
              <a:rPr lang="sr-Latn-CS" sz="2000" b="1" baseline="-250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BC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, već od “komandnog” napona </a:t>
            </a: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U</a:t>
            </a:r>
            <a:r>
              <a:rPr lang="sr-Latn-CS" sz="2000" b="1" baseline="-250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BE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Ako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se napon U</a:t>
            </a:r>
            <a:r>
              <a:rPr lang="sr-Latn-CS" sz="2000" b="1" baseline="-250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BE  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smanji, i ulazni i izlazni spoj su inverzno</a:t>
            </a:r>
            <a:endParaRPr lang="sr-Latn-RS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polarisani, pa struja prestaje da teče između emitora i kolektora, bez obzira na to što postoji naponska razlika među njima</a:t>
            </a:r>
            <a:endParaRPr lang="sr-Latn-RS" sz="2000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Naponom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na bazi se upravlja jačinom struje između emitora i</a:t>
            </a:r>
            <a:endParaRPr lang="sr-Latn-RS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kolektora (tome služi </a:t>
            </a: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baza)</a:t>
            </a:r>
            <a:endParaRPr lang="sr-Latn-RS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r-Latn-RS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11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7" y="335846"/>
            <a:ext cx="86792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Aproksimacije pri proračunu rada tranzistora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vi-VN" dirty="0" smtClean="0"/>
              <a:t>Struja baze je veoma mala, nekoliko mikroampera, pa se pri proračunu često uzima da je približno jednaka nuli.  Napon između baze i emitora tranzistora koji provodi je u stvari napon na direktno polarisanom PN spoju (diodi) koji provodi, i uzima se da iznosi oko 0,7V.</a:t>
            </a:r>
            <a:endParaRPr lang="sr-Latn-RS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vi-VN" dirty="0" smtClean="0"/>
              <a:t>Ako napon na bazi poraste tako da postane za VT (oko 0,5V) veći od</a:t>
            </a:r>
          </a:p>
          <a:p>
            <a:pPr algn="just"/>
            <a:r>
              <a:rPr lang="vi-VN" dirty="0" smtClean="0"/>
              <a:t>napona kolektora onda tranzistor prelazi u režim zasićenja (velike bazne</a:t>
            </a:r>
          </a:p>
          <a:p>
            <a:pPr algn="just"/>
            <a:r>
              <a:rPr lang="vi-VN" dirty="0" smtClean="0"/>
              <a:t>struje). Tada je napon između kolektora i emitora oko 0,2V (0,7V-0,5V)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vi-VN" dirty="0" smtClean="0"/>
              <a:t>Karakteristika dobrog tranzistora je da što veći dio struje emitera stigne na kolektor. Za svojstva tranzistora su bitni faktor strujnog pojačanja, u ovom slučaju u spoju zajedničke baze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vi-V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26" y="3752166"/>
            <a:ext cx="2736304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14694"/>
            <a:ext cx="5803681" cy="2966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0876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3265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Takođe postoje spojevi sa zajedničkim emiterom i zajedničkim kolektorom. Razlika između tih spojeva je u strujnim i naponskim pojačanjima koja se njima mogu postići.</a:t>
            </a:r>
            <a:endParaRPr lang="sr-Latn-R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7508"/>
            <a:ext cx="2994025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49600" y="1124744"/>
            <a:ext cx="507087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/>
              <a:t>Ulazna struja je struja baze IB, a izlazna struja kolektora IC, što je u praksi najčešći slučaj. Koeficijent ovog jednosmjernig strujnog pojačanja se obeležava sa h21e (ili </a:t>
            </a:r>
            <a:r>
              <a:rPr lang="el-GR" dirty="0" smtClean="0"/>
              <a:t>β</a:t>
            </a:r>
            <a:r>
              <a:rPr lang="sr-Latn-RS" dirty="0" smtClean="0"/>
              <a:t>s) I iznosi:</a:t>
            </a:r>
          </a:p>
          <a:p>
            <a:r>
              <a:rPr lang="sr-Latn-RS" dirty="0" smtClean="0"/>
              <a:t>	  </a:t>
            </a:r>
            <a:r>
              <a:rPr lang="sr-Latn-RS" sz="2000" b="1" dirty="0" smtClean="0">
                <a:solidFill>
                  <a:srgbClr val="FF0000"/>
                </a:solidFill>
              </a:rPr>
              <a:t>h</a:t>
            </a:r>
            <a:r>
              <a:rPr lang="sr-Latn-RS" sz="1600" b="1" dirty="0" smtClean="0">
                <a:solidFill>
                  <a:srgbClr val="FF0000"/>
                </a:solidFill>
              </a:rPr>
              <a:t>21E</a:t>
            </a:r>
            <a:r>
              <a:rPr lang="sr-Latn-RS" sz="2000" b="1" dirty="0" smtClean="0">
                <a:solidFill>
                  <a:srgbClr val="FF0000"/>
                </a:solidFill>
              </a:rPr>
              <a:t>= </a:t>
            </a:r>
            <a:r>
              <a:rPr lang="el-GR" sz="2000" b="1" dirty="0" smtClean="0">
                <a:solidFill>
                  <a:srgbClr val="FF0000"/>
                </a:solidFill>
              </a:rPr>
              <a:t>β</a:t>
            </a:r>
            <a:r>
              <a:rPr lang="sr-Latn-RS" sz="2000" b="1" dirty="0" smtClean="0">
                <a:solidFill>
                  <a:srgbClr val="FF0000"/>
                </a:solidFill>
              </a:rPr>
              <a:t>s=IC/IB</a:t>
            </a:r>
          </a:p>
          <a:p>
            <a:r>
              <a:rPr lang="sr-Latn-RS" dirty="0" smtClean="0"/>
              <a:t>	Struja IC je znatno veća od struje IB, pa je koeficijent </a:t>
            </a:r>
            <a:r>
              <a:rPr lang="el-GR" dirty="0" smtClean="0"/>
              <a:t>β</a:t>
            </a:r>
            <a:r>
              <a:rPr lang="sr-Latn-RS" dirty="0" smtClean="0"/>
              <a:t>s znatno veći od jedinice. Tipična vrijednost je oko 100, mada može da bude i veća i manja.</a:t>
            </a:r>
            <a:endParaRPr lang="sr-Latn-R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40845"/>
            <a:ext cx="8280920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673275"/>
            <a:ext cx="4608512" cy="915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grayscl/>
            <a:lum bright="-20000" contras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672708"/>
            <a:ext cx="2736304" cy="158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809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7920880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Inverzna struja silicijumskog PN-spoja je zanemarljivo mala. Kod tranzistora </a:t>
            </a:r>
            <a:r>
              <a:rPr lang="sr-Latn-CS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BC 107 je tipično 200 pA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, dok kod tranzistora za veće snage može da bude znatno veća (na primjer kod </a:t>
            </a:r>
            <a:r>
              <a:rPr lang="sr-Latn-CS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tranzistora 2N3055 iznosi oko 200 µA)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. Struja I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CBO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 se udvostručava pri svakom povišenju temperature PN-spoja za oko 10</a:t>
            </a:r>
            <a:r>
              <a:rPr lang="sr-Latn-CS" baseline="30000" dirty="0" smtClean="0">
                <a:effectLst/>
                <a:latin typeface="Times New Roman"/>
                <a:ea typeface="Calibri"/>
                <a:cs typeface="Times New Roman"/>
              </a:rPr>
              <a:t>0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C.</a:t>
            </a:r>
            <a:endParaRPr lang="sr-Latn-RS" sz="1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Ukoliko se baza otvori kroz transistor teče struja I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CEO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 koja iznosi orjentaciono oko 50nA I nje uticaj je obično zanemarljiv kod silicijumskih tranzistora.</a:t>
            </a:r>
            <a:endParaRPr lang="sr-Latn-RS" sz="1200" dirty="0">
              <a:ea typeface="Calibri"/>
              <a:cs typeface="Times New Roman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3416818" y="2408289"/>
            <a:ext cx="1964055" cy="13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903" y="4077072"/>
            <a:ext cx="572611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459" y="4402643"/>
            <a:ext cx="3414999" cy="188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9303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302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PERSA</dc:creator>
  <cp:lastModifiedBy>Petar</cp:lastModifiedBy>
  <cp:revision>3</cp:revision>
  <dcterms:created xsi:type="dcterms:W3CDTF">2015-10-16T15:46:37Z</dcterms:created>
  <dcterms:modified xsi:type="dcterms:W3CDTF">2020-12-09T12:42:42Z</dcterms:modified>
</cp:coreProperties>
</file>