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5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searchwindowsserver.techtarget.com/definition/comput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bh2I0n9nNS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hardware</a:t>
            </a:r>
            <a:endParaRPr lang="en-US" dirty="0"/>
          </a:p>
        </p:txBody>
      </p:sp>
      <p:sp>
        <p:nvSpPr>
          <p:cNvPr id="3" name="Subtitle 2"/>
          <p:cNvSpPr>
            <a:spLocks noGrp="1"/>
          </p:cNvSpPr>
          <p:nvPr>
            <p:ph type="subTitle" idx="1"/>
          </p:nvPr>
        </p:nvSpPr>
        <p:spPr/>
        <p:txBody>
          <a:bodyPr/>
          <a:lstStyle/>
          <a:p>
            <a:r>
              <a:rPr lang="en-US" dirty="0" smtClean="0"/>
              <a:t>Characteristics &amp; elements</a:t>
            </a:r>
            <a:endParaRPr lang="en-US" dirty="0"/>
          </a:p>
        </p:txBody>
      </p:sp>
    </p:spTree>
    <p:extLst>
      <p:ext uri="{BB962C8B-B14F-4D97-AF65-F5344CB8AC3E}">
        <p14:creationId xmlns:p14="http://schemas.microsoft.com/office/powerpoint/2010/main" val="8948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369" y="2034745"/>
            <a:ext cx="7397578" cy="2308324"/>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6C6C6C"/>
                </a:solidFill>
                <a:latin typeface="Adobe Garamond Pro Bold" panose="02020702060506020403" pitchFamily="18" charset="0"/>
                <a:ea typeface="Adobe Heiti Std R" panose="020B0400000000000000" pitchFamily="34" charset="-128"/>
              </a:rPr>
              <a:t>Computer </a:t>
            </a:r>
            <a:r>
              <a:rPr lang="en-US" sz="1600" dirty="0">
                <a:solidFill>
                  <a:srgbClr val="6C6C6C"/>
                </a:solidFill>
                <a:latin typeface="Adobe Garamond Pro Bold" panose="02020702060506020403" pitchFamily="18" charset="0"/>
                <a:ea typeface="Adobe Heiti Std R" panose="020B0400000000000000" pitchFamily="34" charset="-128"/>
              </a:rPr>
              <a:t>hardware is a collective term used to describe any of the physical components of an analog or digital </a:t>
            </a:r>
            <a:r>
              <a:rPr lang="en-US" sz="1600" u="sng" dirty="0">
                <a:solidFill>
                  <a:srgbClr val="00B3AC"/>
                </a:solidFill>
                <a:latin typeface="Adobe Garamond Pro Bold" panose="02020702060506020403" pitchFamily="18" charset="0"/>
                <a:ea typeface="Adobe Heiti Std R" panose="020B0400000000000000" pitchFamily="34" charset="-128"/>
                <a:hlinkClick r:id="rId2"/>
              </a:rPr>
              <a:t>computer</a:t>
            </a:r>
            <a:r>
              <a:rPr lang="en-US" sz="1600" dirty="0">
                <a:solidFill>
                  <a:srgbClr val="6C6C6C"/>
                </a:solidFill>
                <a:latin typeface="Adobe Garamond Pro Bold" panose="02020702060506020403" pitchFamily="18" charset="0"/>
                <a:ea typeface="Adobe Heiti Std R" panose="020B0400000000000000" pitchFamily="34" charset="-128"/>
              </a:rPr>
              <a:t>. </a:t>
            </a:r>
            <a:endParaRPr lang="en-US" sz="1600" dirty="0" smtClean="0">
              <a:solidFill>
                <a:srgbClr val="6C6C6C"/>
              </a:solidFill>
              <a:latin typeface="Adobe Garamond Pro Bold" panose="02020702060506020403" pitchFamily="18" charset="0"/>
              <a:ea typeface="Adobe Heiti Std R" panose="020B0400000000000000" pitchFamily="34" charset="-128"/>
            </a:endParaRPr>
          </a:p>
          <a:p>
            <a:pPr marL="285750" indent="-285750">
              <a:buFont typeface="Arial" panose="020B0604020202020204" pitchFamily="34" charset="0"/>
              <a:buChar char="•"/>
            </a:pPr>
            <a:r>
              <a:rPr lang="en-US" sz="1600" dirty="0" smtClean="0">
                <a:solidFill>
                  <a:srgbClr val="6C6C6C"/>
                </a:solidFill>
                <a:latin typeface="Adobe Garamond Pro Bold" panose="02020702060506020403" pitchFamily="18" charset="0"/>
                <a:ea typeface="Adobe Heiti Std R" panose="020B0400000000000000" pitchFamily="34" charset="-128"/>
              </a:rPr>
              <a:t>The </a:t>
            </a:r>
            <a:r>
              <a:rPr lang="en-US" sz="1600" dirty="0">
                <a:solidFill>
                  <a:srgbClr val="6C6C6C"/>
                </a:solidFill>
                <a:latin typeface="Adobe Garamond Pro Bold" panose="02020702060506020403" pitchFamily="18" charset="0"/>
                <a:ea typeface="Adobe Heiti Std R" panose="020B0400000000000000" pitchFamily="34" charset="-128"/>
              </a:rPr>
              <a:t>term </a:t>
            </a:r>
            <a:r>
              <a:rPr lang="en-US" sz="1600" i="1" dirty="0">
                <a:solidFill>
                  <a:srgbClr val="6C6C6C"/>
                </a:solidFill>
                <a:latin typeface="Adobe Garamond Pro Bold" panose="02020702060506020403" pitchFamily="18" charset="0"/>
                <a:ea typeface="Adobe Heiti Std R" panose="020B0400000000000000" pitchFamily="34" charset="-128"/>
              </a:rPr>
              <a:t>hardware</a:t>
            </a:r>
            <a:r>
              <a:rPr lang="en-US" sz="1600" dirty="0">
                <a:solidFill>
                  <a:srgbClr val="6C6C6C"/>
                </a:solidFill>
                <a:latin typeface="Adobe Garamond Pro Bold" panose="02020702060506020403" pitchFamily="18" charset="0"/>
                <a:ea typeface="Adobe Heiti Std R" panose="020B0400000000000000" pitchFamily="34" charset="-128"/>
              </a:rPr>
              <a:t> distinguishes the tangible aspects of a computing device from </a:t>
            </a:r>
            <a:r>
              <a:rPr lang="en-US" sz="1600" u="sng" dirty="0" smtClean="0">
                <a:solidFill>
                  <a:srgbClr val="00B0F0"/>
                </a:solidFill>
                <a:latin typeface="Adobe Garamond Pro Bold" panose="02020702060506020403" pitchFamily="18" charset="0"/>
                <a:ea typeface="Adobe Heiti Std R" panose="020B0400000000000000" pitchFamily="34" charset="-128"/>
              </a:rPr>
              <a:t>software</a:t>
            </a:r>
            <a:r>
              <a:rPr lang="en-US" sz="1600" dirty="0" smtClean="0">
                <a:solidFill>
                  <a:srgbClr val="00B0F0"/>
                </a:solidFill>
                <a:latin typeface="Adobe Garamond Pro Bold" panose="02020702060506020403" pitchFamily="18" charset="0"/>
                <a:ea typeface="Adobe Heiti Std R" panose="020B0400000000000000" pitchFamily="34" charset="-128"/>
              </a:rPr>
              <a:t>, </a:t>
            </a:r>
            <a:r>
              <a:rPr lang="en-US" sz="1600" dirty="0">
                <a:solidFill>
                  <a:srgbClr val="6C6C6C"/>
                </a:solidFill>
                <a:latin typeface="Adobe Garamond Pro Bold" panose="02020702060506020403" pitchFamily="18" charset="0"/>
                <a:ea typeface="Adobe Heiti Std R" panose="020B0400000000000000" pitchFamily="34" charset="-128"/>
              </a:rPr>
              <a:t>which consists of written, machine-readable instructions or </a:t>
            </a:r>
            <a:r>
              <a:rPr lang="en-US" sz="1600" u="sng" dirty="0" smtClean="0">
                <a:solidFill>
                  <a:srgbClr val="00B3AC"/>
                </a:solidFill>
                <a:latin typeface="Adobe Garamond Pro Bold" panose="02020702060506020403" pitchFamily="18" charset="0"/>
                <a:ea typeface="Adobe Heiti Std R" panose="020B0400000000000000" pitchFamily="34" charset="-128"/>
              </a:rPr>
              <a:t>programs</a:t>
            </a:r>
            <a:r>
              <a:rPr lang="en-US" sz="1600" dirty="0">
                <a:solidFill>
                  <a:srgbClr val="6C6C6C"/>
                </a:solidFill>
                <a:latin typeface="Adobe Garamond Pro Bold" panose="02020702060506020403" pitchFamily="18" charset="0"/>
                <a:ea typeface="Adobe Heiti Std R" panose="020B0400000000000000" pitchFamily="34" charset="-128"/>
              </a:rPr>
              <a:t> that tell physical components what to do and when to execute the instructions.</a:t>
            </a:r>
          </a:p>
          <a:p>
            <a:pPr marL="285750" indent="-285750">
              <a:buFont typeface="Arial" panose="020B0604020202020204" pitchFamily="34" charset="0"/>
              <a:buChar char="•"/>
            </a:pPr>
            <a:r>
              <a:rPr lang="en-US" sz="1600" dirty="0">
                <a:solidFill>
                  <a:srgbClr val="6C6C6C"/>
                </a:solidFill>
                <a:latin typeface="Adobe Garamond Pro Bold" panose="02020702060506020403" pitchFamily="18" charset="0"/>
                <a:ea typeface="Adobe Heiti Std R" panose="020B0400000000000000" pitchFamily="34" charset="-128"/>
              </a:rPr>
              <a:t>Hardware and software are complementary. A computing device can function efficiently and produce useful output only when both hardware and software work together appropriately</a:t>
            </a:r>
            <a:r>
              <a:rPr lang="en-US" sz="1600" dirty="0" smtClean="0">
                <a:solidFill>
                  <a:srgbClr val="6C6C6C"/>
                </a:solidFill>
                <a:latin typeface="Adobe Garamond Pro Bold" panose="02020702060506020403" pitchFamily="18" charset="0"/>
                <a:ea typeface="Adobe Heiti Std R" panose="020B0400000000000000" pitchFamily="34" charset="-128"/>
              </a:rPr>
              <a:t>.</a:t>
            </a:r>
            <a:endParaRPr lang="en-US" sz="1600" dirty="0">
              <a:solidFill>
                <a:srgbClr val="6C6C6C"/>
              </a:solidFill>
              <a:latin typeface="Adobe Garamond Pro Bold" panose="02020702060506020403" pitchFamily="18" charset="0"/>
              <a:ea typeface="Adobe Heiti Std R" panose="020B0400000000000000" pitchFamily="34" charset="-128"/>
            </a:endParaRPr>
          </a:p>
        </p:txBody>
      </p:sp>
      <p:sp>
        <p:nvSpPr>
          <p:cNvPr id="3" name="Rectangle 2"/>
          <p:cNvSpPr/>
          <p:nvPr/>
        </p:nvSpPr>
        <p:spPr>
          <a:xfrm>
            <a:off x="2306595" y="918647"/>
            <a:ext cx="8641490" cy="369332"/>
          </a:xfrm>
          <a:prstGeom prst="rect">
            <a:avLst/>
          </a:prstGeom>
        </p:spPr>
        <p:txBody>
          <a:bodyPr wrap="square">
            <a:spAutoFit/>
          </a:bodyPr>
          <a:lstStyle/>
          <a:p>
            <a:r>
              <a:rPr lang="en-US" b="1" dirty="0">
                <a:solidFill>
                  <a:srgbClr val="323232"/>
                </a:solidFill>
                <a:latin typeface="Adobe Garamond Pro Bold" panose="02020702060506020403" pitchFamily="18" charset="0"/>
              </a:rPr>
              <a:t>What is computer hardware?</a:t>
            </a:r>
            <a:endParaRPr lang="en-US" b="1" dirty="0">
              <a:solidFill>
                <a:srgbClr val="323232"/>
              </a:solidFill>
              <a:latin typeface="Adobe Garamond Pro Bold" panose="02020702060506020403" pitchFamily="18" charset="0"/>
            </a:endParaRPr>
          </a:p>
        </p:txBody>
      </p:sp>
    </p:spTree>
    <p:extLst>
      <p:ext uri="{BB962C8B-B14F-4D97-AF65-F5344CB8AC3E}">
        <p14:creationId xmlns:p14="http://schemas.microsoft.com/office/powerpoint/2010/main" val="2556236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476" y="624110"/>
            <a:ext cx="8911687" cy="634239"/>
          </a:xfrm>
        </p:spPr>
        <p:txBody>
          <a:bodyPr>
            <a:normAutofit/>
          </a:bodyPr>
          <a:lstStyle/>
          <a:p>
            <a:r>
              <a:rPr lang="en-US" sz="3200" dirty="0" smtClean="0"/>
              <a:t>Difference between hardware and software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8062001"/>
              </p:ext>
            </p:extLst>
          </p:nvPr>
        </p:nvGraphicFramePr>
        <p:xfrm>
          <a:off x="2281805" y="1652633"/>
          <a:ext cx="7357145" cy="5529496"/>
        </p:xfrm>
        <a:graphic>
          <a:graphicData uri="http://schemas.openxmlformats.org/drawingml/2006/table">
            <a:tbl>
              <a:tblPr/>
              <a:tblGrid>
                <a:gridCol w="3681275"/>
                <a:gridCol w="3675870"/>
              </a:tblGrid>
              <a:tr h="328576">
                <a:tc>
                  <a:txBody>
                    <a:bodyPr/>
                    <a:lstStyle/>
                    <a:p>
                      <a:pPr algn="l" fontAlgn="base"/>
                      <a:r>
                        <a:rPr lang="en-US" sz="1200" b="1" dirty="0">
                          <a:effectLst/>
                        </a:rPr>
                        <a:t>Hardware</a:t>
                      </a:r>
                    </a:p>
                  </a:txBody>
                  <a:tcPr marL="61495" marR="61495" marT="61495" marB="61495" anchor="ctr">
                    <a:lnL>
                      <a:noFill/>
                    </a:lnL>
                    <a:lnR>
                      <a:noFill/>
                    </a:lnR>
                    <a:lnT>
                      <a:noFill/>
                    </a:lnT>
                    <a:lnB>
                      <a:noFill/>
                    </a:lnB>
                    <a:solidFill>
                      <a:schemeClr val="accent6">
                        <a:lumMod val="75000"/>
                      </a:schemeClr>
                    </a:solidFill>
                  </a:tcPr>
                </a:tc>
                <a:tc>
                  <a:txBody>
                    <a:bodyPr/>
                    <a:lstStyle/>
                    <a:p>
                      <a:pPr algn="l" fontAlgn="base"/>
                      <a:r>
                        <a:rPr lang="en-US" sz="1200" b="1" dirty="0">
                          <a:effectLst/>
                        </a:rPr>
                        <a:t>Software</a:t>
                      </a:r>
                    </a:p>
                  </a:txBody>
                  <a:tcPr marL="61495" marR="61495" marT="61495" marB="61495" anchor="ctr">
                    <a:lnL>
                      <a:noFill/>
                    </a:lnL>
                    <a:lnR>
                      <a:noFill/>
                    </a:lnR>
                    <a:lnT>
                      <a:noFill/>
                    </a:lnT>
                    <a:lnB>
                      <a:noFill/>
                    </a:lnB>
                    <a:solidFill>
                      <a:schemeClr val="accent6">
                        <a:lumMod val="75000"/>
                      </a:schemeClr>
                    </a:solidFill>
                  </a:tcPr>
                </a:tc>
              </a:tr>
              <a:tr h="577880">
                <a:tc>
                  <a:txBody>
                    <a:bodyPr/>
                    <a:lstStyle/>
                    <a:p>
                      <a:pPr algn="l" fontAlgn="base"/>
                      <a:r>
                        <a:rPr lang="en-US" sz="1200" b="0" dirty="0">
                          <a:effectLst/>
                        </a:rPr>
                        <a:t>Hardware is a physical parts computer that cause processing of data.</a:t>
                      </a:r>
                    </a:p>
                  </a:txBody>
                  <a:tcPr marL="61495" marR="61495" marT="86093" marB="86093" anchor="ctr">
                    <a:lnL>
                      <a:noFill/>
                    </a:lnL>
                    <a:lnR>
                      <a:noFill/>
                    </a:lnR>
                    <a:lnT>
                      <a:noFill/>
                    </a:lnT>
                    <a:lnB>
                      <a:noFill/>
                    </a:lnB>
                  </a:tcPr>
                </a:tc>
                <a:tc>
                  <a:txBody>
                    <a:bodyPr/>
                    <a:lstStyle/>
                    <a:p>
                      <a:pPr algn="l" fontAlgn="base"/>
                      <a:r>
                        <a:rPr lang="en-US" sz="1200" b="0" dirty="0">
                          <a:effectLst/>
                        </a:rPr>
                        <a:t>Software is a set of instruction that tells a computer exactly what to do.</a:t>
                      </a:r>
                    </a:p>
                  </a:txBody>
                  <a:tcPr marL="61495" marR="61495" marT="86093" marB="86093" anchor="ctr">
                    <a:lnL>
                      <a:noFill/>
                    </a:lnL>
                    <a:lnR>
                      <a:noFill/>
                    </a:lnR>
                    <a:lnT>
                      <a:noFill/>
                    </a:lnT>
                    <a:lnB>
                      <a:noFill/>
                    </a:lnB>
                  </a:tcPr>
                </a:tc>
              </a:tr>
              <a:tr h="381424">
                <a:tc>
                  <a:txBody>
                    <a:bodyPr/>
                    <a:lstStyle/>
                    <a:p>
                      <a:pPr algn="l" fontAlgn="base"/>
                      <a:r>
                        <a:rPr lang="en-US" sz="1200" b="0" dirty="0">
                          <a:effectLst/>
                        </a:rPr>
                        <a:t>It is manufactured.</a:t>
                      </a:r>
                    </a:p>
                  </a:txBody>
                  <a:tcPr marL="61495" marR="61495" marT="86093" marB="86093" anchor="ctr">
                    <a:lnL>
                      <a:noFill/>
                    </a:lnL>
                    <a:lnR>
                      <a:noFill/>
                    </a:lnR>
                    <a:lnT>
                      <a:noFill/>
                    </a:lnT>
                    <a:lnB>
                      <a:noFill/>
                    </a:lnB>
                  </a:tcPr>
                </a:tc>
                <a:tc>
                  <a:txBody>
                    <a:bodyPr/>
                    <a:lstStyle/>
                    <a:p>
                      <a:pPr algn="l" fontAlgn="base"/>
                      <a:r>
                        <a:rPr lang="en-US" sz="1200" b="0" dirty="0">
                          <a:effectLst/>
                        </a:rPr>
                        <a:t>It is developed and engineered.</a:t>
                      </a:r>
                    </a:p>
                  </a:txBody>
                  <a:tcPr marL="61495" marR="61495" marT="86093" marB="86093" anchor="ctr">
                    <a:lnL>
                      <a:noFill/>
                    </a:lnL>
                    <a:lnR>
                      <a:noFill/>
                    </a:lnR>
                    <a:lnT>
                      <a:noFill/>
                    </a:lnT>
                    <a:lnB>
                      <a:noFill/>
                    </a:lnB>
                  </a:tcPr>
                </a:tc>
              </a:tr>
              <a:tr h="577880">
                <a:tc>
                  <a:txBody>
                    <a:bodyPr/>
                    <a:lstStyle/>
                    <a:p>
                      <a:pPr algn="l" fontAlgn="base"/>
                      <a:r>
                        <a:rPr lang="en-US" sz="1200" b="0" dirty="0">
                          <a:effectLst/>
                        </a:rPr>
                        <a:t>Hardware can not perform any task without software.</a:t>
                      </a:r>
                    </a:p>
                  </a:txBody>
                  <a:tcPr marL="61495" marR="61495" marT="86093" marB="86093" anchor="ctr">
                    <a:lnL>
                      <a:noFill/>
                    </a:lnL>
                    <a:lnR>
                      <a:noFill/>
                    </a:lnR>
                    <a:lnT>
                      <a:noFill/>
                    </a:lnT>
                    <a:lnB>
                      <a:noFill/>
                    </a:lnB>
                  </a:tcPr>
                </a:tc>
                <a:tc>
                  <a:txBody>
                    <a:bodyPr/>
                    <a:lstStyle/>
                    <a:p>
                      <a:pPr algn="l" fontAlgn="base"/>
                      <a:r>
                        <a:rPr lang="en-US" sz="1200" b="0" dirty="0">
                          <a:effectLst/>
                        </a:rPr>
                        <a:t>software can not be executed without hardware.</a:t>
                      </a:r>
                    </a:p>
                  </a:txBody>
                  <a:tcPr marL="61495" marR="61495" marT="86093" marB="86093" anchor="ctr">
                    <a:lnL>
                      <a:noFill/>
                    </a:lnL>
                    <a:lnR>
                      <a:noFill/>
                    </a:lnR>
                    <a:lnT>
                      <a:noFill/>
                    </a:lnT>
                    <a:lnB>
                      <a:noFill/>
                    </a:lnB>
                  </a:tcPr>
                </a:tc>
              </a:tr>
              <a:tr h="577880">
                <a:tc>
                  <a:txBody>
                    <a:bodyPr/>
                    <a:lstStyle/>
                    <a:p>
                      <a:pPr algn="l" fontAlgn="base"/>
                      <a:r>
                        <a:rPr lang="en-US" sz="1200" b="0" dirty="0">
                          <a:effectLst/>
                        </a:rPr>
                        <a:t>As Hardware are physical electronic devices, we can see and touch hardware.</a:t>
                      </a:r>
                    </a:p>
                  </a:txBody>
                  <a:tcPr marL="61495" marR="61495" marT="86093" marB="86093" anchor="ctr">
                    <a:lnL>
                      <a:noFill/>
                    </a:lnL>
                    <a:lnR>
                      <a:noFill/>
                    </a:lnR>
                    <a:lnT>
                      <a:noFill/>
                    </a:lnT>
                    <a:lnB>
                      <a:noFill/>
                    </a:lnB>
                  </a:tcPr>
                </a:tc>
                <a:tc>
                  <a:txBody>
                    <a:bodyPr/>
                    <a:lstStyle/>
                    <a:p>
                      <a:pPr algn="l" fontAlgn="base"/>
                      <a:r>
                        <a:rPr lang="en-US" sz="1200" b="0" dirty="0">
                          <a:effectLst/>
                        </a:rPr>
                        <a:t>We can see and also use the software but can’t actually touch them.</a:t>
                      </a:r>
                    </a:p>
                  </a:txBody>
                  <a:tcPr marL="61495" marR="61495" marT="86093" marB="86093" anchor="ctr">
                    <a:lnL>
                      <a:noFill/>
                    </a:lnL>
                    <a:lnR>
                      <a:noFill/>
                    </a:lnR>
                    <a:lnT>
                      <a:noFill/>
                    </a:lnT>
                    <a:lnB>
                      <a:noFill/>
                    </a:lnB>
                  </a:tcPr>
                </a:tc>
              </a:tr>
              <a:tr h="774336">
                <a:tc>
                  <a:txBody>
                    <a:bodyPr/>
                    <a:lstStyle/>
                    <a:p>
                      <a:pPr algn="l" fontAlgn="base"/>
                      <a:r>
                        <a:rPr lang="en-US" sz="1200" b="0" dirty="0">
                          <a:effectLst/>
                        </a:rPr>
                        <a:t>It has four main categories: input device, output devices, storage, and internal components.</a:t>
                      </a:r>
                    </a:p>
                  </a:txBody>
                  <a:tcPr marL="61495" marR="61495" marT="86093" marB="86093" anchor="ctr">
                    <a:lnL>
                      <a:noFill/>
                    </a:lnL>
                    <a:lnR>
                      <a:noFill/>
                    </a:lnR>
                    <a:lnT>
                      <a:noFill/>
                    </a:lnT>
                    <a:lnB>
                      <a:noFill/>
                    </a:lnB>
                  </a:tcPr>
                </a:tc>
                <a:tc>
                  <a:txBody>
                    <a:bodyPr/>
                    <a:lstStyle/>
                    <a:p>
                      <a:pPr algn="l" fontAlgn="base"/>
                      <a:r>
                        <a:rPr lang="en-US" sz="1200" b="0" dirty="0">
                          <a:effectLst/>
                        </a:rPr>
                        <a:t>It is mainly divided into System software, Programming software and Application software.</a:t>
                      </a:r>
                    </a:p>
                  </a:txBody>
                  <a:tcPr marL="61495" marR="61495" marT="86093" marB="86093" anchor="ctr">
                    <a:lnL>
                      <a:noFill/>
                    </a:lnL>
                    <a:lnR>
                      <a:noFill/>
                    </a:lnR>
                    <a:lnT>
                      <a:noFill/>
                    </a:lnT>
                    <a:lnB>
                      <a:noFill/>
                    </a:lnB>
                  </a:tcPr>
                </a:tc>
              </a:tr>
              <a:tr h="577880">
                <a:tc>
                  <a:txBody>
                    <a:bodyPr/>
                    <a:lstStyle/>
                    <a:p>
                      <a:pPr algn="l" fontAlgn="base"/>
                      <a:r>
                        <a:rPr lang="en-US" sz="1200" b="0" dirty="0">
                          <a:effectLst/>
                        </a:rPr>
                        <a:t>Hardware is not affected by computer viruses.</a:t>
                      </a:r>
                    </a:p>
                  </a:txBody>
                  <a:tcPr marL="61495" marR="61495" marT="86093" marB="86093" anchor="ctr">
                    <a:lnL>
                      <a:noFill/>
                    </a:lnL>
                    <a:lnR>
                      <a:noFill/>
                    </a:lnR>
                    <a:lnT>
                      <a:noFill/>
                    </a:lnT>
                    <a:lnB>
                      <a:noFill/>
                    </a:lnB>
                  </a:tcPr>
                </a:tc>
                <a:tc>
                  <a:txBody>
                    <a:bodyPr/>
                    <a:lstStyle/>
                    <a:p>
                      <a:pPr algn="l" fontAlgn="base"/>
                      <a:r>
                        <a:rPr lang="en-US" sz="1200" b="0" dirty="0">
                          <a:effectLst/>
                        </a:rPr>
                        <a:t>Software is affected by computer viruses.</a:t>
                      </a:r>
                    </a:p>
                  </a:txBody>
                  <a:tcPr marL="61495" marR="61495" marT="86093" marB="86093" anchor="ctr">
                    <a:lnL>
                      <a:noFill/>
                    </a:lnL>
                    <a:lnR>
                      <a:noFill/>
                    </a:lnR>
                    <a:lnT>
                      <a:noFill/>
                    </a:lnT>
                    <a:lnB>
                      <a:noFill/>
                    </a:lnB>
                  </a:tcPr>
                </a:tc>
              </a:tr>
              <a:tr h="577880">
                <a:tc>
                  <a:txBody>
                    <a:bodyPr/>
                    <a:lstStyle/>
                    <a:p>
                      <a:pPr algn="l" fontAlgn="base"/>
                      <a:r>
                        <a:rPr lang="en-US" sz="1200" b="0" dirty="0">
                          <a:effectLst/>
                        </a:rPr>
                        <a:t>It can not be transferred from one place to another electrically through network.</a:t>
                      </a:r>
                    </a:p>
                  </a:txBody>
                  <a:tcPr marL="61495" marR="61495" marT="86093" marB="86093" anchor="ctr">
                    <a:lnL>
                      <a:noFill/>
                    </a:lnL>
                    <a:lnR>
                      <a:noFill/>
                    </a:lnR>
                    <a:lnT>
                      <a:noFill/>
                    </a:lnT>
                    <a:lnB>
                      <a:noFill/>
                    </a:lnB>
                  </a:tcPr>
                </a:tc>
                <a:tc>
                  <a:txBody>
                    <a:bodyPr/>
                    <a:lstStyle/>
                    <a:p>
                      <a:pPr algn="l" fontAlgn="base"/>
                      <a:r>
                        <a:rPr lang="en-US" sz="1200" b="0" dirty="0">
                          <a:effectLst/>
                        </a:rPr>
                        <a:t>But, it can be transferred.</a:t>
                      </a:r>
                    </a:p>
                  </a:txBody>
                  <a:tcPr marL="61495" marR="61495" marT="86093" marB="86093" anchor="ctr">
                    <a:lnL>
                      <a:noFill/>
                    </a:lnL>
                    <a:lnR>
                      <a:noFill/>
                    </a:lnR>
                    <a:lnT>
                      <a:noFill/>
                    </a:lnT>
                    <a:lnB>
                      <a:noFill/>
                    </a:lnB>
                  </a:tcPr>
                </a:tc>
              </a:tr>
              <a:tr h="577880">
                <a:tc>
                  <a:txBody>
                    <a:bodyPr/>
                    <a:lstStyle/>
                    <a:p>
                      <a:pPr algn="l" fontAlgn="base"/>
                      <a:r>
                        <a:rPr lang="en-US" sz="1200" b="0" dirty="0">
                          <a:effectLst/>
                        </a:rPr>
                        <a:t>If hardware is damaged, it is replaced with new one.</a:t>
                      </a:r>
                    </a:p>
                  </a:txBody>
                  <a:tcPr marL="61495" marR="61495" marT="86093" marB="86093" anchor="ctr">
                    <a:lnL>
                      <a:noFill/>
                    </a:lnL>
                    <a:lnR>
                      <a:noFill/>
                    </a:lnR>
                    <a:lnT>
                      <a:noFill/>
                    </a:lnT>
                    <a:lnB>
                      <a:noFill/>
                    </a:lnB>
                  </a:tcPr>
                </a:tc>
                <a:tc>
                  <a:txBody>
                    <a:bodyPr/>
                    <a:lstStyle/>
                    <a:p>
                      <a:pPr algn="l" fontAlgn="base"/>
                      <a:r>
                        <a:rPr lang="en-US" sz="1200" b="0" dirty="0">
                          <a:effectLst/>
                        </a:rPr>
                        <a:t>If software is damaged, its backup copy can be reinstalled.</a:t>
                      </a:r>
                    </a:p>
                  </a:txBody>
                  <a:tcPr marL="61495" marR="61495" marT="86093" marB="86093" anchor="ctr">
                    <a:lnL>
                      <a:noFill/>
                    </a:lnL>
                    <a:lnR>
                      <a:noFill/>
                    </a:lnR>
                    <a:lnT>
                      <a:noFill/>
                    </a:lnT>
                    <a:lnB>
                      <a:noFill/>
                    </a:lnB>
                  </a:tcPr>
                </a:tc>
              </a:tr>
              <a:tr h="577880">
                <a:tc>
                  <a:txBody>
                    <a:bodyPr/>
                    <a:lstStyle/>
                    <a:p>
                      <a:pPr algn="l" fontAlgn="base"/>
                      <a:r>
                        <a:rPr lang="en-US" sz="1200" b="0" dirty="0">
                          <a:effectLst/>
                        </a:rPr>
                        <a:t>Ex: Keyboard, Mouse, Monitor, Printer, CPU, Hard disk, RAM, ROM etc.</a:t>
                      </a:r>
                    </a:p>
                  </a:txBody>
                  <a:tcPr marL="61495" marR="61495" marT="86093" marB="86093" anchor="ctr">
                    <a:lnL>
                      <a:noFill/>
                    </a:lnL>
                    <a:lnR>
                      <a:noFill/>
                    </a:lnR>
                    <a:lnT>
                      <a:noFill/>
                    </a:lnT>
                    <a:lnB>
                      <a:noFill/>
                    </a:lnB>
                  </a:tcPr>
                </a:tc>
                <a:tc>
                  <a:txBody>
                    <a:bodyPr/>
                    <a:lstStyle/>
                    <a:p>
                      <a:pPr algn="l" fontAlgn="base"/>
                      <a:r>
                        <a:rPr lang="en-US" sz="1200" b="0" dirty="0">
                          <a:effectLst/>
                        </a:rPr>
                        <a:t>Ex: </a:t>
                      </a:r>
                      <a:r>
                        <a:rPr lang="en-US" sz="1200" b="0" dirty="0" err="1">
                          <a:effectLst/>
                        </a:rPr>
                        <a:t>Ms</a:t>
                      </a:r>
                      <a:r>
                        <a:rPr lang="en-US" sz="1200" b="0" dirty="0">
                          <a:effectLst/>
                        </a:rPr>
                        <a:t> Word, Excel, Power Point, Photoshop, MySQL etc.</a:t>
                      </a:r>
                    </a:p>
                  </a:txBody>
                  <a:tcPr marL="61495" marR="61495" marT="86093" marB="86093" anchor="ctr">
                    <a:lnL>
                      <a:noFill/>
                    </a:lnL>
                    <a:lnR>
                      <a:noFill/>
                    </a:lnR>
                    <a:lnT>
                      <a:noFill/>
                    </a:lnT>
                    <a:lnB>
                      <a:noFill/>
                    </a:lnB>
                  </a:tcPr>
                </a:tc>
              </a:tr>
            </a:tbl>
          </a:graphicData>
        </a:graphic>
      </p:graphicFrame>
      <p:sp>
        <p:nvSpPr>
          <p:cNvPr id="5" name="Rectangle 1"/>
          <p:cNvSpPr>
            <a:spLocks noChangeArrowheads="1"/>
          </p:cNvSpPr>
          <p:nvPr/>
        </p:nvSpPr>
        <p:spPr bwMode="auto">
          <a:xfrm>
            <a:off x="-4357173" y="-11962"/>
            <a:ext cx="16549173" cy="4691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273239"/>
                </a:solidFill>
                <a:effectLst/>
                <a:latin typeface="urw-din"/>
              </a:rPr>
              <a:t>Difference Between Hardware and Software:</a:t>
            </a:r>
            <a:endParaRPr kumimoji="0" lang="en-US" sz="1200" b="0" i="0" u="none" strike="noStrike" cap="none" normalizeH="0" baseline="0" smtClean="0">
              <a:ln>
                <a:noFill/>
              </a:ln>
              <a:solidFill>
                <a:srgbClr val="273239"/>
              </a:solidFill>
              <a:effectLst/>
              <a:latin typeface="urw-di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902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5750" lvl="0" indent="-285750">
              <a:spcBef>
                <a:spcPts val="0"/>
              </a:spcBef>
            </a:pPr>
            <a:r>
              <a:rPr lang="en-US" sz="1600" dirty="0" smtClean="0">
                <a:solidFill>
                  <a:schemeClr val="tx1"/>
                </a:solidFill>
                <a:latin typeface="Adobe Garamond Pro Bold" panose="02020702060506020403" pitchFamily="18" charset="0"/>
                <a:ea typeface="Adobe Heiti Std R" panose="020B0400000000000000" pitchFamily="34" charset="-128"/>
              </a:rPr>
              <a:t>      Computer </a:t>
            </a:r>
            <a:r>
              <a:rPr lang="en-US" sz="1600" dirty="0">
                <a:solidFill>
                  <a:schemeClr val="tx1"/>
                </a:solidFill>
                <a:latin typeface="Adobe Garamond Pro Bold" panose="02020702060506020403" pitchFamily="18" charset="0"/>
                <a:ea typeface="Adobe Heiti Std R" panose="020B0400000000000000" pitchFamily="34" charset="-128"/>
              </a:rPr>
              <a:t>hardware can be categorized as being either </a:t>
            </a:r>
            <a:r>
              <a:rPr lang="en-US" sz="2000" dirty="0">
                <a:solidFill>
                  <a:srgbClr val="0070C0"/>
                </a:solidFill>
                <a:latin typeface="Adobe Garamond Pro Bold" panose="02020702060506020403" pitchFamily="18" charset="0"/>
                <a:ea typeface="Adobe Heiti Std R" panose="020B0400000000000000" pitchFamily="34" charset="-128"/>
              </a:rPr>
              <a:t>internal</a:t>
            </a:r>
            <a:r>
              <a:rPr lang="en-US" sz="1600" dirty="0">
                <a:solidFill>
                  <a:srgbClr val="0070C0"/>
                </a:solidFill>
                <a:latin typeface="Adobe Garamond Pro Bold" panose="02020702060506020403" pitchFamily="18" charset="0"/>
                <a:ea typeface="Adobe Heiti Std R" panose="020B0400000000000000" pitchFamily="34" charset="-128"/>
              </a:rPr>
              <a:t> </a:t>
            </a:r>
            <a:r>
              <a:rPr lang="en-US" sz="1600" dirty="0">
                <a:solidFill>
                  <a:schemeClr val="tx1"/>
                </a:solidFill>
                <a:latin typeface="Adobe Garamond Pro Bold" panose="02020702060506020403" pitchFamily="18" charset="0"/>
                <a:ea typeface="Adobe Heiti Std R" panose="020B0400000000000000" pitchFamily="34" charset="-128"/>
              </a:rPr>
              <a:t>or </a:t>
            </a:r>
            <a:r>
              <a:rPr lang="en-US" sz="2000" dirty="0">
                <a:solidFill>
                  <a:srgbClr val="FF0000"/>
                </a:solidFill>
                <a:latin typeface="Adobe Garamond Pro Bold" panose="02020702060506020403" pitchFamily="18" charset="0"/>
                <a:ea typeface="Adobe Heiti Std R" panose="020B0400000000000000" pitchFamily="34" charset="-128"/>
              </a:rPr>
              <a:t>external</a:t>
            </a:r>
            <a:r>
              <a:rPr lang="en-US" sz="1600" dirty="0">
                <a:solidFill>
                  <a:schemeClr val="tx1"/>
                </a:solidFill>
                <a:latin typeface="Adobe Garamond Pro Bold" panose="02020702060506020403" pitchFamily="18" charset="0"/>
                <a:ea typeface="Adobe Heiti Std R" panose="020B0400000000000000" pitchFamily="34" charset="-128"/>
              </a:rPr>
              <a:t> components. </a:t>
            </a:r>
            <a:r>
              <a:rPr lang="en-US" sz="1600" dirty="0" smtClean="0">
                <a:solidFill>
                  <a:schemeClr val="tx1"/>
                </a:solidFill>
                <a:latin typeface="Adobe Garamond Pro Bold" panose="02020702060506020403" pitchFamily="18" charset="0"/>
                <a:ea typeface="Adobe Heiti Std R" panose="020B0400000000000000" pitchFamily="34" charset="-128"/>
              </a:rPr>
              <a:t/>
            </a:r>
            <a:br>
              <a:rPr lang="en-US" sz="1600" dirty="0" smtClean="0">
                <a:solidFill>
                  <a:schemeClr val="tx1"/>
                </a:solidFill>
                <a:latin typeface="Adobe Garamond Pro Bold" panose="02020702060506020403" pitchFamily="18" charset="0"/>
                <a:ea typeface="Adobe Heiti Std R" panose="020B0400000000000000" pitchFamily="34" charset="-128"/>
              </a:rPr>
            </a:br>
            <a:r>
              <a:rPr lang="en-US" sz="1600" dirty="0" smtClean="0">
                <a:solidFill>
                  <a:srgbClr val="0070C0"/>
                </a:solidFill>
                <a:latin typeface="Adobe Garamond Pro Bold" panose="02020702060506020403" pitchFamily="18" charset="0"/>
                <a:ea typeface="Adobe Heiti Std R" panose="020B0400000000000000" pitchFamily="34" charset="-128"/>
              </a:rPr>
              <a:t>Internal</a:t>
            </a:r>
            <a:r>
              <a:rPr lang="en-US" sz="1600" dirty="0" smtClean="0">
                <a:solidFill>
                  <a:schemeClr val="tx1"/>
                </a:solidFill>
                <a:latin typeface="Adobe Garamond Pro Bold" panose="02020702060506020403" pitchFamily="18" charset="0"/>
                <a:ea typeface="Adobe Heiti Std R" panose="020B0400000000000000" pitchFamily="34" charset="-128"/>
              </a:rPr>
              <a:t> </a:t>
            </a:r>
            <a:r>
              <a:rPr lang="en-US" sz="1600" dirty="0">
                <a:solidFill>
                  <a:schemeClr val="tx1"/>
                </a:solidFill>
                <a:latin typeface="Adobe Garamond Pro Bold" panose="02020702060506020403" pitchFamily="18" charset="0"/>
                <a:ea typeface="Adobe Heiti Std R" panose="020B0400000000000000" pitchFamily="34" charset="-128"/>
              </a:rPr>
              <a:t>hardware components are those necessary for the proper functioning of the computer, while </a:t>
            </a:r>
            <a:r>
              <a:rPr lang="en-US" sz="1600" dirty="0">
                <a:solidFill>
                  <a:srgbClr val="FF0000"/>
                </a:solidFill>
                <a:latin typeface="Adobe Garamond Pro Bold" panose="02020702060506020403" pitchFamily="18" charset="0"/>
                <a:ea typeface="Adobe Heiti Std R" panose="020B0400000000000000" pitchFamily="34" charset="-128"/>
              </a:rPr>
              <a:t>external</a:t>
            </a:r>
            <a:r>
              <a:rPr lang="en-US" sz="1600" dirty="0">
                <a:solidFill>
                  <a:schemeClr val="tx1"/>
                </a:solidFill>
                <a:latin typeface="Adobe Garamond Pro Bold" panose="02020702060506020403" pitchFamily="18" charset="0"/>
                <a:ea typeface="Adobe Heiti Std R" panose="020B0400000000000000" pitchFamily="34" charset="-128"/>
              </a:rPr>
              <a:t> hardware components are attached to the computer to add or enhance functionality.</a:t>
            </a:r>
            <a:r>
              <a:rPr lang="en-US" sz="1600" dirty="0">
                <a:solidFill>
                  <a:srgbClr val="6C6C6C"/>
                </a:solidFill>
                <a:latin typeface="Adobe Garamond Pro Bold" panose="02020702060506020403" pitchFamily="18" charset="0"/>
                <a:ea typeface="Adobe Heiti Std R" panose="020B0400000000000000" pitchFamily="34" charset="-128"/>
              </a:rPr>
              <a:t/>
            </a:r>
            <a:br>
              <a:rPr lang="en-US" sz="1600" dirty="0">
                <a:solidFill>
                  <a:srgbClr val="6C6C6C"/>
                </a:solidFill>
                <a:latin typeface="Adobe Garamond Pro Bold" panose="02020702060506020403" pitchFamily="18" charset="0"/>
                <a:ea typeface="Adobe Heiti Std R" panose="020B0400000000000000" pitchFamily="34" charset="-128"/>
              </a:rPr>
            </a:br>
            <a:r>
              <a:rPr lang="en-US" sz="1600" dirty="0" smtClean="0">
                <a:solidFill>
                  <a:srgbClr val="6C6C6C"/>
                </a:solidFill>
                <a:latin typeface="Adobe Garamond Pro Bold" panose="02020702060506020403" pitchFamily="18" charset="0"/>
                <a:ea typeface="Adobe Heiti Std R" panose="020B0400000000000000" pitchFamily="34" charset="-128"/>
              </a:rPr>
              <a:t>    </a:t>
            </a:r>
            <a:endParaRPr lang="en-US" dirty="0"/>
          </a:p>
        </p:txBody>
      </p:sp>
      <p:sp>
        <p:nvSpPr>
          <p:cNvPr id="3" name="Content Placeholder 2"/>
          <p:cNvSpPr>
            <a:spLocks noGrp="1"/>
          </p:cNvSpPr>
          <p:nvPr>
            <p:ph idx="1"/>
          </p:nvPr>
        </p:nvSpPr>
        <p:spPr>
          <a:xfrm>
            <a:off x="2592925" y="1581665"/>
            <a:ext cx="8911686" cy="4786184"/>
          </a:xfrm>
        </p:spPr>
        <p:txBody>
          <a:bodyPr>
            <a:normAutofit fontScale="62500" lnSpcReduction="20000"/>
          </a:bodyPr>
          <a:lstStyle/>
          <a:p>
            <a:r>
              <a:rPr lang="en-US" b="1" dirty="0">
                <a:solidFill>
                  <a:srgbClr val="323232"/>
                </a:solidFill>
                <a:latin typeface="Arial" panose="020B0604020202020204" pitchFamily="34" charset="0"/>
              </a:rPr>
              <a:t>What are internal computer hardware components?</a:t>
            </a:r>
          </a:p>
          <a:p>
            <a:r>
              <a:rPr lang="en-US" dirty="0">
                <a:solidFill>
                  <a:schemeClr val="tx1"/>
                </a:solidFill>
                <a:latin typeface="Arial" panose="020B0604020202020204" pitchFamily="34" charset="0"/>
              </a:rPr>
              <a:t>Internal components collectively process or store the instructions delivered by the program or operating system </a:t>
            </a:r>
            <a:r>
              <a:rPr lang="en-US" dirty="0" smtClean="0">
                <a:solidFill>
                  <a:schemeClr val="tx1"/>
                </a:solidFill>
                <a:latin typeface="Arial" panose="020B0604020202020204" pitchFamily="34" charset="0"/>
              </a:rPr>
              <a:t>(</a:t>
            </a:r>
            <a:r>
              <a:rPr lang="en-US" u="sng" dirty="0" smtClean="0">
                <a:solidFill>
                  <a:schemeClr val="tx1"/>
                </a:solidFill>
                <a:latin typeface="Arial" panose="020B0604020202020204" pitchFamily="34" charset="0"/>
              </a:rPr>
              <a:t>OS</a:t>
            </a:r>
            <a:r>
              <a:rPr lang="en-US" dirty="0" smtClean="0">
                <a:solidFill>
                  <a:schemeClr val="tx1"/>
                </a:solidFill>
                <a:latin typeface="Arial" panose="020B0604020202020204" pitchFamily="34" charset="0"/>
              </a:rPr>
              <a:t>). </a:t>
            </a:r>
            <a:r>
              <a:rPr lang="en-US" dirty="0">
                <a:solidFill>
                  <a:schemeClr val="tx1"/>
                </a:solidFill>
                <a:latin typeface="Arial" panose="020B0604020202020204" pitchFamily="34" charset="0"/>
              </a:rPr>
              <a:t>These include the following:</a:t>
            </a:r>
          </a:p>
          <a:p>
            <a:pPr>
              <a:buFont typeface="Arial" panose="020B0604020202020204" pitchFamily="34" charset="0"/>
              <a:buChar char="•"/>
            </a:pPr>
            <a:r>
              <a:rPr lang="en-US" b="1" u="sng" dirty="0" smtClean="0">
                <a:solidFill>
                  <a:schemeClr val="tx1"/>
                </a:solidFill>
                <a:latin typeface="Arial" panose="020B0604020202020204" pitchFamily="34" charset="0"/>
              </a:rPr>
              <a:t>Motherboard </a:t>
            </a:r>
            <a:r>
              <a:rPr lang="en-US" b="1" dirty="0" smtClean="0">
                <a:solidFill>
                  <a:schemeClr val="tx1"/>
                </a:solidFill>
                <a:latin typeface="Arial" panose="020B0604020202020204" pitchFamily="34" charset="0"/>
              </a:rPr>
              <a:t>- </a:t>
            </a:r>
            <a:r>
              <a:rPr lang="en-US" dirty="0" smtClean="0">
                <a:solidFill>
                  <a:schemeClr val="tx1"/>
                </a:solidFill>
                <a:latin typeface="Arial" panose="020B0604020202020204" pitchFamily="34" charset="0"/>
              </a:rPr>
              <a:t>a </a:t>
            </a:r>
            <a:r>
              <a:rPr lang="en-US" dirty="0">
                <a:solidFill>
                  <a:schemeClr val="tx1"/>
                </a:solidFill>
                <a:latin typeface="Arial" panose="020B0604020202020204" pitchFamily="34" charset="0"/>
              </a:rPr>
              <a:t>printed circuit board that holds the central processing unit </a:t>
            </a:r>
            <a:r>
              <a:rPr lang="en-US" dirty="0" smtClean="0">
                <a:solidFill>
                  <a:schemeClr val="tx1"/>
                </a:solidFill>
                <a:latin typeface="Arial" panose="020B0604020202020204" pitchFamily="34" charset="0"/>
              </a:rPr>
              <a:t>and </a:t>
            </a:r>
            <a:r>
              <a:rPr lang="en-US" dirty="0">
                <a:solidFill>
                  <a:schemeClr val="tx1"/>
                </a:solidFill>
                <a:latin typeface="Arial" panose="020B0604020202020204" pitchFamily="34" charset="0"/>
              </a:rPr>
              <a:t>other essential internal hardware and functions as the central hub that all other hardware components run through.</a:t>
            </a:r>
          </a:p>
          <a:p>
            <a:pPr>
              <a:buFont typeface="Arial" panose="020B0604020202020204" pitchFamily="34" charset="0"/>
              <a:buChar char="•"/>
            </a:pPr>
            <a:r>
              <a:rPr lang="en-US" b="1" dirty="0" smtClean="0">
                <a:solidFill>
                  <a:schemeClr val="tx1"/>
                </a:solidFill>
                <a:latin typeface="Arial" panose="020B0604020202020204" pitchFamily="34" charset="0"/>
              </a:rPr>
              <a:t>CPU - </a:t>
            </a:r>
            <a:r>
              <a:rPr lang="en-US" dirty="0" smtClean="0">
                <a:solidFill>
                  <a:schemeClr val="tx1"/>
                </a:solidFill>
                <a:latin typeface="Arial" panose="020B0604020202020204" pitchFamily="34" charset="0"/>
              </a:rPr>
              <a:t>the </a:t>
            </a:r>
            <a:r>
              <a:rPr lang="en-US" dirty="0">
                <a:solidFill>
                  <a:schemeClr val="tx1"/>
                </a:solidFill>
                <a:latin typeface="Arial" panose="020B0604020202020204" pitchFamily="34" charset="0"/>
              </a:rPr>
              <a:t>brain of the computer that processes and executes digital instructions from various programs; its </a:t>
            </a:r>
            <a:r>
              <a:rPr lang="en-US" dirty="0" smtClean="0">
                <a:solidFill>
                  <a:schemeClr val="tx1"/>
                </a:solidFill>
                <a:latin typeface="Arial" panose="020B0604020202020204" pitchFamily="34" charset="0"/>
              </a:rPr>
              <a:t>clock speed</a:t>
            </a:r>
            <a:r>
              <a:rPr lang="en-US" dirty="0">
                <a:solidFill>
                  <a:schemeClr val="tx1"/>
                </a:solidFill>
                <a:latin typeface="Arial" panose="020B0604020202020204" pitchFamily="34" charset="0"/>
              </a:rPr>
              <a:t> determines the computer's performance and efficiency in processing data.</a:t>
            </a:r>
          </a:p>
          <a:p>
            <a:pPr>
              <a:buFont typeface="Arial" panose="020B0604020202020204" pitchFamily="34" charset="0"/>
              <a:buChar char="•"/>
            </a:pPr>
            <a:r>
              <a:rPr lang="en-US" b="1" u="sng" dirty="0" smtClean="0">
                <a:solidFill>
                  <a:schemeClr val="tx1"/>
                </a:solidFill>
                <a:latin typeface="Arial" panose="020B0604020202020204" pitchFamily="34" charset="0"/>
              </a:rPr>
              <a:t>RAM  </a:t>
            </a:r>
            <a:r>
              <a:rPr lang="en-US" dirty="0" smtClean="0">
                <a:solidFill>
                  <a:schemeClr val="tx1"/>
                </a:solidFill>
                <a:latin typeface="Arial" panose="020B0604020202020204" pitchFamily="34" charset="0"/>
              </a:rPr>
              <a:t>or</a:t>
            </a:r>
            <a:r>
              <a:rPr lang="en-US" b="1" u="sng" dirty="0" smtClean="0">
                <a:solidFill>
                  <a:schemeClr val="tx1"/>
                </a:solidFill>
                <a:latin typeface="Arial" panose="020B0604020202020204" pitchFamily="34" charset="0"/>
              </a:rPr>
              <a:t> </a:t>
            </a:r>
            <a:r>
              <a:rPr lang="en-US" dirty="0" smtClean="0">
                <a:solidFill>
                  <a:schemeClr val="tx1"/>
                </a:solidFill>
                <a:latin typeface="Arial" panose="020B0604020202020204" pitchFamily="34" charset="0"/>
              </a:rPr>
              <a:t>dynamic </a:t>
            </a:r>
            <a:r>
              <a:rPr lang="en-US" dirty="0">
                <a:solidFill>
                  <a:schemeClr val="tx1"/>
                </a:solidFill>
                <a:latin typeface="Arial" panose="020B0604020202020204" pitchFamily="34" charset="0"/>
              </a:rPr>
              <a:t>RAM -- is temporary </a:t>
            </a:r>
            <a:r>
              <a:rPr lang="en-US" dirty="0" smtClean="0">
                <a:solidFill>
                  <a:schemeClr val="tx1"/>
                </a:solidFill>
                <a:latin typeface="Arial" panose="020B0604020202020204" pitchFamily="34" charset="0"/>
              </a:rPr>
              <a:t>memory</a:t>
            </a:r>
            <a:r>
              <a:rPr lang="en-US" dirty="0">
                <a:solidFill>
                  <a:schemeClr val="tx1"/>
                </a:solidFill>
                <a:latin typeface="Arial" panose="020B0604020202020204" pitchFamily="34" charset="0"/>
              </a:rPr>
              <a:t> storage that makes information immediately accessible to programs; RAM is </a:t>
            </a:r>
            <a:r>
              <a:rPr lang="en-US" dirty="0" smtClean="0">
                <a:solidFill>
                  <a:schemeClr val="tx1"/>
                </a:solidFill>
                <a:latin typeface="Arial" panose="020B0604020202020204" pitchFamily="34" charset="0"/>
              </a:rPr>
              <a:t>volatile memory, </a:t>
            </a:r>
            <a:r>
              <a:rPr lang="en-US" dirty="0">
                <a:solidFill>
                  <a:schemeClr val="tx1"/>
                </a:solidFill>
                <a:latin typeface="Arial" panose="020B0604020202020204" pitchFamily="34" charset="0"/>
              </a:rPr>
              <a:t>so stored data is cleared when the computer powers off.</a:t>
            </a:r>
          </a:p>
          <a:p>
            <a:pPr>
              <a:buFont typeface="Arial" panose="020B0604020202020204" pitchFamily="34" charset="0"/>
              <a:buChar char="•"/>
            </a:pPr>
            <a:r>
              <a:rPr lang="en-US" b="1" dirty="0">
                <a:solidFill>
                  <a:schemeClr val="tx1"/>
                </a:solidFill>
                <a:latin typeface="Arial" panose="020B0604020202020204" pitchFamily="34" charset="0"/>
              </a:rPr>
              <a:t>Hard </a:t>
            </a:r>
            <a:r>
              <a:rPr lang="en-US" b="1" dirty="0" smtClean="0">
                <a:solidFill>
                  <a:schemeClr val="tx1"/>
                </a:solidFill>
                <a:latin typeface="Arial" panose="020B0604020202020204" pitchFamily="34" charset="0"/>
              </a:rPr>
              <a:t>drive-</a:t>
            </a:r>
            <a:r>
              <a:rPr lang="en-US" b="1" dirty="0">
                <a:solidFill>
                  <a:schemeClr val="tx1"/>
                </a:solidFill>
                <a:latin typeface="Arial" panose="020B0604020202020204" pitchFamily="34" charset="0"/>
              </a:rPr>
              <a:t> </a:t>
            </a:r>
            <a:r>
              <a:rPr lang="en-US" dirty="0" smtClean="0">
                <a:solidFill>
                  <a:schemeClr val="tx1"/>
                </a:solidFill>
                <a:latin typeface="Arial" panose="020B0604020202020204" pitchFamily="34" charset="0"/>
              </a:rPr>
              <a:t>physical </a:t>
            </a:r>
            <a:r>
              <a:rPr lang="en-US" dirty="0">
                <a:solidFill>
                  <a:schemeClr val="tx1"/>
                </a:solidFill>
                <a:latin typeface="Arial" panose="020B0604020202020204" pitchFamily="34" charset="0"/>
              </a:rPr>
              <a:t>storage devices that store both permanent and temporary data in different formats, including programs, </a:t>
            </a:r>
            <a:r>
              <a:rPr lang="en-US" dirty="0" err="1">
                <a:solidFill>
                  <a:schemeClr val="tx1"/>
                </a:solidFill>
                <a:latin typeface="Arial" panose="020B0604020202020204" pitchFamily="34" charset="0"/>
              </a:rPr>
              <a:t>OSes</a:t>
            </a:r>
            <a:r>
              <a:rPr lang="en-US" dirty="0">
                <a:solidFill>
                  <a:schemeClr val="tx1"/>
                </a:solidFill>
                <a:latin typeface="Arial" panose="020B0604020202020204" pitchFamily="34" charset="0"/>
              </a:rPr>
              <a:t>, device files, photos, etc.</a:t>
            </a:r>
          </a:p>
          <a:p>
            <a:pPr>
              <a:buFont typeface="Arial" panose="020B0604020202020204" pitchFamily="34" charset="0"/>
              <a:buChar char="•"/>
            </a:pPr>
            <a:r>
              <a:rPr lang="en-US" b="1" dirty="0">
                <a:solidFill>
                  <a:schemeClr val="tx1"/>
                </a:solidFill>
                <a:latin typeface="Arial" panose="020B0604020202020204" pitchFamily="34" charset="0"/>
              </a:rPr>
              <a:t>Solid-state drive </a:t>
            </a:r>
            <a:r>
              <a:rPr lang="en-US" b="1" dirty="0" smtClean="0">
                <a:solidFill>
                  <a:schemeClr val="tx1"/>
                </a:solidFill>
                <a:latin typeface="Arial" panose="020B0604020202020204" pitchFamily="34" charset="0"/>
              </a:rPr>
              <a:t>-</a:t>
            </a:r>
            <a:r>
              <a:rPr lang="en-US" dirty="0">
                <a:solidFill>
                  <a:schemeClr val="tx1"/>
                </a:solidFill>
                <a:latin typeface="Arial" panose="020B0604020202020204" pitchFamily="34" charset="0"/>
              </a:rPr>
              <a:t> SSDs are solid-state storage devices based on NAND flash memory technology; SSDs are non-volatile, so they can safely store data even when the computer is powered down.</a:t>
            </a:r>
          </a:p>
          <a:p>
            <a:pPr>
              <a:buFont typeface="Arial" panose="020B0604020202020204" pitchFamily="34" charset="0"/>
              <a:buChar char="•"/>
            </a:pPr>
            <a:r>
              <a:rPr lang="en-US" b="1" dirty="0" smtClean="0">
                <a:solidFill>
                  <a:schemeClr val="tx1"/>
                </a:solidFill>
                <a:latin typeface="Arial" panose="020B0604020202020204" pitchFamily="34" charset="0"/>
              </a:rPr>
              <a:t>Optical drive -</a:t>
            </a:r>
            <a:r>
              <a:rPr lang="en-US" dirty="0" smtClean="0">
                <a:solidFill>
                  <a:schemeClr val="tx1"/>
                </a:solidFill>
                <a:latin typeface="Arial" panose="020B0604020202020204" pitchFamily="34" charset="0"/>
              </a:rPr>
              <a:t>typically </a:t>
            </a:r>
            <a:r>
              <a:rPr lang="en-US" dirty="0">
                <a:solidFill>
                  <a:schemeClr val="tx1"/>
                </a:solidFill>
                <a:latin typeface="Arial" panose="020B0604020202020204" pitchFamily="34" charset="0"/>
              </a:rPr>
              <a:t>reside in an on-device drive bay; they enable the computer to read and interact with nonmagnetic external media, such as compact disc read-only memory or digital video discs.</a:t>
            </a:r>
          </a:p>
          <a:p>
            <a:pPr>
              <a:buFont typeface="Arial" panose="020B0604020202020204" pitchFamily="34" charset="0"/>
              <a:buChar char="•"/>
            </a:pPr>
            <a:r>
              <a:rPr lang="en-US" b="1" dirty="0">
                <a:solidFill>
                  <a:schemeClr val="tx1"/>
                </a:solidFill>
                <a:latin typeface="Arial" panose="020B0604020202020204" pitchFamily="34" charset="0"/>
              </a:rPr>
              <a:t>Heat </a:t>
            </a:r>
            <a:r>
              <a:rPr lang="en-US" b="1" dirty="0" smtClean="0">
                <a:solidFill>
                  <a:schemeClr val="tx1"/>
                </a:solidFill>
                <a:latin typeface="Arial" panose="020B0604020202020204" pitchFamily="34" charset="0"/>
              </a:rPr>
              <a:t>sink </a:t>
            </a:r>
            <a:r>
              <a:rPr lang="en-US" dirty="0" smtClean="0">
                <a:solidFill>
                  <a:schemeClr val="tx1"/>
                </a:solidFill>
                <a:latin typeface="Arial" panose="020B0604020202020204" pitchFamily="34" charset="0"/>
              </a:rPr>
              <a:t>is </a:t>
            </a:r>
            <a:r>
              <a:rPr lang="en-US" dirty="0">
                <a:solidFill>
                  <a:schemeClr val="tx1"/>
                </a:solidFill>
                <a:latin typeface="Arial" panose="020B0604020202020204" pitchFamily="34" charset="0"/>
              </a:rPr>
              <a:t>a passive piece of hardware that draws heat away from components to regulate/reduce their temperature to help ensure they continue to function properly. Typically, a heat sink is installed directly atop the CPU, which produces the most heat among internal components.</a:t>
            </a:r>
          </a:p>
          <a:p>
            <a:pPr>
              <a:buFont typeface="Arial" panose="020B0604020202020204" pitchFamily="34" charset="0"/>
              <a:buChar char="•"/>
            </a:pPr>
            <a:r>
              <a:rPr lang="en-US" b="1" dirty="0" smtClean="0">
                <a:solidFill>
                  <a:schemeClr val="tx1"/>
                </a:solidFill>
                <a:latin typeface="Arial" panose="020B0604020202020204" pitchFamily="34" charset="0"/>
              </a:rPr>
              <a:t>Graphics processing unit -</a:t>
            </a:r>
            <a:r>
              <a:rPr lang="en-US" dirty="0" smtClean="0">
                <a:solidFill>
                  <a:schemeClr val="tx1"/>
                </a:solidFill>
                <a:latin typeface="Arial" panose="020B0604020202020204" pitchFamily="34" charset="0"/>
              </a:rPr>
              <a:t> </a:t>
            </a:r>
            <a:r>
              <a:rPr lang="en-US" dirty="0">
                <a:solidFill>
                  <a:schemeClr val="tx1"/>
                </a:solidFill>
                <a:latin typeface="Arial" panose="020B0604020202020204" pitchFamily="34" charset="0"/>
              </a:rPr>
              <a:t>chip-based device processes graphical data and often functions as an extension to the main CPU.</a:t>
            </a:r>
          </a:p>
          <a:p>
            <a:pPr>
              <a:buFont typeface="Arial" panose="020B0604020202020204" pitchFamily="34" charset="0"/>
              <a:buChar char="•"/>
            </a:pPr>
            <a:r>
              <a:rPr lang="en-US" b="1" dirty="0">
                <a:solidFill>
                  <a:schemeClr val="tx1"/>
                </a:solidFill>
                <a:latin typeface="Arial" panose="020B0604020202020204" pitchFamily="34" charset="0"/>
              </a:rPr>
              <a:t>Network interface card </a:t>
            </a:r>
            <a:r>
              <a:rPr lang="en-US" b="1" dirty="0" smtClean="0">
                <a:solidFill>
                  <a:schemeClr val="tx1"/>
                </a:solidFill>
                <a:latin typeface="Arial" panose="020B0604020202020204" pitchFamily="34" charset="0"/>
              </a:rPr>
              <a:t>(NIC)</a:t>
            </a:r>
            <a:r>
              <a:rPr lang="en-US" dirty="0" smtClean="0">
                <a:solidFill>
                  <a:schemeClr val="tx1"/>
                </a:solidFill>
                <a:latin typeface="Arial" panose="020B0604020202020204" pitchFamily="34" charset="0"/>
              </a:rPr>
              <a:t> is </a:t>
            </a:r>
            <a:r>
              <a:rPr lang="en-US" dirty="0">
                <a:solidFill>
                  <a:schemeClr val="tx1"/>
                </a:solidFill>
                <a:latin typeface="Arial" panose="020B0604020202020204" pitchFamily="34" charset="0"/>
              </a:rPr>
              <a:t>a circuit board or chip that enables the computer to connect to a network; also known as a </a:t>
            </a:r>
            <a:r>
              <a:rPr lang="en-US" i="1" dirty="0">
                <a:solidFill>
                  <a:schemeClr val="tx1"/>
                </a:solidFill>
                <a:latin typeface="Arial" panose="020B0604020202020204" pitchFamily="34" charset="0"/>
              </a:rPr>
              <a:t>network adapter</a:t>
            </a:r>
            <a:r>
              <a:rPr lang="en-US" dirty="0">
                <a:solidFill>
                  <a:schemeClr val="tx1"/>
                </a:solidFill>
                <a:latin typeface="Arial" panose="020B0604020202020204" pitchFamily="34" charset="0"/>
              </a:rPr>
              <a:t> or </a:t>
            </a:r>
            <a:r>
              <a:rPr lang="en-US" i="1" dirty="0" smtClean="0">
                <a:solidFill>
                  <a:schemeClr val="tx1"/>
                </a:solidFill>
                <a:latin typeface="Arial" panose="020B0604020202020204" pitchFamily="34" charset="0"/>
              </a:rPr>
              <a:t>local area network</a:t>
            </a:r>
            <a:r>
              <a:rPr lang="en-US" i="1" dirty="0">
                <a:solidFill>
                  <a:schemeClr val="tx1"/>
                </a:solidFill>
                <a:latin typeface="Arial" panose="020B0604020202020204" pitchFamily="34" charset="0"/>
              </a:rPr>
              <a:t> adapter</a:t>
            </a:r>
            <a:r>
              <a:rPr lang="en-US" dirty="0">
                <a:solidFill>
                  <a:schemeClr val="tx1"/>
                </a:solidFill>
                <a:latin typeface="Arial" panose="020B0604020202020204" pitchFamily="34" charset="0"/>
              </a:rPr>
              <a:t>, it typically supports connection to an Ethernet network.</a:t>
            </a:r>
          </a:p>
          <a:p>
            <a:r>
              <a:rPr lang="en-US" dirty="0">
                <a:solidFill>
                  <a:schemeClr val="tx1"/>
                </a:solidFill>
                <a:latin typeface="Arial" panose="020B0604020202020204" pitchFamily="34" charset="0"/>
              </a:rPr>
              <a:t>Other computing components, such as USB ports, power supplies, transistors and chips, are also types of internal hardware.</a:t>
            </a:r>
          </a:p>
          <a:p>
            <a:endParaRPr lang="en-US" dirty="0"/>
          </a:p>
        </p:txBody>
      </p:sp>
    </p:spTree>
    <p:extLst>
      <p:ext uri="{BB962C8B-B14F-4D97-AF65-F5344CB8AC3E}">
        <p14:creationId xmlns:p14="http://schemas.microsoft.com/office/powerpoint/2010/main" val="148337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67280" y="624109"/>
            <a:ext cx="4280391" cy="6066177"/>
          </a:xfrm>
          <a:prstGeom prst="rect">
            <a:avLst/>
          </a:prstGeom>
        </p:spPr>
      </p:pic>
    </p:spTree>
    <p:extLst>
      <p:ext uri="{BB962C8B-B14F-4D97-AF65-F5344CB8AC3E}">
        <p14:creationId xmlns:p14="http://schemas.microsoft.com/office/powerpoint/2010/main" val="38708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071" y="928911"/>
            <a:ext cx="8911687" cy="1280890"/>
          </a:xfrm>
        </p:spPr>
        <p:txBody>
          <a:bodyPr>
            <a:normAutofit fontScale="90000"/>
          </a:bodyPr>
          <a:lstStyle/>
          <a:p>
            <a:pPr marL="285750" indent="-285750">
              <a:buFont typeface="Wingdings" panose="05000000000000000000" pitchFamily="2" charset="2"/>
              <a:buChar char="§"/>
            </a:pPr>
            <a:r>
              <a:rPr lang="en-US" sz="1800" b="1" dirty="0">
                <a:solidFill>
                  <a:srgbClr val="323232"/>
                </a:solidFill>
                <a:latin typeface="Arial" panose="020B0604020202020204" pitchFamily="34" charset="0"/>
                <a:ea typeface="+mn-ea"/>
                <a:cs typeface="+mn-cs"/>
              </a:rPr>
              <a:t>What are external hardware components?</a:t>
            </a:r>
            <a:r>
              <a:rPr lang="en-US" sz="1200" b="1" dirty="0">
                <a:solidFill>
                  <a:srgbClr val="323232"/>
                </a:solidFill>
                <a:latin typeface="Arial" panose="020B0604020202020204" pitchFamily="34" charset="0"/>
                <a:ea typeface="+mn-ea"/>
                <a:cs typeface="+mn-cs"/>
              </a:rPr>
              <a:t/>
            </a:r>
            <a:br>
              <a:rPr lang="en-US" sz="1200" b="1" dirty="0">
                <a:solidFill>
                  <a:srgbClr val="323232"/>
                </a:solidFill>
                <a:latin typeface="Arial" panose="020B0604020202020204" pitchFamily="34" charset="0"/>
                <a:ea typeface="+mn-ea"/>
                <a:cs typeface="+mn-cs"/>
              </a:rPr>
            </a:br>
            <a:r>
              <a:rPr lang="en-US" sz="1200" b="1" dirty="0" smtClean="0">
                <a:solidFill>
                  <a:srgbClr val="323232"/>
                </a:solidFill>
                <a:latin typeface="Arial" panose="020B0604020202020204" pitchFamily="34" charset="0"/>
                <a:ea typeface="+mn-ea"/>
                <a:cs typeface="+mn-cs"/>
              </a:rPr>
              <a:t/>
            </a:r>
            <a:br>
              <a:rPr lang="en-US" sz="1200" b="1" dirty="0" smtClean="0">
                <a:solidFill>
                  <a:srgbClr val="323232"/>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External hardware components, also called peripheral components, are those items that are often externally connected to the computer to control either input or output functions. These hardware devices are designed to either provide instructions to the software (input) or render results from its execution (output).</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Common input hardware components include the following:</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
            </a:r>
            <a:br>
              <a:rPr lang="en-US" sz="1200" dirty="0" smtClean="0">
                <a:solidFill>
                  <a:schemeClr val="tx1"/>
                </a:solidFill>
                <a:latin typeface="Arial" panose="020B0604020202020204" pitchFamily="34" charset="0"/>
                <a:ea typeface="+mn-ea"/>
                <a:cs typeface="+mn-cs"/>
              </a:rPr>
            </a:br>
            <a:r>
              <a:rPr lang="en-US" sz="1200" b="1" dirty="0" smtClean="0">
                <a:solidFill>
                  <a:schemeClr val="tx1"/>
                </a:solidFill>
                <a:latin typeface="Arial" panose="020B0604020202020204" pitchFamily="34" charset="0"/>
                <a:ea typeface="+mn-ea"/>
                <a:cs typeface="+mn-cs"/>
              </a:rPr>
              <a:t>A mouse</a:t>
            </a:r>
            <a:r>
              <a:rPr lang="en-US" sz="1200" dirty="0" smtClean="0">
                <a:solidFill>
                  <a:schemeClr val="tx1"/>
                </a:solidFill>
                <a:latin typeface="Arial" panose="020B0604020202020204" pitchFamily="34" charset="0"/>
                <a:ea typeface="+mn-ea"/>
                <a:cs typeface="+mn-cs"/>
              </a:rPr>
              <a:t>   is a hand-held pointing device that moves a cursor around a computer screen and enables interaction with objects on the screen. It may be wired or wireless.</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
            </a:r>
            <a:br>
              <a:rPr lang="en-US" sz="1200" dirty="0" smtClean="0">
                <a:solidFill>
                  <a:schemeClr val="tx1"/>
                </a:solidFill>
                <a:latin typeface="Arial" panose="020B0604020202020204" pitchFamily="34" charset="0"/>
                <a:ea typeface="+mn-ea"/>
                <a:cs typeface="+mn-cs"/>
              </a:rPr>
            </a:br>
            <a:r>
              <a:rPr lang="en-US" sz="1200" b="1" dirty="0" smtClean="0">
                <a:solidFill>
                  <a:schemeClr val="tx1"/>
                </a:solidFill>
                <a:latin typeface="Arial" panose="020B0604020202020204" pitchFamily="34" charset="0"/>
                <a:ea typeface="+mn-ea"/>
                <a:cs typeface="+mn-cs"/>
              </a:rPr>
              <a:t>A keyboard</a:t>
            </a:r>
            <a:r>
              <a:rPr lang="en-US" sz="1200" dirty="0" smtClean="0">
                <a:solidFill>
                  <a:schemeClr val="tx1"/>
                </a:solidFill>
                <a:latin typeface="Arial" panose="020B0604020202020204" pitchFamily="34" charset="0"/>
                <a:ea typeface="+mn-ea"/>
                <a:cs typeface="+mn-cs"/>
              </a:rPr>
              <a:t> is an input device featuring a standard QWERTY keyset that enables users to input text, numbers or special characters.</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
            </a:r>
            <a:br>
              <a:rPr lang="en-US" sz="1200" dirty="0" smtClean="0">
                <a:solidFill>
                  <a:schemeClr val="tx1"/>
                </a:solidFill>
                <a:latin typeface="Arial" panose="020B0604020202020204" pitchFamily="34" charset="0"/>
                <a:ea typeface="+mn-ea"/>
                <a:cs typeface="+mn-cs"/>
              </a:rPr>
            </a:br>
            <a:r>
              <a:rPr lang="en-US" sz="1200" b="1" dirty="0" smtClean="0">
                <a:solidFill>
                  <a:schemeClr val="tx1"/>
                </a:solidFill>
                <a:latin typeface="Arial" panose="020B0604020202020204" pitchFamily="34" charset="0"/>
                <a:ea typeface="+mn-ea"/>
                <a:cs typeface="+mn-cs"/>
              </a:rPr>
              <a:t>A microphone </a:t>
            </a:r>
            <a:r>
              <a:rPr lang="en-US" sz="1200" dirty="0" smtClean="0">
                <a:solidFill>
                  <a:schemeClr val="tx1"/>
                </a:solidFill>
                <a:latin typeface="Arial" panose="020B0604020202020204" pitchFamily="34" charset="0"/>
                <a:ea typeface="+mn-ea"/>
                <a:cs typeface="+mn-cs"/>
              </a:rPr>
              <a:t>is a device that translates sound waves into electrical signals and supports computer-based audio communications.</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
            </a:r>
            <a:br>
              <a:rPr lang="en-US" sz="1200" dirty="0" smtClean="0">
                <a:solidFill>
                  <a:schemeClr val="tx1"/>
                </a:solidFill>
                <a:latin typeface="Arial" panose="020B0604020202020204" pitchFamily="34" charset="0"/>
                <a:ea typeface="+mn-ea"/>
                <a:cs typeface="+mn-cs"/>
              </a:rPr>
            </a:br>
            <a:r>
              <a:rPr lang="en-US" sz="1200" b="1" dirty="0" smtClean="0">
                <a:solidFill>
                  <a:schemeClr val="tx1"/>
                </a:solidFill>
                <a:latin typeface="Arial" panose="020B0604020202020204" pitchFamily="34" charset="0"/>
                <a:ea typeface="+mn-ea"/>
                <a:cs typeface="+mn-cs"/>
              </a:rPr>
              <a:t>A camera </a:t>
            </a:r>
            <a:r>
              <a:rPr lang="en-US" sz="1200" dirty="0" smtClean="0">
                <a:solidFill>
                  <a:schemeClr val="tx1"/>
                </a:solidFill>
                <a:latin typeface="Arial" panose="020B0604020202020204" pitchFamily="34" charset="0"/>
                <a:ea typeface="+mn-ea"/>
                <a:cs typeface="+mn-cs"/>
              </a:rPr>
              <a:t> captures visual images and streams them to the computer or through a computer to a network device.</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
            </a:r>
            <a:br>
              <a:rPr lang="en-US" sz="1200" dirty="0" smtClean="0">
                <a:solidFill>
                  <a:schemeClr val="tx1"/>
                </a:solidFill>
                <a:latin typeface="Arial" panose="020B0604020202020204" pitchFamily="34" charset="0"/>
                <a:ea typeface="+mn-ea"/>
                <a:cs typeface="+mn-cs"/>
              </a:rPr>
            </a:br>
            <a:r>
              <a:rPr lang="en-US" sz="1200" b="1" dirty="0">
                <a:solidFill>
                  <a:schemeClr val="tx1"/>
                </a:solidFill>
                <a:latin typeface="Arial" panose="020B0604020202020204" pitchFamily="34" charset="0"/>
                <a:ea typeface="+mn-ea"/>
                <a:cs typeface="+mn-cs"/>
              </a:rPr>
              <a:t>A </a:t>
            </a:r>
            <a:r>
              <a:rPr lang="en-US" sz="1200" b="1" dirty="0">
                <a:solidFill>
                  <a:schemeClr val="tx1"/>
                </a:solidFill>
                <a:latin typeface="Arial" panose="020B0604020202020204" pitchFamily="34" charset="0"/>
                <a:ea typeface="+mn-ea"/>
                <a:cs typeface="+mn-cs"/>
              </a:rPr>
              <a:t>touchpad </a:t>
            </a:r>
            <a:r>
              <a:rPr lang="en-US" sz="1200" dirty="0">
                <a:solidFill>
                  <a:schemeClr val="tx1"/>
                </a:solidFill>
                <a:latin typeface="Arial" panose="020B0604020202020204" pitchFamily="34" charset="0"/>
                <a:ea typeface="+mn-ea"/>
                <a:cs typeface="+mn-cs"/>
              </a:rPr>
              <a:t>is an input device, external or built into a laptop, used to control the pointer on a display screen. </a:t>
            </a:r>
            <a:r>
              <a:rPr lang="en-US" sz="1200" dirty="0">
                <a:solidFill>
                  <a:schemeClr val="tx1"/>
                </a:solidFill>
                <a:latin typeface="Arial" panose="020B0604020202020204" pitchFamily="34" charset="0"/>
                <a:ea typeface="+mn-ea"/>
                <a:cs typeface="+mn-cs"/>
              </a:rPr>
              <a:t>It is typically an alternative to an external mouse</a:t>
            </a:r>
            <a:r>
              <a:rPr lang="en-US" sz="1200" dirty="0" smtClean="0">
                <a:solidFill>
                  <a:schemeClr val="tx1"/>
                </a:solidFill>
                <a:latin typeface="Arial" panose="020B0604020202020204" pitchFamily="34" charset="0"/>
                <a:ea typeface="+mn-ea"/>
                <a:cs typeface="+mn-cs"/>
              </a:rPr>
              <a:t>.</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
            </a:r>
            <a:br>
              <a:rPr lang="en-US" sz="1200" dirty="0" smtClean="0">
                <a:solidFill>
                  <a:schemeClr val="tx1"/>
                </a:solidFill>
                <a:latin typeface="Arial" panose="020B0604020202020204" pitchFamily="34" charset="0"/>
                <a:ea typeface="+mn-ea"/>
                <a:cs typeface="+mn-cs"/>
              </a:rPr>
            </a:br>
            <a:r>
              <a:rPr lang="en-US" sz="1200" dirty="0" smtClean="0">
                <a:solidFill>
                  <a:schemeClr val="tx1"/>
                </a:solidFill>
                <a:latin typeface="Arial" panose="020B0604020202020204" pitchFamily="34" charset="0"/>
                <a:ea typeface="+mn-ea"/>
                <a:cs typeface="+mn-cs"/>
              </a:rPr>
              <a:t> </a:t>
            </a:r>
            <a:r>
              <a:rPr lang="en-US" sz="1200" b="1" dirty="0" smtClean="0">
                <a:solidFill>
                  <a:schemeClr val="tx1"/>
                </a:solidFill>
                <a:latin typeface="Arial" panose="020B0604020202020204" pitchFamily="34" charset="0"/>
                <a:ea typeface="+mn-ea"/>
                <a:cs typeface="+mn-cs"/>
              </a:rPr>
              <a:t>A USB flash drive </a:t>
            </a:r>
            <a:r>
              <a:rPr lang="en-US" sz="1200" dirty="0" smtClean="0">
                <a:solidFill>
                  <a:schemeClr val="tx1"/>
                </a:solidFill>
                <a:latin typeface="Arial" panose="020B0604020202020204" pitchFamily="34" charset="0"/>
                <a:ea typeface="+mn-ea"/>
                <a:cs typeface="+mn-cs"/>
              </a:rPr>
              <a:t>is an external, removable storage device that uses flash memory and interfaces with a computer through a USB port.</a:t>
            </a:r>
            <a:br>
              <a:rPr lang="en-US" sz="1200" dirty="0" smtClean="0">
                <a:solidFill>
                  <a:schemeClr val="tx1"/>
                </a:solidFill>
                <a:latin typeface="Arial" panose="020B0604020202020204" pitchFamily="34" charset="0"/>
                <a:ea typeface="+mn-ea"/>
                <a:cs typeface="+mn-cs"/>
              </a:rPr>
            </a:br>
            <a:r>
              <a:rPr lang="en-US" sz="1200" b="1" dirty="0" smtClean="0">
                <a:solidFill>
                  <a:schemeClr val="tx1"/>
                </a:solidFill>
                <a:latin typeface="Arial" panose="020B0604020202020204" pitchFamily="34" charset="0"/>
                <a:ea typeface="+mn-ea"/>
                <a:cs typeface="+mn-cs"/>
              </a:rPr>
              <a:t/>
            </a:r>
            <a:br>
              <a:rPr lang="en-US" sz="1200" b="1" dirty="0" smtClean="0">
                <a:solidFill>
                  <a:schemeClr val="tx1"/>
                </a:solidFill>
                <a:latin typeface="Arial" panose="020B0604020202020204" pitchFamily="34" charset="0"/>
                <a:ea typeface="+mn-ea"/>
                <a:cs typeface="+mn-cs"/>
              </a:rPr>
            </a:br>
            <a:r>
              <a:rPr lang="en-US" sz="1200" b="1" dirty="0" smtClean="0">
                <a:solidFill>
                  <a:schemeClr val="tx1"/>
                </a:solidFill>
                <a:latin typeface="Arial" panose="020B0604020202020204" pitchFamily="34" charset="0"/>
                <a:ea typeface="+mn-ea"/>
                <a:cs typeface="+mn-cs"/>
              </a:rPr>
              <a:t> A memory card </a:t>
            </a:r>
            <a:r>
              <a:rPr lang="en-US" sz="1200" dirty="0" smtClean="0">
                <a:solidFill>
                  <a:schemeClr val="tx1"/>
                </a:solidFill>
                <a:latin typeface="Arial" panose="020B0604020202020204" pitchFamily="34" charset="0"/>
                <a:ea typeface="+mn-ea"/>
                <a:cs typeface="+mn-cs"/>
              </a:rPr>
              <a:t>is a type of portable external storage media, such as a CompactFlash card used to store media or data files.</a:t>
            </a:r>
            <a:br>
              <a:rPr lang="en-US" sz="1200" dirty="0" smtClean="0">
                <a:solidFill>
                  <a:schemeClr val="tx1"/>
                </a:solidFill>
                <a:latin typeface="Arial" panose="020B0604020202020204" pitchFamily="34" charset="0"/>
                <a:ea typeface="+mn-ea"/>
                <a:cs typeface="+mn-cs"/>
              </a:rPr>
            </a:br>
            <a:endParaRPr lang="en-US" dirty="0"/>
          </a:p>
        </p:txBody>
      </p:sp>
    </p:spTree>
    <p:extLst>
      <p:ext uri="{BB962C8B-B14F-4D97-AF65-F5344CB8AC3E}">
        <p14:creationId xmlns:p14="http://schemas.microsoft.com/office/powerpoint/2010/main" val="65192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66" y="65902"/>
            <a:ext cx="9008546" cy="617839"/>
          </a:xfrm>
        </p:spPr>
        <p:txBody>
          <a:bodyPr>
            <a:normAutofit/>
          </a:bodyPr>
          <a:lstStyle/>
          <a:p>
            <a:r>
              <a:rPr lang="en-US" sz="2800" dirty="0" smtClean="0"/>
              <a:t>We also have input/output hardware components</a:t>
            </a:r>
            <a:endParaRPr lang="en-US" sz="2800" dirty="0"/>
          </a:p>
        </p:txBody>
      </p:sp>
      <p:sp>
        <p:nvSpPr>
          <p:cNvPr id="3" name="Rectangle 2"/>
          <p:cNvSpPr/>
          <p:nvPr/>
        </p:nvSpPr>
        <p:spPr>
          <a:xfrm>
            <a:off x="3950513" y="410528"/>
            <a:ext cx="6551076" cy="1477328"/>
          </a:xfrm>
          <a:prstGeom prst="rect">
            <a:avLst/>
          </a:prstGeom>
        </p:spPr>
        <p:txBody>
          <a:bodyPr wrap="square">
            <a:spAutoFit/>
          </a:bodyPr>
          <a:lstStyle/>
          <a:p>
            <a:r>
              <a:rPr lang="en-US" dirty="0">
                <a:solidFill>
                  <a:srgbClr val="666666"/>
                </a:solidFill>
                <a:latin typeface="Century Schoolbook" panose="02040604050505020304" pitchFamily="18" charset="0"/>
              </a:rPr>
              <a:t> </a:t>
            </a:r>
            <a:endParaRPr lang="en-US" sz="1400" dirty="0">
              <a:solidFill>
                <a:srgbClr val="666666"/>
              </a:solidFill>
              <a:latin typeface="Century Schoolbook" panose="02040604050505020304" pitchFamily="18" charset="0"/>
            </a:endParaRPr>
          </a:p>
          <a:p>
            <a:r>
              <a:rPr lang="en-US" dirty="0">
                <a:solidFill>
                  <a:srgbClr val="666666"/>
                </a:solidFill>
                <a:latin typeface="Century Schoolbook" panose="02040604050505020304" pitchFamily="18" charset="0"/>
              </a:rPr>
              <a:t/>
            </a:r>
            <a:br>
              <a:rPr lang="en-US" dirty="0">
                <a:solidFill>
                  <a:srgbClr val="666666"/>
                </a:solidFill>
                <a:latin typeface="Century Schoolbook" panose="02040604050505020304" pitchFamily="18" charset="0"/>
              </a:rPr>
            </a:br>
            <a:endParaRPr lang="en-US" dirty="0">
              <a:solidFill>
                <a:srgbClr val="666666"/>
              </a:solidFill>
              <a:latin typeface="Century Schoolbook" panose="02040604050505020304" pitchFamily="18" charset="0"/>
            </a:endParaRPr>
          </a:p>
          <a:p>
            <a:r>
              <a:rPr lang="en-US" dirty="0"/>
              <a:t/>
            </a:r>
            <a:br>
              <a:rPr lang="en-US" dirty="0"/>
            </a:br>
            <a:endParaRPr lang="en-US" dirty="0"/>
          </a:p>
        </p:txBody>
      </p:sp>
      <p:sp>
        <p:nvSpPr>
          <p:cNvPr id="4" name="Oval 3"/>
          <p:cNvSpPr/>
          <p:nvPr/>
        </p:nvSpPr>
        <p:spPr>
          <a:xfrm>
            <a:off x="8630089" y="683741"/>
            <a:ext cx="3385752" cy="5799437"/>
          </a:xfrm>
          <a:prstGeom prst="ellipse">
            <a:avLst/>
          </a:prstGeom>
          <a:solidFill>
            <a:schemeClr val="bg2">
              <a:lumMod val="90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66666"/>
                </a:solidFill>
                <a:latin typeface="Century Schoolbook" panose="02040604050505020304" pitchFamily="18" charset="0"/>
              </a:rPr>
              <a:t>Other </a:t>
            </a:r>
            <a:r>
              <a:rPr lang="en-US" b="1" dirty="0">
                <a:solidFill>
                  <a:schemeClr val="tx1"/>
                </a:solidFill>
                <a:latin typeface="Century Schoolbook" panose="02040604050505020304" pitchFamily="18" charset="0"/>
              </a:rPr>
              <a:t>input</a:t>
            </a:r>
            <a:r>
              <a:rPr lang="en-US" dirty="0">
                <a:solidFill>
                  <a:srgbClr val="666666"/>
                </a:solidFill>
                <a:latin typeface="Century Schoolbook" panose="02040604050505020304" pitchFamily="18" charset="0"/>
              </a:rPr>
              <a:t> hardware components include </a:t>
            </a:r>
            <a:r>
              <a:rPr lang="en-US" dirty="0">
                <a:solidFill>
                  <a:srgbClr val="002060"/>
                </a:solidFill>
                <a:latin typeface="Century Schoolbook" panose="02040604050505020304" pitchFamily="18" charset="0"/>
              </a:rPr>
              <a:t>joysticks, styluses </a:t>
            </a:r>
            <a:r>
              <a:rPr lang="en-US" dirty="0">
                <a:solidFill>
                  <a:srgbClr val="666666"/>
                </a:solidFill>
                <a:latin typeface="Century Schoolbook" panose="02040604050505020304" pitchFamily="18" charset="0"/>
              </a:rPr>
              <a:t>and </a:t>
            </a:r>
            <a:r>
              <a:rPr lang="en-US" dirty="0">
                <a:solidFill>
                  <a:srgbClr val="002060"/>
                </a:solidFill>
                <a:latin typeface="Century Schoolbook" panose="02040604050505020304" pitchFamily="18" charset="0"/>
              </a:rPr>
              <a:t>scanners.</a:t>
            </a:r>
            <a:endParaRPr lang="en-US" dirty="0">
              <a:solidFill>
                <a:srgbClr val="002060"/>
              </a:solidFill>
            </a:endParaRPr>
          </a:p>
        </p:txBody>
      </p:sp>
      <p:sp>
        <p:nvSpPr>
          <p:cNvPr id="5" name="Flowchart: Punched Tape 4"/>
          <p:cNvSpPr/>
          <p:nvPr/>
        </p:nvSpPr>
        <p:spPr>
          <a:xfrm>
            <a:off x="1741350" y="494271"/>
            <a:ext cx="3772930" cy="2331308"/>
          </a:xfrm>
          <a:prstGeom prst="flowChartPunchedTap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C6C6C"/>
                </a:solidFill>
                <a:latin typeface="Century Schoolbook" panose="02040604050505020304" pitchFamily="18" charset="0"/>
              </a:rPr>
              <a:t>Examples of </a:t>
            </a:r>
            <a:r>
              <a:rPr lang="en-US" dirty="0">
                <a:solidFill>
                  <a:srgbClr val="7030A0"/>
                </a:solidFill>
                <a:latin typeface="Century Schoolbook" panose="02040604050505020304" pitchFamily="18" charset="0"/>
              </a:rPr>
              <a:t>output </a:t>
            </a:r>
            <a:r>
              <a:rPr lang="en-US" dirty="0">
                <a:solidFill>
                  <a:srgbClr val="6C6C6C"/>
                </a:solidFill>
                <a:latin typeface="Century Schoolbook" panose="02040604050505020304" pitchFamily="18" charset="0"/>
              </a:rPr>
              <a:t>hardware components include the following:</a:t>
            </a:r>
          </a:p>
          <a:p>
            <a:pPr algn="ctr"/>
            <a:endParaRPr lang="en-US" dirty="0"/>
          </a:p>
        </p:txBody>
      </p:sp>
      <p:sp>
        <p:nvSpPr>
          <p:cNvPr id="6" name="Explosion 1 5"/>
          <p:cNvSpPr/>
          <p:nvPr/>
        </p:nvSpPr>
        <p:spPr>
          <a:xfrm>
            <a:off x="5064231" y="2378797"/>
            <a:ext cx="3702438" cy="4497860"/>
          </a:xfrm>
          <a:prstGeom prst="irregularSeal1">
            <a:avLst/>
          </a:prstGeom>
          <a:solidFill>
            <a:schemeClr val="accent2">
              <a:lumMod val="20000"/>
              <a:lumOff val="8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rgbClr val="666666"/>
              </a:solidFill>
              <a:latin typeface="Century Schoolbook" panose="02040604050505020304" pitchFamily="18" charset="0"/>
            </a:endParaRPr>
          </a:p>
          <a:p>
            <a:pPr algn="ctr"/>
            <a:r>
              <a:rPr lang="en-US" sz="1200" b="1" dirty="0" smtClean="0">
                <a:solidFill>
                  <a:srgbClr val="666666"/>
                </a:solidFill>
                <a:latin typeface="Century Schoolbook" panose="02040604050505020304" pitchFamily="18" charset="0"/>
              </a:rPr>
              <a:t>A </a:t>
            </a:r>
            <a:r>
              <a:rPr lang="en-US" sz="1200" b="1" dirty="0">
                <a:solidFill>
                  <a:srgbClr val="666666"/>
                </a:solidFill>
                <a:latin typeface="Century Schoolbook" panose="02040604050505020304" pitchFamily="18" charset="0"/>
              </a:rPr>
              <a:t>monitor </a:t>
            </a:r>
            <a:r>
              <a:rPr lang="en-US" sz="1200" dirty="0">
                <a:solidFill>
                  <a:srgbClr val="666666"/>
                </a:solidFill>
                <a:latin typeface="Century Schoolbook" panose="02040604050505020304" pitchFamily="18" charset="0"/>
              </a:rPr>
              <a:t>is an output device similar to a TV screen that displays information, documents or images generated by the computing device.</a:t>
            </a:r>
          </a:p>
          <a:p>
            <a:pPr algn="ctr"/>
            <a:endParaRPr lang="en-US" dirty="0"/>
          </a:p>
        </p:txBody>
      </p:sp>
      <p:sp>
        <p:nvSpPr>
          <p:cNvPr id="7" name="7-Point Star 6"/>
          <p:cNvSpPr/>
          <p:nvPr/>
        </p:nvSpPr>
        <p:spPr>
          <a:xfrm>
            <a:off x="5337392" y="459273"/>
            <a:ext cx="3429277" cy="2940909"/>
          </a:xfrm>
          <a:prstGeom prst="star7">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666666"/>
                </a:solidFill>
                <a:latin typeface="Century Schoolbook" panose="02040604050505020304" pitchFamily="18" charset="0"/>
              </a:rPr>
              <a:t>Printers </a:t>
            </a:r>
            <a:r>
              <a:rPr lang="en-US" dirty="0">
                <a:solidFill>
                  <a:srgbClr val="666666"/>
                </a:solidFill>
                <a:latin typeface="Century Schoolbook" panose="02040604050505020304" pitchFamily="18" charset="0"/>
              </a:rPr>
              <a:t>render electronic data from a computer into printed material.</a:t>
            </a:r>
            <a:endParaRPr lang="en-US" dirty="0">
              <a:solidFill>
                <a:srgbClr val="666666"/>
              </a:solidFill>
              <a:latin typeface="Century Schoolbook" panose="02040604050505020304" pitchFamily="18" charset="0"/>
            </a:endParaRPr>
          </a:p>
        </p:txBody>
      </p:sp>
      <p:sp>
        <p:nvSpPr>
          <p:cNvPr id="8" name="Explosion 2 7"/>
          <p:cNvSpPr/>
          <p:nvPr/>
        </p:nvSpPr>
        <p:spPr>
          <a:xfrm>
            <a:off x="3111721" y="1971599"/>
            <a:ext cx="3039762" cy="3974756"/>
          </a:xfrm>
          <a:prstGeom prst="irregularSeal2">
            <a:avLst/>
          </a:prstGeom>
          <a:solidFill>
            <a:schemeClr val="bg1">
              <a:lumMod val="95000"/>
            </a:schemeClr>
          </a:solidFill>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666666"/>
                </a:solidFill>
                <a:latin typeface="Century Schoolbook" panose="02040604050505020304" pitchFamily="18" charset="0"/>
              </a:rPr>
              <a:t>A speaker </a:t>
            </a:r>
            <a:r>
              <a:rPr lang="en-US" sz="1400" dirty="0">
                <a:solidFill>
                  <a:srgbClr val="666666"/>
                </a:solidFill>
                <a:latin typeface="Century Schoolbook" panose="02040604050505020304" pitchFamily="18" charset="0"/>
              </a:rPr>
              <a:t>is an external audio output device that </a:t>
            </a:r>
            <a:r>
              <a:rPr lang="en-US" sz="1400" dirty="0" smtClean="0">
                <a:solidFill>
                  <a:srgbClr val="666666"/>
                </a:solidFill>
                <a:latin typeface="Century Schoolbook" panose="02040604050505020304" pitchFamily="18" charset="0"/>
              </a:rPr>
              <a:t>is connected to a computer </a:t>
            </a:r>
            <a:r>
              <a:rPr lang="en-US" sz="1400" dirty="0">
                <a:solidFill>
                  <a:srgbClr val="666666"/>
                </a:solidFill>
                <a:latin typeface="Century Schoolbook" panose="02040604050505020304" pitchFamily="18" charset="0"/>
              </a:rPr>
              <a:t>to generate a sound output.</a:t>
            </a:r>
            <a:endParaRPr lang="en-US" sz="1400" dirty="0">
              <a:solidFill>
                <a:srgbClr val="666666"/>
              </a:solidFill>
              <a:latin typeface="Century Schoolbook" panose="02040604050505020304" pitchFamily="18" charset="0"/>
            </a:endParaRPr>
          </a:p>
        </p:txBody>
      </p:sp>
      <p:sp>
        <p:nvSpPr>
          <p:cNvPr id="9" name="6-Point Star 8"/>
          <p:cNvSpPr/>
          <p:nvPr/>
        </p:nvSpPr>
        <p:spPr>
          <a:xfrm>
            <a:off x="-130580" y="1480658"/>
            <a:ext cx="3459892" cy="4627699"/>
          </a:xfrm>
          <a:prstGeom prst="star6">
            <a:avLst/>
          </a:prstGeom>
          <a:solidFill>
            <a:schemeClr val="accent5">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srgbClr val="666666"/>
                </a:solidFill>
                <a:latin typeface="Century Schoolbook" panose="02040604050505020304" pitchFamily="18" charset="0"/>
              </a:rPr>
              <a:t>Headphones</a:t>
            </a:r>
            <a:r>
              <a:rPr lang="en-US" b="1" dirty="0">
                <a:solidFill>
                  <a:srgbClr val="666666"/>
                </a:solidFill>
                <a:latin typeface="Century Schoolbook" panose="02040604050505020304" pitchFamily="18" charset="0"/>
              </a:rPr>
              <a:t>, earphones, </a:t>
            </a:r>
            <a:r>
              <a:rPr lang="en-US" b="1" dirty="0" err="1">
                <a:solidFill>
                  <a:srgbClr val="666666"/>
                </a:solidFill>
                <a:latin typeface="Century Schoolbook" panose="02040604050505020304" pitchFamily="18" charset="0"/>
              </a:rPr>
              <a:t>earbuds</a:t>
            </a:r>
            <a:r>
              <a:rPr lang="en-US" dirty="0">
                <a:solidFill>
                  <a:srgbClr val="666666"/>
                </a:solidFill>
                <a:latin typeface="Century Schoolbook" panose="02040604050505020304" pitchFamily="18" charset="0"/>
              </a:rPr>
              <a:t> </a:t>
            </a:r>
          </a:p>
          <a:p>
            <a:pPr lvl="0"/>
            <a:r>
              <a:rPr lang="en-US" sz="1400" dirty="0" smtClean="0">
                <a:solidFill>
                  <a:srgbClr val="666666"/>
                </a:solidFill>
                <a:latin typeface="Century Schoolbook" panose="02040604050505020304" pitchFamily="18" charset="0"/>
              </a:rPr>
              <a:t>        (</a:t>
            </a:r>
            <a:r>
              <a:rPr lang="en-US" sz="1400" dirty="0">
                <a:solidFill>
                  <a:srgbClr val="666666"/>
                </a:solidFill>
                <a:latin typeface="Century Schoolbook" panose="02040604050505020304" pitchFamily="18" charset="0"/>
              </a:rPr>
              <a:t>Similar to speakers, </a:t>
            </a:r>
            <a:r>
              <a:rPr lang="en-US" sz="1400" dirty="0" smtClean="0">
                <a:solidFill>
                  <a:srgbClr val="666666"/>
                </a:solidFill>
                <a:latin typeface="Century Schoolbook" panose="02040604050505020304" pitchFamily="18" charset="0"/>
              </a:rPr>
              <a:t>                   these </a:t>
            </a:r>
            <a:r>
              <a:rPr lang="en-US" sz="1400" dirty="0">
                <a:solidFill>
                  <a:srgbClr val="666666"/>
                </a:solidFill>
                <a:latin typeface="Century Schoolbook" panose="02040604050505020304" pitchFamily="18" charset="0"/>
              </a:rPr>
              <a:t>devices provide audio output that's audible only to a single listener)</a:t>
            </a:r>
          </a:p>
        </p:txBody>
      </p:sp>
    </p:spTree>
    <p:extLst>
      <p:ext uri="{BB962C8B-B14F-4D97-AF65-F5344CB8AC3E}">
        <p14:creationId xmlns:p14="http://schemas.microsoft.com/office/powerpoint/2010/main" val="4179183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 the end, watch the video about computer hardware:</a:t>
            </a:r>
            <a:endParaRPr lang="en-US" sz="2400" dirty="0"/>
          </a:p>
        </p:txBody>
      </p:sp>
      <p:sp>
        <p:nvSpPr>
          <p:cNvPr id="3" name="Content Placeholder 2"/>
          <p:cNvSpPr>
            <a:spLocks noGrp="1"/>
          </p:cNvSpPr>
          <p:nvPr>
            <p:ph idx="1"/>
          </p:nvPr>
        </p:nvSpPr>
        <p:spPr>
          <a:ln>
            <a:solidFill>
              <a:schemeClr val="tx1"/>
            </a:solidFill>
          </a:ln>
          <a:effectLst>
            <a:outerShdw blurRad="152400" dist="317500" dir="5400000" sx="90000" sy="-19000" rotWithShape="0">
              <a:prstClr val="black">
                <a:alpha val="15000"/>
              </a:prstClr>
            </a:outerShdw>
          </a:effectLst>
        </p:spPr>
        <p:txBody>
          <a:bodyPr>
            <a:normAutofit/>
          </a:bodyPr>
          <a:lstStyle/>
          <a:p>
            <a:pPr marL="0" indent="0">
              <a:buNone/>
            </a:pPr>
            <a:r>
              <a:rPr lang="en-US" dirty="0" smtClean="0">
                <a:solidFill>
                  <a:schemeClr val="tx1"/>
                </a:solidFill>
              </a:rPr>
              <a:t>                                     </a:t>
            </a:r>
            <a:r>
              <a:rPr lang="en-US" b="1" dirty="0" smtClean="0">
                <a:solidFill>
                  <a:schemeClr val="tx1"/>
                </a:solidFill>
                <a:hlinkClick r:id="rId2"/>
              </a:rPr>
              <a:t>https</a:t>
            </a:r>
            <a:r>
              <a:rPr lang="en-US" b="1" dirty="0">
                <a:solidFill>
                  <a:schemeClr val="tx1"/>
                </a:solidFill>
                <a:hlinkClick r:id="rId2"/>
              </a:rPr>
              <a:t>://</a:t>
            </a:r>
            <a:r>
              <a:rPr lang="en-US" b="1" dirty="0" smtClean="0">
                <a:solidFill>
                  <a:schemeClr val="tx1"/>
                </a:solidFill>
                <a:hlinkClick r:id="rId2"/>
              </a:rPr>
              <a:t>youtu.be/bh2I0n9nNSs</a:t>
            </a: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smtClean="0">
              <a:solidFill>
                <a:schemeClr val="tx1"/>
              </a:solidFill>
            </a:endParaRPr>
          </a:p>
          <a:p>
            <a:pPr marL="0" indent="0">
              <a:buNone/>
            </a:pPr>
            <a:endParaRPr lang="en-US"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242" y="2486757"/>
            <a:ext cx="4941715" cy="2770063"/>
          </a:xfrm>
          <a:prstGeom prst="rect">
            <a:avLst/>
          </a:prstGeom>
        </p:spPr>
      </p:pic>
    </p:spTree>
    <p:extLst>
      <p:ext uri="{BB962C8B-B14F-4D97-AF65-F5344CB8AC3E}">
        <p14:creationId xmlns:p14="http://schemas.microsoft.com/office/powerpoint/2010/main" val="914037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E626993242447B0C7E8B033356B3F" ma:contentTypeVersion="6" ma:contentTypeDescription="Create a new document." ma:contentTypeScope="" ma:versionID="4c3c97d94a21f60a6cfe8cd12575e6f7">
  <xsd:schema xmlns:xsd="http://www.w3.org/2001/XMLSchema" xmlns:xs="http://www.w3.org/2001/XMLSchema" xmlns:p="http://schemas.microsoft.com/office/2006/metadata/properties" xmlns:ns2="ab30ee01-de11-4ff2-aeaf-b8224ef3532e" xmlns:ns3="42b19726-bf42-4daf-a9cf-5249fc33e28f" targetNamespace="http://schemas.microsoft.com/office/2006/metadata/properties" ma:root="true" ma:fieldsID="05490016ec99368756b95662ca88be81" ns2:_="" ns3:_="">
    <xsd:import namespace="ab30ee01-de11-4ff2-aeaf-b8224ef3532e"/>
    <xsd:import namespace="42b19726-bf42-4daf-a9cf-5249fc33e2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0ee01-de11-4ff2-aeaf-b8224ef35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b19726-bf42-4daf-a9cf-5249fc33e2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E72DA5-CB53-49DF-8FC5-1B15F8FD7DFB}"/>
</file>

<file path=customXml/itemProps2.xml><?xml version="1.0" encoding="utf-8"?>
<ds:datastoreItem xmlns:ds="http://schemas.openxmlformats.org/officeDocument/2006/customXml" ds:itemID="{A217387D-E9FF-41D3-B6E0-4771B42F9FB3}"/>
</file>

<file path=customXml/itemProps3.xml><?xml version="1.0" encoding="utf-8"?>
<ds:datastoreItem xmlns:ds="http://schemas.openxmlformats.org/officeDocument/2006/customXml" ds:itemID="{D012A16B-3D34-4B6F-8048-4C18971998AC}"/>
</file>

<file path=docProps/app.xml><?xml version="1.0" encoding="utf-8"?>
<Properties xmlns="http://schemas.openxmlformats.org/officeDocument/2006/extended-properties" xmlns:vt="http://schemas.openxmlformats.org/officeDocument/2006/docPropsVTypes">
  <Template>Wisp</Template>
  <TotalTime>77</TotalTime>
  <Words>445</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Adobe Heiti Std R</vt:lpstr>
      <vt:lpstr>Adobe Garamond Pro Bold</vt:lpstr>
      <vt:lpstr>Arial</vt:lpstr>
      <vt:lpstr>Century Gothic</vt:lpstr>
      <vt:lpstr>Century Schoolbook</vt:lpstr>
      <vt:lpstr>urw-din</vt:lpstr>
      <vt:lpstr>Wingdings</vt:lpstr>
      <vt:lpstr>Wingdings 3</vt:lpstr>
      <vt:lpstr>Wisp</vt:lpstr>
      <vt:lpstr>Computer hardware</vt:lpstr>
      <vt:lpstr>PowerPoint Presentation</vt:lpstr>
      <vt:lpstr>Difference between hardware and software</vt:lpstr>
      <vt:lpstr>      Computer hardware can be categorized as being either internal or external components.  Internal hardware components are those necessary for the proper functioning of the computer, while external hardware components are attached to the computer to add or enhance functionality.     </vt:lpstr>
      <vt:lpstr>PowerPoint Presentation</vt:lpstr>
      <vt:lpstr>What are external hardware components?  External hardware components, also called peripheral components, are those items that are often externally connected to the computer to control either input or output functions. These hardware devices are designed to either provide instructions to the software (input) or render results from its execution (output). Common input hardware components include the following:  A mouse   is a hand-held pointing device that moves a cursor around a computer screen and enables interaction with objects on the screen. It may be wired or wireless.  A keyboard is an input device featuring a standard QWERTY keyset that enables users to input text, numbers or special characters.  A microphone is a device that translates sound waves into electrical signals and supports computer-based audio communications.  A camera  captures visual images and streams them to the computer or through a computer to a network device.  A touchpad is an input device, external or built into a laptop, used to control the pointer on a display screen. It is typically an alternative to an external mouse.   A USB flash drive is an external, removable storage device that uses flash memory and interfaces with a computer through a USB port.   A memory card is a type of portable external storage media, such as a CompactFlash card used to store media or data files. </vt:lpstr>
      <vt:lpstr>We also have input/output hardware components</vt:lpstr>
      <vt:lpstr>For the end, watch the video about computer hardware: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hardware</dc:title>
  <dc:creator>Microsoft account</dc:creator>
  <cp:lastModifiedBy>Microsoft account</cp:lastModifiedBy>
  <cp:revision>8</cp:revision>
  <dcterms:created xsi:type="dcterms:W3CDTF">2021-12-14T22:07:05Z</dcterms:created>
  <dcterms:modified xsi:type="dcterms:W3CDTF">2021-12-14T23:24:15Z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0x0101000CAE626993242447B0C7E8B033356B3F</vt:lpwstr>
  </property>
</Properties>
</file>